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8" r:id="rId3"/>
    <p:sldId id="261" r:id="rId4"/>
    <p:sldId id="267" r:id="rId5"/>
    <p:sldId id="266" r:id="rId6"/>
    <p:sldId id="257" r:id="rId7"/>
    <p:sldId id="268" r:id="rId8"/>
    <p:sldId id="269" r:id="rId9"/>
    <p:sldId id="270" r:id="rId10"/>
    <p:sldId id="271" r:id="rId11"/>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B50E9-11D3-D355-2F81-E28119D1D9E1}" name="Serena Liva" initials="SL" userId="S::serena_liva@regione.lombardia.it::1ed04120-b763-4909-a36e-12106235f6a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24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p:cViewPr varScale="1">
        <p:scale>
          <a:sx n="55" d="100"/>
          <a:sy n="55"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ena Liva" userId="1ed04120-b763-4909-a36e-12106235f6a0" providerId="ADAL" clId="{94C14907-7BA7-4C7C-A36A-6C776700CBD6}"/>
    <pc:docChg chg="undo custSel addSld delSld modSld sldOrd">
      <pc:chgData name="Serena Liva" userId="1ed04120-b763-4909-a36e-12106235f6a0" providerId="ADAL" clId="{94C14907-7BA7-4C7C-A36A-6C776700CBD6}" dt="2024-02-23T13:54:31.594" v="6408" actId="20577"/>
      <pc:docMkLst>
        <pc:docMk/>
      </pc:docMkLst>
      <pc:sldChg chg="modSp mod">
        <pc:chgData name="Serena Liva" userId="1ed04120-b763-4909-a36e-12106235f6a0" providerId="ADAL" clId="{94C14907-7BA7-4C7C-A36A-6C776700CBD6}" dt="2024-02-19T15:47:18.209" v="1144" actId="1036"/>
        <pc:sldMkLst>
          <pc:docMk/>
          <pc:sldMk cId="830928762" sldId="256"/>
        </pc:sldMkLst>
        <pc:spChg chg="mod">
          <ac:chgData name="Serena Liva" userId="1ed04120-b763-4909-a36e-12106235f6a0" providerId="ADAL" clId="{94C14907-7BA7-4C7C-A36A-6C776700CBD6}" dt="2024-02-19T15:47:18.209" v="1144" actId="1036"/>
          <ac:spMkLst>
            <pc:docMk/>
            <pc:sldMk cId="830928762" sldId="256"/>
            <ac:spMk id="6" creationId="{22EB35F4-9F81-1DC5-7633-5FCC5B029405}"/>
          </ac:spMkLst>
        </pc:spChg>
      </pc:sldChg>
      <pc:sldChg chg="modSp mod ord">
        <pc:chgData name="Serena Liva" userId="1ed04120-b763-4909-a36e-12106235f6a0" providerId="ADAL" clId="{94C14907-7BA7-4C7C-A36A-6C776700CBD6}" dt="2024-02-23T13:07:00.535" v="6402" actId="20577"/>
        <pc:sldMkLst>
          <pc:docMk/>
          <pc:sldMk cId="1290836993" sldId="257"/>
        </pc:sldMkLst>
        <pc:spChg chg="mod">
          <ac:chgData name="Serena Liva" userId="1ed04120-b763-4909-a36e-12106235f6a0" providerId="ADAL" clId="{94C14907-7BA7-4C7C-A36A-6C776700CBD6}" dt="2024-02-23T13:07:00.535" v="6402" actId="20577"/>
          <ac:spMkLst>
            <pc:docMk/>
            <pc:sldMk cId="1290836993" sldId="257"/>
            <ac:spMk id="6" creationId="{22EB35F4-9F81-1DC5-7633-5FCC5B029405}"/>
          </ac:spMkLst>
        </pc:spChg>
      </pc:sldChg>
      <pc:sldChg chg="modSp add mod">
        <pc:chgData name="Serena Liva" userId="1ed04120-b763-4909-a36e-12106235f6a0" providerId="ADAL" clId="{94C14907-7BA7-4C7C-A36A-6C776700CBD6}" dt="2024-02-23T13:54:31.594" v="6408" actId="20577"/>
        <pc:sldMkLst>
          <pc:docMk/>
          <pc:sldMk cId="2166708183" sldId="258"/>
        </pc:sldMkLst>
        <pc:spChg chg="mod">
          <ac:chgData name="Serena Liva" userId="1ed04120-b763-4909-a36e-12106235f6a0" providerId="ADAL" clId="{94C14907-7BA7-4C7C-A36A-6C776700CBD6}" dt="2024-02-23T13:54:31.594" v="6408" actId="20577"/>
          <ac:spMkLst>
            <pc:docMk/>
            <pc:sldMk cId="2166708183" sldId="258"/>
            <ac:spMk id="3" creationId="{4C94A2C8-732A-2C2D-1AA2-40F0CF481743}"/>
          </ac:spMkLst>
        </pc:spChg>
      </pc:sldChg>
      <pc:sldChg chg="delSp modSp add mod delAnim">
        <pc:chgData name="Serena Liva" userId="1ed04120-b763-4909-a36e-12106235f6a0" providerId="ADAL" clId="{94C14907-7BA7-4C7C-A36A-6C776700CBD6}" dt="2024-02-21T12:00:00.291" v="5986" actId="20577"/>
        <pc:sldMkLst>
          <pc:docMk/>
          <pc:sldMk cId="3146858590" sldId="261"/>
        </pc:sldMkLst>
        <pc:spChg chg="del">
          <ac:chgData name="Serena Liva" userId="1ed04120-b763-4909-a36e-12106235f6a0" providerId="ADAL" clId="{94C14907-7BA7-4C7C-A36A-6C776700CBD6}" dt="2024-02-19T15:30:34.802" v="49" actId="478"/>
          <ac:spMkLst>
            <pc:docMk/>
            <pc:sldMk cId="3146858590" sldId="261"/>
            <ac:spMk id="2" creationId="{65F23E92-718F-976C-E9B1-6A1F79AF0512}"/>
          </ac:spMkLst>
        </pc:spChg>
        <pc:spChg chg="del">
          <ac:chgData name="Serena Liva" userId="1ed04120-b763-4909-a36e-12106235f6a0" providerId="ADAL" clId="{94C14907-7BA7-4C7C-A36A-6C776700CBD6}" dt="2024-02-19T15:30:32.664" v="48" actId="478"/>
          <ac:spMkLst>
            <pc:docMk/>
            <pc:sldMk cId="3146858590" sldId="261"/>
            <ac:spMk id="3" creationId="{740A5A12-0EA3-E224-3CC8-58C0E5A34698}"/>
          </ac:spMkLst>
        </pc:spChg>
        <pc:spChg chg="mod">
          <ac:chgData name="Serena Liva" userId="1ed04120-b763-4909-a36e-12106235f6a0" providerId="ADAL" clId="{94C14907-7BA7-4C7C-A36A-6C776700CBD6}" dt="2024-02-21T12:00:00.291" v="5986" actId="20577"/>
          <ac:spMkLst>
            <pc:docMk/>
            <pc:sldMk cId="3146858590" sldId="261"/>
            <ac:spMk id="6" creationId="{22EB35F4-9F81-1DC5-7633-5FCC5B029405}"/>
          </ac:spMkLst>
        </pc:spChg>
      </pc:sldChg>
      <pc:sldChg chg="modSp add mod">
        <pc:chgData name="Serena Liva" userId="1ed04120-b763-4909-a36e-12106235f6a0" providerId="ADAL" clId="{94C14907-7BA7-4C7C-A36A-6C776700CBD6}" dt="2024-02-21T10:33:59.012" v="4666" actId="113"/>
        <pc:sldMkLst>
          <pc:docMk/>
          <pc:sldMk cId="3333242697" sldId="266"/>
        </pc:sldMkLst>
        <pc:spChg chg="mod">
          <ac:chgData name="Serena Liva" userId="1ed04120-b763-4909-a36e-12106235f6a0" providerId="ADAL" clId="{94C14907-7BA7-4C7C-A36A-6C776700CBD6}" dt="2024-02-21T10:33:59.012" v="4666" actId="113"/>
          <ac:spMkLst>
            <pc:docMk/>
            <pc:sldMk cId="3333242697" sldId="266"/>
            <ac:spMk id="6" creationId="{22EB35F4-9F81-1DC5-7633-5FCC5B029405}"/>
          </ac:spMkLst>
        </pc:spChg>
        <pc:spChg chg="mod">
          <ac:chgData name="Serena Liva" userId="1ed04120-b763-4909-a36e-12106235f6a0" providerId="ADAL" clId="{94C14907-7BA7-4C7C-A36A-6C776700CBD6}" dt="2024-02-21T10:32:52.893" v="4663" actId="1035"/>
          <ac:spMkLst>
            <pc:docMk/>
            <pc:sldMk cId="3333242697" sldId="266"/>
            <ac:spMk id="11" creationId="{050839DC-77CA-77D1-122A-6E40CDDF5290}"/>
          </ac:spMkLst>
        </pc:spChg>
        <pc:spChg chg="mod">
          <ac:chgData name="Serena Liva" userId="1ed04120-b763-4909-a36e-12106235f6a0" providerId="ADAL" clId="{94C14907-7BA7-4C7C-A36A-6C776700CBD6}" dt="2024-02-21T10:33:05.426" v="4664" actId="14100"/>
          <ac:spMkLst>
            <pc:docMk/>
            <pc:sldMk cId="3333242697" sldId="266"/>
            <ac:spMk id="15" creationId="{CEA40B9F-5898-746A-6E2E-C9F7845194D6}"/>
          </ac:spMkLst>
        </pc:spChg>
        <pc:spChg chg="mod">
          <ac:chgData name="Serena Liva" userId="1ed04120-b763-4909-a36e-12106235f6a0" providerId="ADAL" clId="{94C14907-7BA7-4C7C-A36A-6C776700CBD6}" dt="2024-02-19T16:43:37.537" v="4482" actId="1038"/>
          <ac:spMkLst>
            <pc:docMk/>
            <pc:sldMk cId="3333242697" sldId="266"/>
            <ac:spMk id="16" creationId="{5894CCD0-B204-358A-7B1D-C79D20E062C8}"/>
          </ac:spMkLst>
        </pc:spChg>
      </pc:sldChg>
      <pc:sldChg chg="addSp delSp modSp add mod">
        <pc:chgData name="Serena Liva" userId="1ed04120-b763-4909-a36e-12106235f6a0" providerId="ADAL" clId="{94C14907-7BA7-4C7C-A36A-6C776700CBD6}" dt="2024-02-19T15:45:25.589" v="1069" actId="1038"/>
        <pc:sldMkLst>
          <pc:docMk/>
          <pc:sldMk cId="2714791857" sldId="267"/>
        </pc:sldMkLst>
        <pc:spChg chg="del">
          <ac:chgData name="Serena Liva" userId="1ed04120-b763-4909-a36e-12106235f6a0" providerId="ADAL" clId="{94C14907-7BA7-4C7C-A36A-6C776700CBD6}" dt="2024-02-19T15:43:45.115" v="1053" actId="478"/>
          <ac:spMkLst>
            <pc:docMk/>
            <pc:sldMk cId="2714791857" sldId="267"/>
            <ac:spMk id="6" creationId="{22EB35F4-9F81-1DC5-7633-5FCC5B029405}"/>
          </ac:spMkLst>
        </pc:spChg>
        <pc:picChg chg="add mod ord">
          <ac:chgData name="Serena Liva" userId="1ed04120-b763-4909-a36e-12106235f6a0" providerId="ADAL" clId="{94C14907-7BA7-4C7C-A36A-6C776700CBD6}" dt="2024-02-19T15:45:25.589" v="1069" actId="1038"/>
          <ac:picMkLst>
            <pc:docMk/>
            <pc:sldMk cId="2714791857" sldId="267"/>
            <ac:picMk id="3" creationId="{A69BED38-AD69-824D-92F9-CFD598A2C71C}"/>
          </ac:picMkLst>
        </pc:picChg>
        <pc:picChg chg="add mod modCrop">
          <ac:chgData name="Serena Liva" userId="1ed04120-b763-4909-a36e-12106235f6a0" providerId="ADAL" clId="{94C14907-7BA7-4C7C-A36A-6C776700CBD6}" dt="2024-02-19T15:45:07.378" v="1062" actId="732"/>
          <ac:picMkLst>
            <pc:docMk/>
            <pc:sldMk cId="2714791857" sldId="267"/>
            <ac:picMk id="5" creationId="{14CF82CD-9B81-3C4D-4522-DF22C8458F70}"/>
          </ac:picMkLst>
        </pc:picChg>
      </pc:sldChg>
      <pc:sldChg chg="addSp delSp modSp add mod modTransition delAnim modAnim addCm delCm modCm modNotesTx">
        <pc:chgData name="Serena Liva" userId="1ed04120-b763-4909-a36e-12106235f6a0" providerId="ADAL" clId="{94C14907-7BA7-4C7C-A36A-6C776700CBD6}" dt="2024-02-23T13:06:33.748" v="6387" actId="113"/>
        <pc:sldMkLst>
          <pc:docMk/>
          <pc:sldMk cId="30799740" sldId="268"/>
        </pc:sldMkLst>
        <pc:spChg chg="mod">
          <ac:chgData name="Serena Liva" userId="1ed04120-b763-4909-a36e-12106235f6a0" providerId="ADAL" clId="{94C14907-7BA7-4C7C-A36A-6C776700CBD6}" dt="2024-02-23T13:06:33.748" v="6387" actId="113"/>
          <ac:spMkLst>
            <pc:docMk/>
            <pc:sldMk cId="30799740" sldId="268"/>
            <ac:spMk id="6" creationId="{22EB35F4-9F81-1DC5-7633-5FCC5B029405}"/>
          </ac:spMkLst>
        </pc:spChg>
        <pc:picChg chg="add del mod">
          <ac:chgData name="Serena Liva" userId="1ed04120-b763-4909-a36e-12106235f6a0" providerId="ADAL" clId="{94C14907-7BA7-4C7C-A36A-6C776700CBD6}" dt="2024-02-19T16:52:32.570" v="4612" actId="478"/>
          <ac:picMkLst>
            <pc:docMk/>
            <pc:sldMk cId="30799740" sldId="268"/>
            <ac:picMk id="3" creationId="{A9EA8237-C0AD-2F08-6E7B-BE24E1E881B9}"/>
          </ac:picMkLst>
        </pc:picChg>
        <pc:extLst>
          <p:ext xmlns:p="http://schemas.openxmlformats.org/presentationml/2006/main" uri="{D6D511B9-2390-475A-947B-AFAB55BFBCF1}">
            <pc226:cmChg xmlns:pc226="http://schemas.microsoft.com/office/powerpoint/2022/06/main/command" chg="add del mod">
              <pc226:chgData name="Serena Liva" userId="1ed04120-b763-4909-a36e-12106235f6a0" providerId="ADAL" clId="{94C14907-7BA7-4C7C-A36A-6C776700CBD6}" dt="2024-02-21T10:36:18.749" v="4723"/>
              <pc2:cmMkLst xmlns:pc2="http://schemas.microsoft.com/office/powerpoint/2019/9/main/command">
                <pc:docMk/>
                <pc:sldMk cId="30799740" sldId="268"/>
                <pc2:cmMk id="{D902C8C0-F5B6-422C-8AF0-785EFD614C32}"/>
              </pc2:cmMkLst>
            </pc226:cmChg>
          </p:ext>
        </pc:extLst>
      </pc:sldChg>
      <pc:sldChg chg="addSp modSp add mod modAnim">
        <pc:chgData name="Serena Liva" userId="1ed04120-b763-4909-a36e-12106235f6a0" providerId="ADAL" clId="{94C14907-7BA7-4C7C-A36A-6C776700CBD6}" dt="2024-02-23T13:00:42.742" v="6374" actId="20577"/>
        <pc:sldMkLst>
          <pc:docMk/>
          <pc:sldMk cId="3812330466" sldId="269"/>
        </pc:sldMkLst>
        <pc:spChg chg="add mod">
          <ac:chgData name="Serena Liva" userId="1ed04120-b763-4909-a36e-12106235f6a0" providerId="ADAL" clId="{94C14907-7BA7-4C7C-A36A-6C776700CBD6}" dt="2024-02-19T16:34:36.680" v="3806" actId="1076"/>
          <ac:spMkLst>
            <pc:docMk/>
            <pc:sldMk cId="3812330466" sldId="269"/>
            <ac:spMk id="2" creationId="{56AE414F-9753-9FF6-608A-279939D5F1E6}"/>
          </ac:spMkLst>
        </pc:spChg>
        <pc:spChg chg="add mod">
          <ac:chgData name="Serena Liva" userId="1ed04120-b763-4909-a36e-12106235f6a0" providerId="ADAL" clId="{94C14907-7BA7-4C7C-A36A-6C776700CBD6}" dt="2024-02-23T13:00:42.742" v="6374" actId="20577"/>
          <ac:spMkLst>
            <pc:docMk/>
            <pc:sldMk cId="3812330466" sldId="269"/>
            <ac:spMk id="3" creationId="{8CB439B9-FB44-3A4C-4B8E-DD4977F73B2C}"/>
          </ac:spMkLst>
        </pc:spChg>
        <pc:spChg chg="add mod">
          <ac:chgData name="Serena Liva" userId="1ed04120-b763-4909-a36e-12106235f6a0" providerId="ADAL" clId="{94C14907-7BA7-4C7C-A36A-6C776700CBD6}" dt="2024-02-21T11:21:24.752" v="5933" actId="1076"/>
          <ac:spMkLst>
            <pc:docMk/>
            <pc:sldMk cId="3812330466" sldId="269"/>
            <ac:spMk id="4" creationId="{25CAC670-E6BC-7C04-5750-6C520C276226}"/>
          </ac:spMkLst>
        </pc:spChg>
        <pc:spChg chg="add mod">
          <ac:chgData name="Serena Liva" userId="1ed04120-b763-4909-a36e-12106235f6a0" providerId="ADAL" clId="{94C14907-7BA7-4C7C-A36A-6C776700CBD6}" dt="2024-02-21T11:21:20.415" v="5932" actId="1076"/>
          <ac:spMkLst>
            <pc:docMk/>
            <pc:sldMk cId="3812330466" sldId="269"/>
            <ac:spMk id="5" creationId="{4BDADA9A-D502-6A0F-7207-0F059C11B8FE}"/>
          </ac:spMkLst>
        </pc:spChg>
        <pc:spChg chg="mod">
          <ac:chgData name="Serena Liva" userId="1ed04120-b763-4909-a36e-12106235f6a0" providerId="ADAL" clId="{94C14907-7BA7-4C7C-A36A-6C776700CBD6}" dt="2024-02-23T13:00:17.181" v="6372" actId="20577"/>
          <ac:spMkLst>
            <pc:docMk/>
            <pc:sldMk cId="3812330466" sldId="269"/>
            <ac:spMk id="6" creationId="{22EB35F4-9F81-1DC5-7633-5FCC5B029405}"/>
          </ac:spMkLst>
        </pc:spChg>
      </pc:sldChg>
      <pc:sldChg chg="modSp add mod">
        <pc:chgData name="Serena Liva" userId="1ed04120-b763-4909-a36e-12106235f6a0" providerId="ADAL" clId="{94C14907-7BA7-4C7C-A36A-6C776700CBD6}" dt="2024-02-23T13:05:29.167" v="6377" actId="113"/>
        <pc:sldMkLst>
          <pc:docMk/>
          <pc:sldMk cId="2059458614" sldId="270"/>
        </pc:sldMkLst>
        <pc:spChg chg="mod">
          <ac:chgData name="Serena Liva" userId="1ed04120-b763-4909-a36e-12106235f6a0" providerId="ADAL" clId="{94C14907-7BA7-4C7C-A36A-6C776700CBD6}" dt="2024-02-23T13:05:29.167" v="6377" actId="113"/>
          <ac:spMkLst>
            <pc:docMk/>
            <pc:sldMk cId="2059458614" sldId="270"/>
            <ac:spMk id="6" creationId="{22EB35F4-9F81-1DC5-7633-5FCC5B029405}"/>
          </ac:spMkLst>
        </pc:spChg>
      </pc:sldChg>
      <pc:sldChg chg="addSp delSp modSp add del mod modTransition modAnim">
        <pc:chgData name="Serena Liva" userId="1ed04120-b763-4909-a36e-12106235f6a0" providerId="ADAL" clId="{94C14907-7BA7-4C7C-A36A-6C776700CBD6}" dt="2024-02-19T16:56:53.054" v="4620" actId="2696"/>
        <pc:sldMkLst>
          <pc:docMk/>
          <pc:sldMk cId="633339864" sldId="271"/>
        </pc:sldMkLst>
        <pc:spChg chg="del mod">
          <ac:chgData name="Serena Liva" userId="1ed04120-b763-4909-a36e-12106235f6a0" providerId="ADAL" clId="{94C14907-7BA7-4C7C-A36A-6C776700CBD6}" dt="2024-02-19T16:52:49.181" v="4616" actId="478"/>
          <ac:spMkLst>
            <pc:docMk/>
            <pc:sldMk cId="633339864" sldId="271"/>
            <ac:spMk id="6" creationId="{22EB35F4-9F81-1DC5-7633-5FCC5B029405}"/>
          </ac:spMkLst>
        </pc:spChg>
        <pc:picChg chg="add mod">
          <ac:chgData name="Serena Liva" userId="1ed04120-b763-4909-a36e-12106235f6a0" providerId="ADAL" clId="{94C14907-7BA7-4C7C-A36A-6C776700CBD6}" dt="2024-02-19T16:54:04.511" v="4619" actId="14100"/>
          <ac:picMkLst>
            <pc:docMk/>
            <pc:sldMk cId="633339864" sldId="271"/>
            <ac:picMk id="2" creationId="{17B21E66-598D-D376-7104-E8BAB66BCAC6}"/>
          </ac:picMkLst>
        </pc:picChg>
        <pc:picChg chg="del">
          <ac:chgData name="Serena Liva" userId="1ed04120-b763-4909-a36e-12106235f6a0" providerId="ADAL" clId="{94C14907-7BA7-4C7C-A36A-6C776700CBD6}" dt="2024-02-19T16:52:45.426" v="4614" actId="478"/>
          <ac:picMkLst>
            <pc:docMk/>
            <pc:sldMk cId="633339864" sldId="271"/>
            <ac:picMk id="9" creationId="{D7531432-8359-E30C-1C6C-A3C9A0A911A6}"/>
          </ac:picMkLst>
        </pc:picChg>
      </pc:sldChg>
      <pc:sldChg chg="addSp delSp modSp add mod delAnim modAnim">
        <pc:chgData name="Serena Liva" userId="1ed04120-b763-4909-a36e-12106235f6a0" providerId="ADAL" clId="{94C14907-7BA7-4C7C-A36A-6C776700CBD6}" dt="2024-02-21T13:41:47.407" v="6199" actId="20577"/>
        <pc:sldMkLst>
          <pc:docMk/>
          <pc:sldMk cId="2496480568" sldId="271"/>
        </pc:sldMkLst>
        <pc:spChg chg="del mod">
          <ac:chgData name="Serena Liva" userId="1ed04120-b763-4909-a36e-12106235f6a0" providerId="ADAL" clId="{94C14907-7BA7-4C7C-A36A-6C776700CBD6}" dt="2024-02-21T10:57:30.826" v="5623" actId="478"/>
          <ac:spMkLst>
            <pc:docMk/>
            <pc:sldMk cId="2496480568" sldId="271"/>
            <ac:spMk id="6" creationId="{22EB35F4-9F81-1DC5-7633-5FCC5B029405}"/>
          </ac:spMkLst>
        </pc:spChg>
        <pc:spChg chg="add mod">
          <ac:chgData name="Serena Liva" userId="1ed04120-b763-4909-a36e-12106235f6a0" providerId="ADAL" clId="{94C14907-7BA7-4C7C-A36A-6C776700CBD6}" dt="2024-02-21T11:17:20.488" v="5905" actId="1076"/>
          <ac:spMkLst>
            <pc:docMk/>
            <pc:sldMk cId="2496480568" sldId="271"/>
            <ac:spMk id="10" creationId="{ACDE2DBC-6F66-3A79-3633-5E8954BE2B2C}"/>
          </ac:spMkLst>
        </pc:spChg>
        <pc:spChg chg="add mod">
          <ac:chgData name="Serena Liva" userId="1ed04120-b763-4909-a36e-12106235f6a0" providerId="ADAL" clId="{94C14907-7BA7-4C7C-A36A-6C776700CBD6}" dt="2024-02-21T11:17:50.335" v="5912" actId="1076"/>
          <ac:spMkLst>
            <pc:docMk/>
            <pc:sldMk cId="2496480568" sldId="271"/>
            <ac:spMk id="11" creationId="{29307643-EDFF-0E17-AD4F-0982083EC972}"/>
          </ac:spMkLst>
        </pc:spChg>
        <pc:spChg chg="add del mod">
          <ac:chgData name="Serena Liva" userId="1ed04120-b763-4909-a36e-12106235f6a0" providerId="ADAL" clId="{94C14907-7BA7-4C7C-A36A-6C776700CBD6}" dt="2024-02-21T11:17:43.670" v="5911" actId="478"/>
          <ac:spMkLst>
            <pc:docMk/>
            <pc:sldMk cId="2496480568" sldId="271"/>
            <ac:spMk id="14" creationId="{68D50C6C-4F85-FFD4-AE19-2AC45C1B00CE}"/>
          </ac:spMkLst>
        </pc:spChg>
        <pc:spChg chg="add mod">
          <ac:chgData name="Serena Liva" userId="1ed04120-b763-4909-a36e-12106235f6a0" providerId="ADAL" clId="{94C14907-7BA7-4C7C-A36A-6C776700CBD6}" dt="2024-02-21T11:17:29.004" v="5908" actId="1076"/>
          <ac:spMkLst>
            <pc:docMk/>
            <pc:sldMk cId="2496480568" sldId="271"/>
            <ac:spMk id="15" creationId="{57BC6ACD-1A40-153C-20C7-58CCD638F6DE}"/>
          </ac:spMkLst>
        </pc:spChg>
        <pc:spChg chg="add mod">
          <ac:chgData name="Serena Liva" userId="1ed04120-b763-4909-a36e-12106235f6a0" providerId="ADAL" clId="{94C14907-7BA7-4C7C-A36A-6C776700CBD6}" dt="2024-02-21T11:17:17.872" v="5904" actId="1076"/>
          <ac:spMkLst>
            <pc:docMk/>
            <pc:sldMk cId="2496480568" sldId="271"/>
            <ac:spMk id="16" creationId="{50120AF3-A688-A7F0-AD8C-DC8C2C699AEF}"/>
          </ac:spMkLst>
        </pc:spChg>
        <pc:spChg chg="add del">
          <ac:chgData name="Serena Liva" userId="1ed04120-b763-4909-a36e-12106235f6a0" providerId="ADAL" clId="{94C14907-7BA7-4C7C-A36A-6C776700CBD6}" dt="2024-02-21T11:22:16.632" v="5935" actId="11529"/>
          <ac:spMkLst>
            <pc:docMk/>
            <pc:sldMk cId="2496480568" sldId="271"/>
            <ac:spMk id="17" creationId="{AB92D7DD-3900-B9D4-5801-9429803AB8DD}"/>
          </ac:spMkLst>
        </pc:spChg>
        <pc:spChg chg="add mod">
          <ac:chgData name="Serena Liva" userId="1ed04120-b763-4909-a36e-12106235f6a0" providerId="ADAL" clId="{94C14907-7BA7-4C7C-A36A-6C776700CBD6}" dt="2024-02-21T13:41:47.407" v="6199" actId="20577"/>
          <ac:spMkLst>
            <pc:docMk/>
            <pc:sldMk cId="2496480568" sldId="271"/>
            <ac:spMk id="18" creationId="{8FDA2B72-53EF-8674-92D9-FB840FA61C2C}"/>
          </ac:spMkLst>
        </pc:spChg>
        <pc:picChg chg="add mod">
          <ac:chgData name="Serena Liva" userId="1ed04120-b763-4909-a36e-12106235f6a0" providerId="ADAL" clId="{94C14907-7BA7-4C7C-A36A-6C776700CBD6}" dt="2024-02-21T11:17:26.197" v="5907" actId="1076"/>
          <ac:picMkLst>
            <pc:docMk/>
            <pc:sldMk cId="2496480568" sldId="271"/>
            <ac:picMk id="3" creationId="{208FCC1C-39C2-A60A-413F-C73C6B18C6C7}"/>
          </ac:picMkLst>
        </pc:picChg>
        <pc:picChg chg="add del mod">
          <ac:chgData name="Serena Liva" userId="1ed04120-b763-4909-a36e-12106235f6a0" providerId="ADAL" clId="{94C14907-7BA7-4C7C-A36A-6C776700CBD6}" dt="2024-02-21T11:23:32.198" v="5981" actId="478"/>
          <ac:picMkLst>
            <pc:docMk/>
            <pc:sldMk cId="2496480568" sldId="271"/>
            <ac:picMk id="5" creationId="{0E6AD376-1181-8805-48EC-C39D5ED2E201}"/>
          </ac:picMkLst>
        </pc:picChg>
        <pc:picChg chg="add mod">
          <ac:chgData name="Serena Liva" userId="1ed04120-b763-4909-a36e-12106235f6a0" providerId="ADAL" clId="{94C14907-7BA7-4C7C-A36A-6C776700CBD6}" dt="2024-02-21T11:17:59.094" v="5914" actId="14100"/>
          <ac:picMkLst>
            <pc:docMk/>
            <pc:sldMk cId="2496480568" sldId="271"/>
            <ac:picMk id="8" creationId="{AD384DA2-3091-2ED0-84C8-8CDBDA2E3333}"/>
          </ac:picMkLst>
        </pc:picChg>
        <pc:picChg chg="add mod">
          <ac:chgData name="Serena Liva" userId="1ed04120-b763-4909-a36e-12106235f6a0" providerId="ADAL" clId="{94C14907-7BA7-4C7C-A36A-6C776700CBD6}" dt="2024-02-21T11:23:54.226" v="5985" actId="1076"/>
          <ac:picMkLst>
            <pc:docMk/>
            <pc:sldMk cId="2496480568" sldId="271"/>
            <ac:picMk id="20" creationId="{69A41116-EBAE-FDD6-3EE7-50F87420F149}"/>
          </ac:picMkLst>
        </pc:picChg>
        <pc:cxnChg chg="add del mod">
          <ac:chgData name="Serena Liva" userId="1ed04120-b763-4909-a36e-12106235f6a0" providerId="ADAL" clId="{94C14907-7BA7-4C7C-A36A-6C776700CBD6}" dt="2024-02-21T11:14:07.073" v="5735" actId="11529"/>
          <ac:cxnSpMkLst>
            <pc:docMk/>
            <pc:sldMk cId="2496480568" sldId="271"/>
            <ac:cxnSpMk id="13" creationId="{B03AD23C-CF2F-8AF6-EA04-4F5E58CF96EF}"/>
          </ac:cxnSpMkLst>
        </pc:cxnChg>
      </pc:sldChg>
    </pc:docChg>
  </pc:docChgLst>
  <pc:docChgLst>
    <pc:chgData name="Elena Recchia" userId="d84c4940-9c37-460c-b963-5b7fb2496bcb" providerId="ADAL" clId="{5F8F0F80-0E94-4F4F-A3A7-4EC3605F1C55}"/>
    <pc:docChg chg="modSld">
      <pc:chgData name="Elena Recchia" userId="d84c4940-9c37-460c-b963-5b7fb2496bcb" providerId="ADAL" clId="{5F8F0F80-0E94-4F4F-A3A7-4EC3605F1C55}" dt="2024-02-26T10:53:31.758" v="3" actId="1076"/>
      <pc:docMkLst>
        <pc:docMk/>
      </pc:docMkLst>
      <pc:sldChg chg="modSp mod">
        <pc:chgData name="Elena Recchia" userId="d84c4940-9c37-460c-b963-5b7fb2496bcb" providerId="ADAL" clId="{5F8F0F80-0E94-4F4F-A3A7-4EC3605F1C55}" dt="2024-02-26T10:53:31.758" v="3" actId="1076"/>
        <pc:sldMkLst>
          <pc:docMk/>
          <pc:sldMk cId="3812330466" sldId="269"/>
        </pc:sldMkLst>
        <pc:spChg chg="mod">
          <ac:chgData name="Elena Recchia" userId="d84c4940-9c37-460c-b963-5b7fb2496bcb" providerId="ADAL" clId="{5F8F0F80-0E94-4F4F-A3A7-4EC3605F1C55}" dt="2024-02-26T10:53:31.758" v="3" actId="1076"/>
          <ac:spMkLst>
            <pc:docMk/>
            <pc:sldMk cId="3812330466" sldId="269"/>
            <ac:spMk id="4" creationId="{25CAC670-E6BC-7C04-5750-6C520C276226}"/>
          </ac:spMkLst>
        </pc:spChg>
        <pc:spChg chg="mod">
          <ac:chgData name="Elena Recchia" userId="d84c4940-9c37-460c-b963-5b7fb2496bcb" providerId="ADAL" clId="{5F8F0F80-0E94-4F4F-A3A7-4EC3605F1C55}" dt="2024-02-26T10:53:29.166" v="2" actId="1076"/>
          <ac:spMkLst>
            <pc:docMk/>
            <pc:sldMk cId="3812330466" sldId="269"/>
            <ac:spMk id="5" creationId="{4BDADA9A-D502-6A0F-7207-0F059C11B8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87BD0-D2FD-5446-A9E8-7E9AC0CA29D8}" type="datetimeFigureOut">
              <a:rPr lang="it-IT" smtClean="0"/>
              <a:t>26/02/2024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F727A-9173-5144-966E-E6C5223FCF83}" type="slidenum">
              <a:rPr lang="it-IT" smtClean="0"/>
              <a:t>‹N›</a:t>
            </a:fld>
            <a:endParaRPr lang="it-IT"/>
          </a:p>
        </p:txBody>
      </p:sp>
    </p:spTree>
    <p:extLst>
      <p:ext uri="{BB962C8B-B14F-4D97-AF65-F5344CB8AC3E}">
        <p14:creationId xmlns:p14="http://schemas.microsoft.com/office/powerpoint/2010/main" val="1140625344"/>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2</a:t>
            </a:fld>
            <a:endParaRPr lang="it-IT"/>
          </a:p>
        </p:txBody>
      </p:sp>
    </p:spTree>
    <p:extLst>
      <p:ext uri="{BB962C8B-B14F-4D97-AF65-F5344CB8AC3E}">
        <p14:creationId xmlns:p14="http://schemas.microsoft.com/office/powerpoint/2010/main" val="255952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3</a:t>
            </a:fld>
            <a:endParaRPr lang="it-IT"/>
          </a:p>
        </p:txBody>
      </p:sp>
    </p:spTree>
    <p:extLst>
      <p:ext uri="{BB962C8B-B14F-4D97-AF65-F5344CB8AC3E}">
        <p14:creationId xmlns:p14="http://schemas.microsoft.com/office/powerpoint/2010/main" val="112169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4</a:t>
            </a:fld>
            <a:endParaRPr lang="it-IT"/>
          </a:p>
        </p:txBody>
      </p:sp>
    </p:spTree>
    <p:extLst>
      <p:ext uri="{BB962C8B-B14F-4D97-AF65-F5344CB8AC3E}">
        <p14:creationId xmlns:p14="http://schemas.microsoft.com/office/powerpoint/2010/main" val="265455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5</a:t>
            </a:fld>
            <a:endParaRPr lang="it-IT"/>
          </a:p>
        </p:txBody>
      </p:sp>
    </p:spTree>
    <p:extLst>
      <p:ext uri="{BB962C8B-B14F-4D97-AF65-F5344CB8AC3E}">
        <p14:creationId xmlns:p14="http://schemas.microsoft.com/office/powerpoint/2010/main" val="255193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6</a:t>
            </a:fld>
            <a:endParaRPr lang="it-IT"/>
          </a:p>
        </p:txBody>
      </p:sp>
    </p:spTree>
    <p:extLst>
      <p:ext uri="{BB962C8B-B14F-4D97-AF65-F5344CB8AC3E}">
        <p14:creationId xmlns:p14="http://schemas.microsoft.com/office/powerpoint/2010/main" val="203282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Ulteriori indicazioni per i beneficiari svizzeri (flussi di cassa) sono fornite nella presentazione di Emiliano e Francesca (acconti)</a:t>
            </a:r>
          </a:p>
        </p:txBody>
      </p:sp>
      <p:sp>
        <p:nvSpPr>
          <p:cNvPr id="4" name="Segnaposto numero diapositiva 3"/>
          <p:cNvSpPr>
            <a:spLocks noGrp="1"/>
          </p:cNvSpPr>
          <p:nvPr>
            <p:ph type="sldNum" sz="quarter" idx="5"/>
          </p:nvPr>
        </p:nvSpPr>
        <p:spPr/>
        <p:txBody>
          <a:bodyPr/>
          <a:lstStyle/>
          <a:p>
            <a:fld id="{4C7F727A-9173-5144-966E-E6C5223FCF83}" type="slidenum">
              <a:rPr lang="it-IT" smtClean="0"/>
              <a:t>7</a:t>
            </a:fld>
            <a:endParaRPr lang="it-IT"/>
          </a:p>
        </p:txBody>
      </p:sp>
    </p:spTree>
    <p:extLst>
      <p:ext uri="{BB962C8B-B14F-4D97-AF65-F5344CB8AC3E}">
        <p14:creationId xmlns:p14="http://schemas.microsoft.com/office/powerpoint/2010/main" val="264221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8</a:t>
            </a:fld>
            <a:endParaRPr lang="it-IT"/>
          </a:p>
        </p:txBody>
      </p:sp>
    </p:spTree>
    <p:extLst>
      <p:ext uri="{BB962C8B-B14F-4D97-AF65-F5344CB8AC3E}">
        <p14:creationId xmlns:p14="http://schemas.microsoft.com/office/powerpoint/2010/main" val="791121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9</a:t>
            </a:fld>
            <a:endParaRPr lang="it-IT"/>
          </a:p>
        </p:txBody>
      </p:sp>
    </p:spTree>
    <p:extLst>
      <p:ext uri="{BB962C8B-B14F-4D97-AF65-F5344CB8AC3E}">
        <p14:creationId xmlns:p14="http://schemas.microsoft.com/office/powerpoint/2010/main" val="140769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10</a:t>
            </a:fld>
            <a:endParaRPr lang="it-IT"/>
          </a:p>
        </p:txBody>
      </p:sp>
    </p:spTree>
    <p:extLst>
      <p:ext uri="{BB962C8B-B14F-4D97-AF65-F5344CB8AC3E}">
        <p14:creationId xmlns:p14="http://schemas.microsoft.com/office/powerpoint/2010/main" val="84742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3579204-A20E-154D-9E61-91218FA6551C}" type="datetimeFigureOut">
              <a:rPr lang="it-IT" smtClean="0"/>
              <a:t>26/02/2024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‹N›</a:t>
            </a:fld>
            <a:endParaRPr lang="it-IT"/>
          </a:p>
        </p:txBody>
      </p:sp>
    </p:spTree>
    <p:extLst>
      <p:ext uri="{BB962C8B-B14F-4D97-AF65-F5344CB8AC3E}">
        <p14:creationId xmlns:p14="http://schemas.microsoft.com/office/powerpoint/2010/main" val="18428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3579204-A20E-154D-9E61-91218FA6551C}" type="datetimeFigureOut">
              <a:rPr lang="it-IT" smtClean="0"/>
              <a:t>26/02/2024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‹N›</a:t>
            </a:fld>
            <a:endParaRPr lang="it-IT"/>
          </a:p>
        </p:txBody>
      </p:sp>
    </p:spTree>
    <p:extLst>
      <p:ext uri="{BB962C8B-B14F-4D97-AF65-F5344CB8AC3E}">
        <p14:creationId xmlns:p14="http://schemas.microsoft.com/office/powerpoint/2010/main" val="40216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3579204-A20E-154D-9E61-91218FA6551C}" type="datetimeFigureOut">
              <a:rPr lang="it-IT" smtClean="0"/>
              <a:t>26/02/2024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‹N›</a:t>
            </a:fld>
            <a:endParaRPr lang="it-IT"/>
          </a:p>
        </p:txBody>
      </p:sp>
    </p:spTree>
    <p:extLst>
      <p:ext uri="{BB962C8B-B14F-4D97-AF65-F5344CB8AC3E}">
        <p14:creationId xmlns:p14="http://schemas.microsoft.com/office/powerpoint/2010/main" val="336532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3579204-A20E-154D-9E61-91218FA6551C}" type="datetimeFigureOut">
              <a:rPr lang="it-IT" smtClean="0"/>
              <a:t>26/02/2024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‹N›</a:t>
            </a:fld>
            <a:endParaRPr lang="it-IT"/>
          </a:p>
        </p:txBody>
      </p:sp>
    </p:spTree>
    <p:extLst>
      <p:ext uri="{BB962C8B-B14F-4D97-AF65-F5344CB8AC3E}">
        <p14:creationId xmlns:p14="http://schemas.microsoft.com/office/powerpoint/2010/main" val="258310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3579204-A20E-154D-9E61-91218FA6551C}" type="datetimeFigureOut">
              <a:rPr lang="it-IT" smtClean="0"/>
              <a:t>26/02/2024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‹N›</a:t>
            </a:fld>
            <a:endParaRPr lang="it-IT"/>
          </a:p>
        </p:txBody>
      </p:sp>
    </p:spTree>
    <p:extLst>
      <p:ext uri="{BB962C8B-B14F-4D97-AF65-F5344CB8AC3E}">
        <p14:creationId xmlns:p14="http://schemas.microsoft.com/office/powerpoint/2010/main" val="304178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3579204-A20E-154D-9E61-91218FA6551C}" type="datetimeFigureOut">
              <a:rPr lang="it-IT" smtClean="0"/>
              <a:t>26/02/2024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84E2-37B6-334D-A990-42B416524A94}" type="slidenum">
              <a:rPr lang="it-IT" smtClean="0"/>
              <a:t>‹N›</a:t>
            </a:fld>
            <a:endParaRPr lang="it-IT"/>
          </a:p>
        </p:txBody>
      </p:sp>
    </p:spTree>
    <p:extLst>
      <p:ext uri="{BB962C8B-B14F-4D97-AF65-F5344CB8AC3E}">
        <p14:creationId xmlns:p14="http://schemas.microsoft.com/office/powerpoint/2010/main" val="282408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it-IT"/>
              <a:t>Fare clic per modificare gli stili del testo dello schema</a:t>
            </a:r>
          </a:p>
        </p:txBody>
      </p:sp>
      <p:sp>
        <p:nvSpPr>
          <p:cNvPr id="4" name="Content Placeholder 3"/>
          <p:cNvSpPr>
            <a:spLocks noGrp="1"/>
          </p:cNvSpPr>
          <p:nvPr>
            <p:ph sz="half" idx="2"/>
          </p:nvPr>
        </p:nvSpPr>
        <p:spPr>
          <a:xfrm>
            <a:off x="1679467" y="5010150"/>
            <a:ext cx="10314903" cy="73691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it-IT"/>
              <a:t>Fare clic per modificare gli stili del testo dello schema</a:t>
            </a:r>
          </a:p>
        </p:txBody>
      </p:sp>
      <p:sp>
        <p:nvSpPr>
          <p:cNvPr id="6" name="Content Placeholder 5"/>
          <p:cNvSpPr>
            <a:spLocks noGrp="1"/>
          </p:cNvSpPr>
          <p:nvPr>
            <p:ph sz="quarter" idx="4"/>
          </p:nvPr>
        </p:nvSpPr>
        <p:spPr>
          <a:xfrm>
            <a:off x="12343597" y="5010150"/>
            <a:ext cx="10365701" cy="73691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3579204-A20E-154D-9E61-91218FA6551C}" type="datetimeFigureOut">
              <a:rPr lang="it-IT" smtClean="0"/>
              <a:t>26/02/2024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A684E2-37B6-334D-A990-42B416524A94}" type="slidenum">
              <a:rPr lang="it-IT" smtClean="0"/>
              <a:t>‹N›</a:t>
            </a:fld>
            <a:endParaRPr lang="it-IT"/>
          </a:p>
        </p:txBody>
      </p:sp>
    </p:spTree>
    <p:extLst>
      <p:ext uri="{BB962C8B-B14F-4D97-AF65-F5344CB8AC3E}">
        <p14:creationId xmlns:p14="http://schemas.microsoft.com/office/powerpoint/2010/main" val="310961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3579204-A20E-154D-9E61-91218FA6551C}" type="datetimeFigureOut">
              <a:rPr lang="it-IT" smtClean="0"/>
              <a:t>26/02/2024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A684E2-37B6-334D-A990-42B416524A94}" type="slidenum">
              <a:rPr lang="it-IT" smtClean="0"/>
              <a:t>‹N›</a:t>
            </a:fld>
            <a:endParaRPr lang="it-IT"/>
          </a:p>
        </p:txBody>
      </p:sp>
    </p:spTree>
    <p:extLst>
      <p:ext uri="{BB962C8B-B14F-4D97-AF65-F5344CB8AC3E}">
        <p14:creationId xmlns:p14="http://schemas.microsoft.com/office/powerpoint/2010/main" val="266234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79204-A20E-154D-9E61-91218FA6551C}" type="datetimeFigureOut">
              <a:rPr lang="it-IT" smtClean="0"/>
              <a:t>26/02/2024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A684E2-37B6-334D-A990-42B416524A94}" type="slidenum">
              <a:rPr lang="it-IT" smtClean="0"/>
              <a:t>‹N›</a:t>
            </a:fld>
            <a:endParaRPr lang="it-IT"/>
          </a:p>
        </p:txBody>
      </p:sp>
    </p:spTree>
    <p:extLst>
      <p:ext uri="{BB962C8B-B14F-4D97-AF65-F5344CB8AC3E}">
        <p14:creationId xmlns:p14="http://schemas.microsoft.com/office/powerpoint/2010/main" val="59359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3579204-A20E-154D-9E61-91218FA6551C}" type="datetimeFigureOut">
              <a:rPr lang="it-IT" smtClean="0"/>
              <a:t>26/02/2024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84E2-37B6-334D-A990-42B416524A94}" type="slidenum">
              <a:rPr lang="it-IT" smtClean="0"/>
              <a:t>‹N›</a:t>
            </a:fld>
            <a:endParaRPr lang="it-IT"/>
          </a:p>
        </p:txBody>
      </p:sp>
    </p:spTree>
    <p:extLst>
      <p:ext uri="{BB962C8B-B14F-4D97-AF65-F5344CB8AC3E}">
        <p14:creationId xmlns:p14="http://schemas.microsoft.com/office/powerpoint/2010/main" val="30714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3579204-A20E-154D-9E61-91218FA6551C}" type="datetimeFigureOut">
              <a:rPr lang="it-IT" smtClean="0"/>
              <a:t>26/02/2024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84E2-37B6-334D-A990-42B416524A94}" type="slidenum">
              <a:rPr lang="it-IT" smtClean="0"/>
              <a:t>‹N›</a:t>
            </a:fld>
            <a:endParaRPr lang="it-IT"/>
          </a:p>
        </p:txBody>
      </p:sp>
    </p:spTree>
    <p:extLst>
      <p:ext uri="{BB962C8B-B14F-4D97-AF65-F5344CB8AC3E}">
        <p14:creationId xmlns:p14="http://schemas.microsoft.com/office/powerpoint/2010/main" val="40766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3579204-A20E-154D-9E61-91218FA6551C}" type="datetimeFigureOut">
              <a:rPr lang="it-IT" smtClean="0"/>
              <a:t>26/02/2024</a:t>
            </a:fld>
            <a:endParaRPr lang="it-IT"/>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8A684E2-37B6-334D-A990-42B416524A94}" type="slidenum">
              <a:rPr lang="it-IT" smtClean="0"/>
              <a:t>‹N›</a:t>
            </a:fld>
            <a:endParaRPr lang="it-IT"/>
          </a:p>
        </p:txBody>
      </p:sp>
    </p:spTree>
    <p:extLst>
      <p:ext uri="{BB962C8B-B14F-4D97-AF65-F5344CB8AC3E}">
        <p14:creationId xmlns:p14="http://schemas.microsoft.com/office/powerpoint/2010/main" val="1657559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Immagine che contiene schermata, testo, diagramma, Carattere&#10;&#10;Descrizione generata automaticamente">
            <a:extLst>
              <a:ext uri="{FF2B5EF4-FFF2-40B4-BE49-F238E27FC236}">
                <a16:creationId xmlns:a16="http://schemas.microsoft.com/office/drawing/2014/main" id="{3C506AFE-50D4-FB86-EA01-6B5FBC996A33}"/>
              </a:ext>
            </a:extLst>
          </p:cNvPr>
          <p:cNvPicPr>
            <a:picLocks noChangeAspect="1"/>
          </p:cNvPicPr>
          <p:nvPr/>
        </p:nvPicPr>
        <p:blipFill>
          <a:blip r:embed="rId2"/>
          <a:stretch>
            <a:fillRect/>
          </a:stretch>
        </p:blipFill>
        <p:spPr>
          <a:xfrm>
            <a:off x="0" y="726"/>
            <a:ext cx="24383708" cy="13715274"/>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570524" y="4595561"/>
            <a:ext cx="12725400" cy="6555641"/>
          </a:xfrm>
          <a:prstGeom prst="rect">
            <a:avLst/>
          </a:prstGeom>
          <a:noFill/>
        </p:spPr>
        <p:txBody>
          <a:bodyPr wrap="square" rtlCol="0">
            <a:spAutoFit/>
          </a:bodyPr>
          <a:lstStyle/>
          <a:p>
            <a:r>
              <a:rPr lang="it-IT" sz="6000" dirty="0" err="1">
                <a:solidFill>
                  <a:srgbClr val="124391"/>
                </a:solidFill>
                <a:latin typeface="Open Sans" pitchFamily="2" charset="0"/>
                <a:ea typeface="Open Sans" pitchFamily="2" charset="0"/>
                <a:cs typeface="Open Sans" pitchFamily="2" charset="0"/>
              </a:rPr>
              <a:t>Infoday</a:t>
            </a:r>
            <a:r>
              <a:rPr lang="it-IT" sz="6000" dirty="0">
                <a:solidFill>
                  <a:srgbClr val="124391"/>
                </a:solidFill>
                <a:latin typeface="Open Sans" pitchFamily="2" charset="0"/>
                <a:ea typeface="Open Sans" pitchFamily="2" charset="0"/>
                <a:cs typeface="Open Sans" pitchFamily="2" charset="0"/>
              </a:rPr>
              <a:t> tecnico</a:t>
            </a:r>
          </a:p>
          <a:p>
            <a:r>
              <a:rPr lang="it-IT" sz="6000" dirty="0">
                <a:solidFill>
                  <a:srgbClr val="124391"/>
                </a:solidFill>
                <a:latin typeface="Open Sans" pitchFamily="2" charset="0"/>
                <a:ea typeface="Open Sans" pitchFamily="2" charset="0"/>
                <a:cs typeface="Open Sans" pitchFamily="2" charset="0"/>
              </a:rPr>
              <a:t>PRIMO AVVISO per</a:t>
            </a:r>
          </a:p>
          <a:p>
            <a:r>
              <a:rPr lang="it-IT" sz="6000" dirty="0">
                <a:solidFill>
                  <a:srgbClr val="124391"/>
                </a:solidFill>
                <a:latin typeface="Open Sans" pitchFamily="2" charset="0"/>
                <a:ea typeface="Open Sans" pitchFamily="2" charset="0"/>
                <a:cs typeface="Open Sans" pitchFamily="2" charset="0"/>
              </a:rPr>
              <a:t>la presentazione dei progetti ordinari</a:t>
            </a:r>
          </a:p>
          <a:p>
            <a:r>
              <a:rPr lang="it-IT" sz="6000" b="1" dirty="0">
                <a:solidFill>
                  <a:srgbClr val="124391"/>
                </a:solidFill>
                <a:latin typeface="Open Sans" pitchFamily="2" charset="0"/>
                <a:ea typeface="Open Sans" pitchFamily="2" charset="0"/>
                <a:cs typeface="Open Sans" pitchFamily="2" charset="0"/>
              </a:rPr>
              <a:t>Indicazioni operative per la candidatura dei progetti ordinari e l’avvio dei progetti finanziati </a:t>
            </a:r>
          </a:p>
        </p:txBody>
      </p:sp>
    </p:spTree>
    <p:extLst>
      <p:ext uri="{BB962C8B-B14F-4D97-AF65-F5344CB8AC3E}">
        <p14:creationId xmlns:p14="http://schemas.microsoft.com/office/powerpoint/2010/main" val="83092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pic>
        <p:nvPicPr>
          <p:cNvPr id="3" name="Immagine 2">
            <a:extLst>
              <a:ext uri="{FF2B5EF4-FFF2-40B4-BE49-F238E27FC236}">
                <a16:creationId xmlns:a16="http://schemas.microsoft.com/office/drawing/2014/main" id="{208FCC1C-39C2-A60A-413F-C73C6B18C6C7}"/>
              </a:ext>
            </a:extLst>
          </p:cNvPr>
          <p:cNvPicPr>
            <a:picLocks noChangeAspect="1"/>
          </p:cNvPicPr>
          <p:nvPr/>
        </p:nvPicPr>
        <p:blipFill>
          <a:blip r:embed="rId4"/>
          <a:stretch>
            <a:fillRect/>
          </a:stretch>
        </p:blipFill>
        <p:spPr>
          <a:xfrm>
            <a:off x="6694877" y="4512245"/>
            <a:ext cx="8982326" cy="5187949"/>
          </a:xfrm>
          <a:prstGeom prst="rect">
            <a:avLst/>
          </a:prstGeom>
        </p:spPr>
      </p:pic>
      <p:pic>
        <p:nvPicPr>
          <p:cNvPr id="8" name="Immagine 7">
            <a:extLst>
              <a:ext uri="{FF2B5EF4-FFF2-40B4-BE49-F238E27FC236}">
                <a16:creationId xmlns:a16="http://schemas.microsoft.com/office/drawing/2014/main" id="{AD384DA2-3091-2ED0-84C8-8CDBDA2E3333}"/>
              </a:ext>
            </a:extLst>
          </p:cNvPr>
          <p:cNvPicPr>
            <a:picLocks noChangeAspect="1"/>
          </p:cNvPicPr>
          <p:nvPr/>
        </p:nvPicPr>
        <p:blipFill>
          <a:blip r:embed="rId5"/>
          <a:stretch>
            <a:fillRect/>
          </a:stretch>
        </p:blipFill>
        <p:spPr>
          <a:xfrm>
            <a:off x="738554" y="3833446"/>
            <a:ext cx="4521798" cy="7744108"/>
          </a:xfrm>
          <a:prstGeom prst="rect">
            <a:avLst/>
          </a:prstGeom>
        </p:spPr>
      </p:pic>
      <p:sp>
        <p:nvSpPr>
          <p:cNvPr id="10" name="Rettangolo con angoli arrotondati 9">
            <a:extLst>
              <a:ext uri="{FF2B5EF4-FFF2-40B4-BE49-F238E27FC236}">
                <a16:creationId xmlns:a16="http://schemas.microsoft.com/office/drawing/2014/main" id="{ACDE2DBC-6F66-3A79-3633-5E8954BE2B2C}"/>
              </a:ext>
            </a:extLst>
          </p:cNvPr>
          <p:cNvSpPr/>
          <p:nvPr/>
        </p:nvSpPr>
        <p:spPr>
          <a:xfrm>
            <a:off x="11921627" y="2262100"/>
            <a:ext cx="3285840" cy="13679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Capofila svizzero</a:t>
            </a:r>
          </a:p>
        </p:txBody>
      </p:sp>
      <p:sp>
        <p:nvSpPr>
          <p:cNvPr id="11" name="Rettangolo con angoli arrotondati 10">
            <a:extLst>
              <a:ext uri="{FF2B5EF4-FFF2-40B4-BE49-F238E27FC236}">
                <a16:creationId xmlns:a16="http://schemas.microsoft.com/office/drawing/2014/main" id="{29307643-EDFF-0E17-AD4F-0982083EC972}"/>
              </a:ext>
            </a:extLst>
          </p:cNvPr>
          <p:cNvSpPr/>
          <p:nvPr/>
        </p:nvSpPr>
        <p:spPr>
          <a:xfrm>
            <a:off x="1082492" y="2274273"/>
            <a:ext cx="3924762" cy="13679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Ciascun partner svizzero (incluso capofila)</a:t>
            </a:r>
          </a:p>
        </p:txBody>
      </p:sp>
      <p:sp>
        <p:nvSpPr>
          <p:cNvPr id="15" name="Freccia a destra 14">
            <a:extLst>
              <a:ext uri="{FF2B5EF4-FFF2-40B4-BE49-F238E27FC236}">
                <a16:creationId xmlns:a16="http://schemas.microsoft.com/office/drawing/2014/main" id="{57BC6ACD-1A40-153C-20C7-58CCD638F6DE}"/>
              </a:ext>
            </a:extLst>
          </p:cNvPr>
          <p:cNvSpPr/>
          <p:nvPr/>
        </p:nvSpPr>
        <p:spPr>
          <a:xfrm rot="8206167">
            <a:off x="10368361" y="3381967"/>
            <a:ext cx="1517161" cy="7065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50120AF3-A688-A7F0-AD8C-DC8C2C699AEF}"/>
              </a:ext>
            </a:extLst>
          </p:cNvPr>
          <p:cNvSpPr/>
          <p:nvPr/>
        </p:nvSpPr>
        <p:spPr>
          <a:xfrm rot="1725316">
            <a:off x="15501457" y="3267459"/>
            <a:ext cx="1517161" cy="7065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circolare in su 17">
            <a:extLst>
              <a:ext uri="{FF2B5EF4-FFF2-40B4-BE49-F238E27FC236}">
                <a16:creationId xmlns:a16="http://schemas.microsoft.com/office/drawing/2014/main" id="{8FDA2B72-53EF-8674-92D9-FB840FA61C2C}"/>
              </a:ext>
            </a:extLst>
          </p:cNvPr>
          <p:cNvSpPr/>
          <p:nvPr/>
        </p:nvSpPr>
        <p:spPr>
          <a:xfrm rot="20938790">
            <a:off x="5329783" y="10240318"/>
            <a:ext cx="5826179" cy="1288473"/>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1">
                    <a:lumMod val="75000"/>
                  </a:schemeClr>
                </a:solidFill>
              </a:rPr>
              <a:t>Compilazione automatica del «budget </a:t>
            </a:r>
          </a:p>
          <a:p>
            <a:pPr algn="ctr"/>
            <a:r>
              <a:rPr lang="it-IT" sz="2000" b="1" dirty="0">
                <a:solidFill>
                  <a:schemeClr val="accent1">
                    <a:lumMod val="75000"/>
                  </a:schemeClr>
                </a:solidFill>
              </a:rPr>
              <a:t>di progetto»</a:t>
            </a:r>
          </a:p>
        </p:txBody>
      </p:sp>
      <p:pic>
        <p:nvPicPr>
          <p:cNvPr id="20" name="Immagine 19">
            <a:extLst>
              <a:ext uri="{FF2B5EF4-FFF2-40B4-BE49-F238E27FC236}">
                <a16:creationId xmlns:a16="http://schemas.microsoft.com/office/drawing/2014/main" id="{69A41116-EBAE-FDD6-3EE7-50F87420F149}"/>
              </a:ext>
            </a:extLst>
          </p:cNvPr>
          <p:cNvPicPr>
            <a:picLocks noChangeAspect="1"/>
          </p:cNvPicPr>
          <p:nvPr/>
        </p:nvPicPr>
        <p:blipFill>
          <a:blip r:embed="rId6"/>
          <a:stretch>
            <a:fillRect/>
          </a:stretch>
        </p:blipFill>
        <p:spPr>
          <a:xfrm>
            <a:off x="15952806" y="4506278"/>
            <a:ext cx="8154003" cy="6823471"/>
          </a:xfrm>
          <a:prstGeom prst="rect">
            <a:avLst/>
          </a:prstGeom>
        </p:spPr>
      </p:pic>
    </p:spTree>
    <p:extLst>
      <p:ext uri="{BB962C8B-B14F-4D97-AF65-F5344CB8AC3E}">
        <p14:creationId xmlns:p14="http://schemas.microsoft.com/office/powerpoint/2010/main" val="24964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1168145" y="1655372"/>
            <a:ext cx="16470567" cy="9551461"/>
          </a:xfrm>
          <a:prstGeom prst="rect">
            <a:avLst/>
          </a:prstGeom>
          <a:noFill/>
        </p:spPr>
        <p:txBody>
          <a:bodyPr wrap="square" rtlCol="0">
            <a:spAutoFit/>
          </a:bodyPr>
          <a:lstStyle/>
          <a:p>
            <a:pPr marL="131445" marR="2540" indent="-6350" algn="ctr">
              <a:lnSpc>
                <a:spcPct val="107000"/>
              </a:lnSpc>
              <a:spcAft>
                <a:spcPts val="20"/>
              </a:spcAft>
            </a:pPr>
            <a:endParaRPr lang="it-IT" sz="3200" b="1" u="sng"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131445" marR="2540" indent="-6350" algn="ctr">
              <a:lnSpc>
                <a:spcPct val="107000"/>
              </a:lnSpc>
              <a:spcAft>
                <a:spcPts val="20"/>
              </a:spcAft>
            </a:pPr>
            <a:r>
              <a:rPr lang="it-IT" sz="3200" b="1" u="sng"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Attenzione: è prevista la registrazione audiovisiva dell’evento e la sua trasmissione in streaming.</a:t>
            </a:r>
          </a:p>
          <a:p>
            <a:pPr marL="131445" marR="2540" indent="-6350" algn="ctr">
              <a:lnSpc>
                <a:spcPct val="107000"/>
              </a:lnSpc>
              <a:spcAft>
                <a:spcPts val="20"/>
              </a:spcAft>
            </a:pPr>
            <a:endParaRPr lang="it-IT" sz="3200" b="1"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p>
            <a:pPr marL="131445" marR="2540" indent="-6350" algn="ctr">
              <a:lnSpc>
                <a:spcPct val="107000"/>
              </a:lnSpc>
              <a:spcAft>
                <a:spcPts val="20"/>
              </a:spcAft>
            </a:pPr>
            <a:r>
              <a:rPr lang="it-IT" sz="3200" b="1"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L’INFORMATIVA RELATIVA AL TRATTAMENTO DEI DATI PERSONALI </a:t>
            </a:r>
            <a:endParaRPr lang="it-IT"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131445" marR="635" indent="-6350" algn="ctr">
              <a:lnSpc>
                <a:spcPct val="107000"/>
              </a:lnSpc>
              <a:spcAft>
                <a:spcPts val="20"/>
              </a:spcAft>
            </a:pPr>
            <a:r>
              <a:rPr lang="it-IT" sz="32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per la partecipazione agli </a:t>
            </a:r>
            <a:r>
              <a:rPr lang="it-IT" sz="3200" dirty="0" err="1">
                <a:solidFill>
                  <a:srgbClr val="002060"/>
                </a:solidFill>
                <a:effectLst/>
                <a:latin typeface="Open Sans" panose="020B0606030504020204" pitchFamily="34" charset="0"/>
                <a:ea typeface="Open Sans" panose="020B0606030504020204" pitchFamily="34" charset="0"/>
                <a:cs typeface="Open Sans" panose="020B0606030504020204" pitchFamily="34" charset="0"/>
              </a:rPr>
              <a:t>infoday</a:t>
            </a:r>
            <a:r>
              <a:rPr lang="it-IT" sz="32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del Programma </a:t>
            </a:r>
            <a:r>
              <a:rPr lang="it-IT" sz="3200" dirty="0" err="1">
                <a:solidFill>
                  <a:srgbClr val="002060"/>
                </a:solidFill>
                <a:effectLst/>
                <a:latin typeface="Open Sans" panose="020B0606030504020204" pitchFamily="34" charset="0"/>
                <a:ea typeface="Open Sans" panose="020B0606030504020204" pitchFamily="34" charset="0"/>
                <a:cs typeface="Open Sans" panose="020B0606030504020204" pitchFamily="34" charset="0"/>
              </a:rPr>
              <a:t>interreg</a:t>
            </a:r>
            <a:r>
              <a:rPr lang="it-IT" sz="32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ITALIA-SVIZZERA, ai sensi dell’art. 13 del regolamento europeo 2016/679, </a:t>
            </a:r>
            <a:r>
              <a:rPr lang="it-IT" sz="3200" b="1"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è consultabile al link indicato nel modulo di registrazione.</a:t>
            </a:r>
          </a:p>
          <a:p>
            <a:pPr marL="131445" marR="635" indent="-6350" algn="ctr">
              <a:lnSpc>
                <a:spcPct val="107000"/>
              </a:lnSpc>
              <a:spcAft>
                <a:spcPts val="20"/>
              </a:spcAft>
            </a:pPr>
            <a:endParaRPr lang="it-IT" sz="3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31445" marR="635" indent="-6350" algn="ctr">
              <a:lnSpc>
                <a:spcPct val="107000"/>
              </a:lnSpc>
              <a:spcAft>
                <a:spcPts val="20"/>
              </a:spcAft>
            </a:pPr>
            <a:r>
              <a:rPr lang="it-IT"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È richiesto ai partecipanti in presenza di autorizzare la conservazione, l'utilizzo e la diffusione attraverso ogni mezzo di divulgazione (a titolo meramente esemplificativo e non esaustivo: online o offline, su siti web, su social network, su carta stampata, ecc..) delle registrazioni audio e video raccolte. </a:t>
            </a:r>
          </a:p>
          <a:p>
            <a:pPr marL="131445" marR="635" indent="-6350" algn="ctr">
              <a:lnSpc>
                <a:spcPct val="107000"/>
              </a:lnSpc>
              <a:spcAft>
                <a:spcPts val="20"/>
              </a:spcAft>
            </a:pPr>
            <a:r>
              <a:rPr lang="it-IT" sz="32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Il consenso può essere espresso mediante i moduli disponibili al desk di registrazione o tramite la registrazione online.</a:t>
            </a:r>
          </a:p>
          <a:p>
            <a:pPr marL="131445" marR="635" indent="-6350" algn="ctr">
              <a:lnSpc>
                <a:spcPct val="107000"/>
              </a:lnSpc>
              <a:spcAft>
                <a:spcPts val="20"/>
              </a:spcAft>
            </a:pPr>
            <a:endParaRPr lang="it-IT" sz="3200" u="sng"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131445" marR="635" indent="-6350" algn="ctr">
              <a:lnSpc>
                <a:spcPct val="107000"/>
              </a:lnSpc>
              <a:spcAft>
                <a:spcPts val="20"/>
              </a:spcAft>
            </a:pPr>
            <a:endParaRPr lang="it-IT"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131445" marR="635" indent="-6350" algn="ctr">
              <a:lnSpc>
                <a:spcPct val="107000"/>
              </a:lnSpc>
              <a:spcAft>
                <a:spcPts val="20"/>
              </a:spcAft>
            </a:pPr>
            <a:r>
              <a:rPr lang="it-IT"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Per richieste di informazioni: STCitaliasvizzera@regione.lombardia.it</a:t>
            </a:r>
            <a:endParaRPr lang="it-IT" sz="32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ttangolo 1">
            <a:extLst>
              <a:ext uri="{FF2B5EF4-FFF2-40B4-BE49-F238E27FC236}">
                <a16:creationId xmlns:a16="http://schemas.microsoft.com/office/drawing/2014/main" id="{2ECAE9B0-F400-09E2-7FD7-D27580187E5C}"/>
              </a:ext>
            </a:extLst>
          </p:cNvPr>
          <p:cNvSpPr/>
          <p:nvPr/>
        </p:nvSpPr>
        <p:spPr>
          <a:xfrm>
            <a:off x="2784764" y="10266219"/>
            <a:ext cx="13466618" cy="1039091"/>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3" name="CasellaDiTesto 2">
            <a:extLst>
              <a:ext uri="{FF2B5EF4-FFF2-40B4-BE49-F238E27FC236}">
                <a16:creationId xmlns:a16="http://schemas.microsoft.com/office/drawing/2014/main" id="{4C94A2C8-732A-2C2D-1AA2-40F0CF481743}"/>
              </a:ext>
            </a:extLst>
          </p:cNvPr>
          <p:cNvSpPr txBox="1"/>
          <p:nvPr/>
        </p:nvSpPr>
        <p:spPr>
          <a:xfrm>
            <a:off x="18246436" y="6130636"/>
            <a:ext cx="4967832" cy="3267305"/>
          </a:xfrm>
          <a:prstGeom prst="rect">
            <a:avLst/>
          </a:prstGeom>
          <a:noFill/>
        </p:spPr>
        <p:txBody>
          <a:bodyPr wrap="square" rtlCol="0">
            <a:spAutoFit/>
          </a:bodyPr>
          <a:lstStyle/>
          <a:p>
            <a:pPr marL="131445" marR="635" indent="-6350" algn="ctr">
              <a:lnSpc>
                <a:spcPct val="107000"/>
              </a:lnSpc>
              <a:spcAft>
                <a:spcPts val="20"/>
              </a:spcAft>
            </a:pPr>
            <a:r>
              <a:rPr lang="it-IT" sz="4400" dirty="0">
                <a:solidFill>
                  <a:srgbClr val="002060"/>
                </a:solidFill>
                <a:latin typeface="Open Sans" panose="020B0606030504020204" pitchFamily="34" charset="0"/>
                <a:ea typeface="Open Sans" panose="020B0606030504020204" pitchFamily="34" charset="0"/>
                <a:cs typeface="Open Sans" panose="020B0606030504020204" pitchFamily="34" charset="0"/>
              </a:rPr>
              <a:t>Per l’utilizzo del </a:t>
            </a:r>
            <a:r>
              <a:rPr lang="it-IT" sz="4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WiFi </a:t>
            </a:r>
            <a:r>
              <a:rPr lang="it-IT" sz="44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Eventi@rl</a:t>
            </a:r>
            <a:r>
              <a:rPr lang="it-IT" sz="4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it-IT" sz="4400" dirty="0">
                <a:solidFill>
                  <a:srgbClr val="002060"/>
                </a:solidFill>
                <a:latin typeface="Open Sans" panose="020B0606030504020204" pitchFamily="34" charset="0"/>
                <a:ea typeface="Open Sans" panose="020B0606030504020204" pitchFamily="34" charset="0"/>
                <a:cs typeface="Open Sans" panose="020B0606030504020204" pitchFamily="34" charset="0"/>
              </a:rPr>
              <a:t>usare il codice</a:t>
            </a:r>
            <a:r>
              <a:rPr lang="it-IT" sz="440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it-IT" sz="4400" b="1">
                <a:solidFill>
                  <a:srgbClr val="002060"/>
                </a:solidFill>
                <a:latin typeface="Open Sans" panose="020B0606030504020204" pitchFamily="34" charset="0"/>
                <a:ea typeface="Open Sans" panose="020B0606030504020204" pitchFamily="34" charset="0"/>
                <a:cs typeface="Open Sans" panose="020B0606030504020204" pitchFamily="34" charset="0"/>
              </a:rPr>
              <a:t>INFODAY24</a:t>
            </a:r>
            <a:endParaRPr lang="it-IT" sz="44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it-IT" dirty="0"/>
          </a:p>
        </p:txBody>
      </p:sp>
      <p:sp>
        <p:nvSpPr>
          <p:cNvPr id="4" name="Rettangolo 3">
            <a:extLst>
              <a:ext uri="{FF2B5EF4-FFF2-40B4-BE49-F238E27FC236}">
                <a16:creationId xmlns:a16="http://schemas.microsoft.com/office/drawing/2014/main" id="{ADDFD095-D97C-3370-E315-4171FE24C6AD}"/>
              </a:ext>
            </a:extLst>
          </p:cNvPr>
          <p:cNvSpPr/>
          <p:nvPr/>
        </p:nvSpPr>
        <p:spPr>
          <a:xfrm>
            <a:off x="18246435" y="6130636"/>
            <a:ext cx="4967833" cy="3034146"/>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16670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715997" y="3152382"/>
            <a:ext cx="21333512" cy="8710077"/>
          </a:xfrm>
          <a:prstGeom prst="rect">
            <a:avLst/>
          </a:prstGeom>
          <a:noFill/>
        </p:spPr>
        <p:txBody>
          <a:bodyPr wrap="square" rtlCol="0">
            <a:spAutoFit/>
          </a:bodyPr>
          <a:lstStyle/>
          <a:p>
            <a:r>
              <a:rPr lang="it-IT" sz="4000" b="1" dirty="0">
                <a:solidFill>
                  <a:srgbClr val="124391"/>
                </a:solidFill>
                <a:latin typeface="Open Sans" pitchFamily="2" charset="0"/>
                <a:ea typeface="Open Sans" pitchFamily="2" charset="0"/>
                <a:cs typeface="Open Sans" pitchFamily="2" charset="0"/>
              </a:rPr>
              <a:t>Primo avviso di finanziamento di progetti ordinari: </a:t>
            </a:r>
          </a:p>
          <a:p>
            <a:r>
              <a:rPr lang="it-IT" sz="4000" b="1" dirty="0">
                <a:solidFill>
                  <a:srgbClr val="124391"/>
                </a:solidFill>
                <a:latin typeface="Open Sans" pitchFamily="2" charset="0"/>
                <a:ea typeface="Open Sans" pitchFamily="2" charset="0"/>
                <a:cs typeface="Open Sans" pitchFamily="2" charset="0"/>
              </a:rPr>
              <a:t>principali informazioni</a:t>
            </a:r>
          </a:p>
          <a:p>
            <a:endParaRPr lang="it-IT" sz="4000" b="1"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I partner interessati, composti da almeno un partner italiano ed uno svizzero dell’area di cooperazione, possono presentare progetti all’interno di </a:t>
            </a:r>
            <a:r>
              <a:rPr lang="it-IT" sz="4000" b="1" dirty="0">
                <a:solidFill>
                  <a:srgbClr val="124391"/>
                </a:solidFill>
                <a:latin typeface="Open Sans" pitchFamily="2" charset="0"/>
                <a:ea typeface="Open Sans" pitchFamily="2" charset="0"/>
                <a:cs typeface="Open Sans" pitchFamily="2" charset="0"/>
              </a:rPr>
              <a:t>3 finestre di </a:t>
            </a:r>
            <a:r>
              <a:rPr lang="it-IT" sz="4000" b="1">
                <a:solidFill>
                  <a:srgbClr val="124391"/>
                </a:solidFill>
                <a:latin typeface="Open Sans" pitchFamily="2" charset="0"/>
                <a:ea typeface="Open Sans" pitchFamily="2" charset="0"/>
                <a:cs typeface="Open Sans" pitchFamily="2" charset="0"/>
              </a:rPr>
              <a:t>presentazione:</a:t>
            </a:r>
          </a:p>
          <a:p>
            <a:endParaRPr lang="it-IT" sz="4000" b="1" dirty="0">
              <a:solidFill>
                <a:srgbClr val="124391"/>
              </a:solidFill>
              <a:latin typeface="Open Sans" pitchFamily="2" charset="0"/>
              <a:ea typeface="Open Sans" pitchFamily="2" charset="0"/>
              <a:cs typeface="Open Sans" pitchFamily="2" charset="0"/>
            </a:endParaRPr>
          </a:p>
          <a:p>
            <a:r>
              <a:rPr lang="it-IT" sz="4000" b="1" dirty="0">
                <a:solidFill>
                  <a:srgbClr val="124391"/>
                </a:solidFill>
                <a:latin typeface="Open Sans" pitchFamily="2" charset="0"/>
                <a:ea typeface="Open Sans" pitchFamily="2" charset="0"/>
                <a:cs typeface="Open Sans" pitchFamily="2" charset="0"/>
              </a:rPr>
              <a:t>	15/01/2024 – 15/04/2024</a:t>
            </a:r>
          </a:p>
          <a:p>
            <a:r>
              <a:rPr lang="it-IT" sz="4000" dirty="0">
                <a:solidFill>
                  <a:srgbClr val="124391"/>
                </a:solidFill>
                <a:latin typeface="Open Sans" pitchFamily="2" charset="0"/>
                <a:ea typeface="Open Sans" pitchFamily="2" charset="0"/>
                <a:cs typeface="Open Sans" pitchFamily="2" charset="0"/>
              </a:rPr>
              <a:t>	15/01/2025 – 15/04/2025</a:t>
            </a:r>
          </a:p>
          <a:p>
            <a:r>
              <a:rPr lang="it-IT" sz="4000" dirty="0">
                <a:solidFill>
                  <a:srgbClr val="124391"/>
                </a:solidFill>
                <a:latin typeface="Open Sans" pitchFamily="2" charset="0"/>
                <a:ea typeface="Open Sans" pitchFamily="2" charset="0"/>
                <a:cs typeface="Open Sans" pitchFamily="2" charset="0"/>
              </a:rPr>
              <a:t>	15/01/2026 – 15/04/2026</a:t>
            </a:r>
          </a:p>
          <a:p>
            <a:endParaRPr lang="it-IT" sz="4000" b="1"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La prima finestra consente la presentazione di proposte su tutti gli Obiettivi Specifici, e alla stessa finestra 2024 è destinato il 60% delle risorse riservate ai progetti ordinari.</a:t>
            </a:r>
          </a:p>
          <a:p>
            <a:endParaRPr lang="it-IT" sz="4000" b="1" dirty="0">
              <a:solidFill>
                <a:srgbClr val="124391"/>
              </a:solidFill>
              <a:latin typeface="Open Sans" pitchFamily="2" charset="0"/>
              <a:ea typeface="Open Sans" pitchFamily="2" charset="0"/>
              <a:cs typeface="Open Sans" pitchFamily="2" charset="0"/>
            </a:endParaRPr>
          </a:p>
          <a:p>
            <a:endParaRPr lang="it-IT" sz="4000" dirty="0">
              <a:solidFill>
                <a:srgbClr val="12439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14685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pic>
        <p:nvPicPr>
          <p:cNvPr id="5" name="Immagine 4">
            <a:extLst>
              <a:ext uri="{FF2B5EF4-FFF2-40B4-BE49-F238E27FC236}">
                <a16:creationId xmlns:a16="http://schemas.microsoft.com/office/drawing/2014/main" id="{14CF82CD-9B81-3C4D-4522-DF22C8458F70}"/>
              </a:ext>
            </a:extLst>
          </p:cNvPr>
          <p:cNvPicPr>
            <a:picLocks noChangeAspect="1"/>
          </p:cNvPicPr>
          <p:nvPr/>
        </p:nvPicPr>
        <p:blipFill rotWithShape="1">
          <a:blip r:embed="rId4"/>
          <a:srcRect l="11861" t="27778" r="15753" b="16869"/>
          <a:stretch/>
        </p:blipFill>
        <p:spPr>
          <a:xfrm>
            <a:off x="5216236" y="4572000"/>
            <a:ext cx="13238019" cy="5694218"/>
          </a:xfrm>
          <a:prstGeom prst="rect">
            <a:avLst/>
          </a:prstGeom>
        </p:spPr>
      </p:pic>
      <p:pic>
        <p:nvPicPr>
          <p:cNvPr id="3" name="Immagine 2" descr="Immagine che contiene modello, quadrato, Elementi grafici, Simmetria&#10;&#10;Descrizione generata automaticamente">
            <a:extLst>
              <a:ext uri="{FF2B5EF4-FFF2-40B4-BE49-F238E27FC236}">
                <a16:creationId xmlns:a16="http://schemas.microsoft.com/office/drawing/2014/main" id="{A69BED38-AD69-824D-92F9-CFD598A2C71C}"/>
              </a:ext>
            </a:extLst>
          </p:cNvPr>
          <p:cNvPicPr>
            <a:picLocks noChangeAspect="1"/>
          </p:cNvPicPr>
          <p:nvPr/>
        </p:nvPicPr>
        <p:blipFill>
          <a:blip r:embed="rId5"/>
          <a:stretch>
            <a:fillRect/>
          </a:stretch>
        </p:blipFill>
        <p:spPr>
          <a:xfrm>
            <a:off x="13424261" y="5285509"/>
            <a:ext cx="4032466" cy="4032466"/>
          </a:xfrm>
          <a:prstGeom prst="rect">
            <a:avLst/>
          </a:prstGeom>
        </p:spPr>
      </p:pic>
    </p:spTree>
    <p:extLst>
      <p:ext uri="{BB962C8B-B14F-4D97-AF65-F5344CB8AC3E}">
        <p14:creationId xmlns:p14="http://schemas.microsoft.com/office/powerpoint/2010/main" val="271479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923816" y="2487362"/>
            <a:ext cx="21333512" cy="11787842"/>
          </a:xfrm>
          <a:prstGeom prst="rect">
            <a:avLst/>
          </a:prstGeom>
          <a:noFill/>
        </p:spPr>
        <p:txBody>
          <a:bodyPr wrap="square" rtlCol="0">
            <a:spAutoFit/>
          </a:bodyPr>
          <a:lstStyle/>
          <a:p>
            <a:r>
              <a:rPr lang="it-IT" sz="4000" b="1" u="sng" dirty="0">
                <a:solidFill>
                  <a:srgbClr val="124391"/>
                </a:solidFill>
                <a:latin typeface="Open Sans" pitchFamily="2" charset="0"/>
                <a:ea typeface="Open Sans" pitchFamily="2" charset="0"/>
                <a:cs typeface="Open Sans" pitchFamily="2" charset="0"/>
              </a:rPr>
              <a:t>Tempistiche previste</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Aprile/agosto: valutazione dei progetti</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A partire da settembre: </a:t>
            </a:r>
          </a:p>
          <a:p>
            <a:r>
              <a:rPr lang="it-IT" sz="4000" dirty="0">
                <a:solidFill>
                  <a:srgbClr val="124391"/>
                </a:solidFill>
                <a:latin typeface="Open Sans" pitchFamily="2" charset="0"/>
                <a:ea typeface="Open Sans" pitchFamily="2" charset="0"/>
                <a:cs typeface="Open Sans" pitchFamily="2" charset="0"/>
              </a:rPr>
              <a:t>	- approvazione delle graduatorie</a:t>
            </a:r>
          </a:p>
          <a:p>
            <a:r>
              <a:rPr lang="it-IT" sz="4000" dirty="0">
                <a:solidFill>
                  <a:srgbClr val="124391"/>
                </a:solidFill>
                <a:latin typeface="Open Sans" pitchFamily="2" charset="0"/>
                <a:ea typeface="Open Sans" pitchFamily="2" charset="0"/>
                <a:cs typeface="Open Sans" pitchFamily="2" charset="0"/>
              </a:rPr>
              <a:t>	- invio delle </a:t>
            </a:r>
            <a:r>
              <a:rPr lang="it-IT" sz="4000" b="1" dirty="0">
                <a:solidFill>
                  <a:srgbClr val="124391"/>
                </a:solidFill>
                <a:latin typeface="Open Sans" pitchFamily="2" charset="0"/>
                <a:ea typeface="Open Sans" pitchFamily="2" charset="0"/>
                <a:cs typeface="Open Sans" pitchFamily="2" charset="0"/>
              </a:rPr>
              <a:t>richieste di accettazione </a:t>
            </a:r>
            <a:r>
              <a:rPr lang="it-IT" sz="4000" dirty="0">
                <a:solidFill>
                  <a:srgbClr val="124391"/>
                </a:solidFill>
                <a:latin typeface="Open Sans" pitchFamily="2" charset="0"/>
                <a:ea typeface="Open Sans" pitchFamily="2" charset="0"/>
                <a:cs typeface="Open Sans" pitchFamily="2" charset="0"/>
              </a:rPr>
              <a:t>e di trasmissione della </a:t>
            </a:r>
            <a:r>
              <a:rPr lang="it-IT" sz="4000" b="1" dirty="0">
                <a:solidFill>
                  <a:srgbClr val="124391"/>
                </a:solidFill>
                <a:latin typeface="Open Sans" pitchFamily="2" charset="0"/>
                <a:ea typeface="Open Sans" pitchFamily="2" charset="0"/>
                <a:cs typeface="Open Sans" pitchFamily="2" charset="0"/>
              </a:rPr>
              <a:t>convenzione tra partner</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Da metà ottobre: </a:t>
            </a:r>
            <a:r>
              <a:rPr lang="it-IT" sz="4000" b="1" dirty="0">
                <a:solidFill>
                  <a:srgbClr val="124391"/>
                </a:solidFill>
                <a:latin typeface="Open Sans" pitchFamily="2" charset="0"/>
                <a:ea typeface="Open Sans" pitchFamily="2" charset="0"/>
                <a:cs typeface="Open Sans" pitchFamily="2" charset="0"/>
              </a:rPr>
              <a:t>avvio</a:t>
            </a:r>
            <a:r>
              <a:rPr lang="it-IT" sz="4000" dirty="0">
                <a:solidFill>
                  <a:srgbClr val="124391"/>
                </a:solidFill>
                <a:latin typeface="Open Sans" pitchFamily="2" charset="0"/>
                <a:ea typeface="Open Sans" pitchFamily="2" charset="0"/>
                <a:cs typeface="Open Sans" pitchFamily="2" charset="0"/>
              </a:rPr>
              <a:t> decorrenza primi progetti</a:t>
            </a:r>
          </a:p>
          <a:p>
            <a:r>
              <a:rPr lang="it-IT" sz="4000" dirty="0">
                <a:solidFill>
                  <a:srgbClr val="124391"/>
                </a:solidFill>
                <a:latin typeface="Open Sans" pitchFamily="2" charset="0"/>
                <a:ea typeface="Open Sans" pitchFamily="2" charset="0"/>
                <a:cs typeface="Open Sans" pitchFamily="2" charset="0"/>
              </a:rPr>
              <a:t>Entro 60 giorni dall’avvio: </a:t>
            </a:r>
            <a:r>
              <a:rPr lang="it-IT" sz="4000" b="1" dirty="0">
                <a:solidFill>
                  <a:srgbClr val="124391"/>
                </a:solidFill>
                <a:latin typeface="Open Sans" pitchFamily="2" charset="0"/>
                <a:ea typeface="Open Sans" pitchFamily="2" charset="0"/>
                <a:cs typeface="Open Sans" pitchFamily="2" charset="0"/>
              </a:rPr>
              <a:t>richiesta di</a:t>
            </a:r>
            <a:r>
              <a:rPr lang="it-IT" sz="4000" dirty="0">
                <a:solidFill>
                  <a:srgbClr val="124391"/>
                </a:solidFill>
                <a:latin typeface="Open Sans" pitchFamily="2" charset="0"/>
                <a:ea typeface="Open Sans" pitchFamily="2" charset="0"/>
                <a:cs typeface="Open Sans" pitchFamily="2" charset="0"/>
              </a:rPr>
              <a:t> </a:t>
            </a:r>
            <a:r>
              <a:rPr lang="it-IT" sz="4000" b="1" dirty="0">
                <a:solidFill>
                  <a:srgbClr val="124391"/>
                </a:solidFill>
                <a:latin typeface="Open Sans" pitchFamily="2" charset="0"/>
                <a:ea typeface="Open Sans" pitchFamily="2" charset="0"/>
                <a:cs typeface="Open Sans" pitchFamily="2" charset="0"/>
              </a:rPr>
              <a:t>anticipo</a:t>
            </a:r>
            <a:r>
              <a:rPr lang="it-IT" sz="4000" dirty="0">
                <a:solidFill>
                  <a:srgbClr val="124391"/>
                </a:solidFill>
                <a:latin typeface="Open Sans" pitchFamily="2" charset="0"/>
                <a:ea typeface="Open Sans" pitchFamily="2" charset="0"/>
                <a:cs typeface="Open Sans" pitchFamily="2" charset="0"/>
              </a:rPr>
              <a:t> per beneficiari italiani in aiuto di Stato</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Ottobre/dicembre: erogazione degli anticipi e delle spese di preparazione (</a:t>
            </a:r>
            <a:r>
              <a:rPr lang="it-IT" sz="4000" b="1" dirty="0">
                <a:solidFill>
                  <a:srgbClr val="124391"/>
                </a:solidFill>
                <a:latin typeface="Open Sans" pitchFamily="2" charset="0"/>
                <a:ea typeface="Open Sans" pitchFamily="2" charset="0"/>
                <a:cs typeface="Open Sans" pitchFamily="2" charset="0"/>
              </a:rPr>
              <a:t>fast track</a:t>
            </a:r>
            <a:r>
              <a:rPr lang="it-IT" sz="4000" dirty="0">
                <a:solidFill>
                  <a:srgbClr val="124391"/>
                </a:solidFill>
                <a:latin typeface="Open Sans" pitchFamily="2" charset="0"/>
                <a:ea typeface="Open Sans" pitchFamily="2" charset="0"/>
                <a:cs typeface="Open Sans" pitchFamily="2" charset="0"/>
              </a:rPr>
              <a:t>)</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Entro 3 mesi dall’avvio: riunione di avvio (</a:t>
            </a:r>
            <a:r>
              <a:rPr lang="it-IT" sz="4000" b="1" dirty="0">
                <a:solidFill>
                  <a:srgbClr val="124391"/>
                </a:solidFill>
                <a:latin typeface="Open Sans" pitchFamily="2" charset="0"/>
                <a:ea typeface="Open Sans" pitchFamily="2" charset="0"/>
                <a:cs typeface="Open Sans" pitchFamily="2" charset="0"/>
              </a:rPr>
              <a:t>kick-off)</a:t>
            </a:r>
          </a:p>
          <a:p>
            <a:endParaRPr lang="it-IT" sz="4000" dirty="0">
              <a:solidFill>
                <a:srgbClr val="124391"/>
              </a:solidFill>
              <a:latin typeface="Open Sans" pitchFamily="2" charset="0"/>
              <a:ea typeface="Open Sans" pitchFamily="2" charset="0"/>
              <a:cs typeface="Open Sans" pitchFamily="2" charset="0"/>
            </a:endParaRPr>
          </a:p>
          <a:p>
            <a:endParaRPr lang="it-IT" sz="4000" dirty="0">
              <a:solidFill>
                <a:srgbClr val="124391"/>
              </a:solidFill>
              <a:latin typeface="Open Sans" pitchFamily="2" charset="0"/>
              <a:ea typeface="Open Sans" pitchFamily="2" charset="0"/>
              <a:cs typeface="Open Sans" pitchFamily="2" charset="0"/>
            </a:endParaRPr>
          </a:p>
          <a:p>
            <a:endParaRPr lang="it-IT" sz="4000" b="1" dirty="0">
              <a:solidFill>
                <a:srgbClr val="124391"/>
              </a:solidFill>
              <a:latin typeface="Open Sans" pitchFamily="2" charset="0"/>
              <a:ea typeface="Open Sans" pitchFamily="2" charset="0"/>
              <a:cs typeface="Open Sans" pitchFamily="2" charset="0"/>
            </a:endParaRPr>
          </a:p>
          <a:p>
            <a:endParaRPr lang="it-IT" sz="4000" b="1" dirty="0">
              <a:solidFill>
                <a:srgbClr val="124391"/>
              </a:solidFill>
              <a:latin typeface="Open Sans" pitchFamily="2" charset="0"/>
              <a:ea typeface="Open Sans" pitchFamily="2" charset="0"/>
              <a:cs typeface="Open Sans" pitchFamily="2" charset="0"/>
            </a:endParaRPr>
          </a:p>
          <a:p>
            <a:endParaRPr lang="it-IT" sz="4000" dirty="0">
              <a:solidFill>
                <a:srgbClr val="124391"/>
              </a:solidFill>
              <a:latin typeface="Open Sans" pitchFamily="2" charset="0"/>
              <a:ea typeface="Open Sans" pitchFamily="2" charset="0"/>
              <a:cs typeface="Open Sans" pitchFamily="2" charset="0"/>
            </a:endParaRPr>
          </a:p>
        </p:txBody>
      </p:sp>
      <p:sp>
        <p:nvSpPr>
          <p:cNvPr id="5" name="Rettangolo con angoli arrotondati 4">
            <a:extLst>
              <a:ext uri="{FF2B5EF4-FFF2-40B4-BE49-F238E27FC236}">
                <a16:creationId xmlns:a16="http://schemas.microsoft.com/office/drawing/2014/main" id="{584FA8AF-2C48-AD21-924D-C07D76AD7C5E}"/>
              </a:ext>
            </a:extLst>
          </p:cNvPr>
          <p:cNvSpPr/>
          <p:nvPr/>
        </p:nvSpPr>
        <p:spPr>
          <a:xfrm>
            <a:off x="17934699" y="8208817"/>
            <a:ext cx="5507182" cy="17664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Attenzione ai tempi! Riserva di revoca del finanziamento</a:t>
            </a:r>
          </a:p>
        </p:txBody>
      </p:sp>
      <p:sp>
        <p:nvSpPr>
          <p:cNvPr id="11" name="Freccia circolare in su 10">
            <a:extLst>
              <a:ext uri="{FF2B5EF4-FFF2-40B4-BE49-F238E27FC236}">
                <a16:creationId xmlns:a16="http://schemas.microsoft.com/office/drawing/2014/main" id="{050839DC-77CA-77D1-122A-6E40CDDF5290}"/>
              </a:ext>
            </a:extLst>
          </p:cNvPr>
          <p:cNvSpPr/>
          <p:nvPr/>
        </p:nvSpPr>
        <p:spPr>
          <a:xfrm rot="20938790">
            <a:off x="13067981" y="10418971"/>
            <a:ext cx="5826179" cy="1288473"/>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Freccia circolare a sinistra 11">
            <a:extLst>
              <a:ext uri="{FF2B5EF4-FFF2-40B4-BE49-F238E27FC236}">
                <a16:creationId xmlns:a16="http://schemas.microsoft.com/office/drawing/2014/main" id="{01DF63C9-B6C4-01EC-8CA9-CB3617246270}"/>
              </a:ext>
            </a:extLst>
          </p:cNvPr>
          <p:cNvSpPr/>
          <p:nvPr/>
        </p:nvSpPr>
        <p:spPr>
          <a:xfrm rot="20181568">
            <a:off x="22713031" y="6042685"/>
            <a:ext cx="1413164" cy="214372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Freccia circolare in su 12">
            <a:extLst>
              <a:ext uri="{FF2B5EF4-FFF2-40B4-BE49-F238E27FC236}">
                <a16:creationId xmlns:a16="http://schemas.microsoft.com/office/drawing/2014/main" id="{C48B655F-CB9B-0385-4EC8-2DB2E5F33226}"/>
              </a:ext>
            </a:extLst>
          </p:cNvPr>
          <p:cNvSpPr/>
          <p:nvPr/>
        </p:nvSpPr>
        <p:spPr>
          <a:xfrm flipV="1">
            <a:off x="15360435" y="7083373"/>
            <a:ext cx="4759036" cy="1125444"/>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Freccia a destra 14">
            <a:extLst>
              <a:ext uri="{FF2B5EF4-FFF2-40B4-BE49-F238E27FC236}">
                <a16:creationId xmlns:a16="http://schemas.microsoft.com/office/drawing/2014/main" id="{CEA40B9F-5898-746A-6E2E-C9F7845194D6}"/>
              </a:ext>
            </a:extLst>
          </p:cNvPr>
          <p:cNvSpPr/>
          <p:nvPr/>
        </p:nvSpPr>
        <p:spPr>
          <a:xfrm>
            <a:off x="13034035" y="7377545"/>
            <a:ext cx="3286542" cy="5531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con angoli arrotondati 15">
            <a:extLst>
              <a:ext uri="{FF2B5EF4-FFF2-40B4-BE49-F238E27FC236}">
                <a16:creationId xmlns:a16="http://schemas.microsoft.com/office/drawing/2014/main" id="{5894CCD0-B204-358A-7B1D-C79D20E062C8}"/>
              </a:ext>
            </a:extLst>
          </p:cNvPr>
          <p:cNvSpPr/>
          <p:nvPr/>
        </p:nvSpPr>
        <p:spPr>
          <a:xfrm>
            <a:off x="16445266" y="6906727"/>
            <a:ext cx="5794704" cy="1177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Corretta programmazione delle attività</a:t>
            </a:r>
          </a:p>
        </p:txBody>
      </p:sp>
    </p:spTree>
    <p:extLst>
      <p:ext uri="{BB962C8B-B14F-4D97-AF65-F5344CB8AC3E}">
        <p14:creationId xmlns:p14="http://schemas.microsoft.com/office/powerpoint/2010/main" val="33332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5" grpId="0" animBg="1"/>
      <p:bldP spid="15" grpId="1"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570524" y="2404239"/>
            <a:ext cx="22268694" cy="8833187"/>
          </a:xfrm>
          <a:prstGeom prst="rect">
            <a:avLst/>
          </a:prstGeom>
          <a:noFill/>
        </p:spPr>
        <p:txBody>
          <a:bodyPr wrap="square" rtlCol="0">
            <a:spAutoFit/>
          </a:bodyPr>
          <a:lstStyle/>
          <a:p>
            <a:r>
              <a:rPr lang="it-IT" sz="4400" b="1" dirty="0">
                <a:solidFill>
                  <a:srgbClr val="124391"/>
                </a:solidFill>
                <a:latin typeface="Open Sans" pitchFamily="2" charset="0"/>
                <a:ea typeface="Open Sans" pitchFamily="2" charset="0"/>
                <a:cs typeface="Open Sans" pitchFamily="2" charset="0"/>
              </a:rPr>
              <a:t>Punti di attenzione per il rispetto delle tempistiche previste</a:t>
            </a:r>
          </a:p>
          <a:p>
            <a:endParaRPr lang="it-IT" sz="4400" b="1"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 Caricamento in JEMS, come </a:t>
            </a:r>
            <a:r>
              <a:rPr lang="it-IT" sz="4000" b="1" dirty="0">
                <a:solidFill>
                  <a:srgbClr val="124391"/>
                </a:solidFill>
                <a:latin typeface="Open Sans" pitchFamily="2" charset="0"/>
                <a:ea typeface="Open Sans" pitchFamily="2" charset="0"/>
                <a:cs typeface="Open Sans" pitchFamily="2" charset="0"/>
              </a:rPr>
              <a:t>allegati</a:t>
            </a:r>
            <a:r>
              <a:rPr lang="it-IT" sz="4000" dirty="0">
                <a:solidFill>
                  <a:srgbClr val="124391"/>
                </a:solidFill>
                <a:latin typeface="Open Sans" pitchFamily="2" charset="0"/>
                <a:ea typeface="Open Sans" pitchFamily="2" charset="0"/>
                <a:cs typeface="Open Sans" pitchFamily="2" charset="0"/>
              </a:rPr>
              <a:t>, di tutti i documenti utili alla </a:t>
            </a:r>
          </a:p>
          <a:p>
            <a:r>
              <a:rPr lang="it-IT" sz="4000" dirty="0">
                <a:solidFill>
                  <a:srgbClr val="124391"/>
                </a:solidFill>
                <a:latin typeface="Open Sans" pitchFamily="2" charset="0"/>
                <a:ea typeface="Open Sans" pitchFamily="2" charset="0"/>
                <a:cs typeface="Open Sans" pitchFamily="2" charset="0"/>
              </a:rPr>
              <a:t>verifica dei requisiti soggettivi per i candidati per i quali gli stessi non siano</a:t>
            </a:r>
          </a:p>
          <a:p>
            <a:r>
              <a:rPr lang="it-IT" sz="4000" dirty="0">
                <a:solidFill>
                  <a:srgbClr val="124391"/>
                </a:solidFill>
                <a:latin typeface="Open Sans" pitchFamily="2" charset="0"/>
                <a:ea typeface="Open Sans" pitchFamily="2" charset="0"/>
                <a:cs typeface="Open Sans" pitchFamily="2" charset="0"/>
              </a:rPr>
              <a:t>verificabili tramite l’accesso a banche dati (es. statuti associazioni, ecc.).</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 Corretto </a:t>
            </a:r>
            <a:r>
              <a:rPr lang="it-IT" sz="4000" b="1" dirty="0">
                <a:solidFill>
                  <a:srgbClr val="124391"/>
                </a:solidFill>
                <a:latin typeface="Open Sans" pitchFamily="2" charset="0"/>
                <a:ea typeface="Open Sans" pitchFamily="2" charset="0"/>
                <a:cs typeface="Open Sans" pitchFamily="2" charset="0"/>
              </a:rPr>
              <a:t>inquadramento in regime d’aiuto di Stato </a:t>
            </a:r>
            <a:r>
              <a:rPr lang="it-IT" sz="4000" dirty="0">
                <a:solidFill>
                  <a:srgbClr val="124391"/>
                </a:solidFill>
                <a:latin typeface="Open Sans" pitchFamily="2" charset="0"/>
                <a:ea typeface="Open Sans" pitchFamily="2" charset="0"/>
                <a:cs typeface="Open Sans" pitchFamily="2" charset="0"/>
              </a:rPr>
              <a:t>per i beneficiari italiani.</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 Contenimento dei </a:t>
            </a:r>
            <a:r>
              <a:rPr lang="it-IT" sz="4000" b="1" dirty="0">
                <a:solidFill>
                  <a:srgbClr val="124391"/>
                </a:solidFill>
                <a:latin typeface="Open Sans" pitchFamily="2" charset="0"/>
                <a:ea typeface="Open Sans" pitchFamily="2" charset="0"/>
                <a:cs typeface="Open Sans" pitchFamily="2" charset="0"/>
              </a:rPr>
              <a:t>tempi per la sottoscrizione della convenzione tra partner </a:t>
            </a:r>
            <a:r>
              <a:rPr lang="it-IT" sz="4000" dirty="0">
                <a:solidFill>
                  <a:srgbClr val="124391"/>
                </a:solidFill>
                <a:latin typeface="Open Sans" pitchFamily="2" charset="0"/>
                <a:ea typeface="Open Sans" pitchFamily="2" charset="0"/>
                <a:cs typeface="Open Sans" pitchFamily="2" charset="0"/>
              </a:rPr>
              <a:t>(es. iscrizione preventiva all’</a:t>
            </a:r>
            <a:r>
              <a:rPr lang="it-IT" sz="4000" dirty="0" err="1">
                <a:solidFill>
                  <a:srgbClr val="124391"/>
                </a:solidFill>
                <a:latin typeface="Open Sans" pitchFamily="2" charset="0"/>
                <a:ea typeface="Open Sans" pitchFamily="2" charset="0"/>
                <a:cs typeface="Open Sans" pitchFamily="2" charset="0"/>
              </a:rPr>
              <a:t>odg</a:t>
            </a:r>
            <a:r>
              <a:rPr lang="it-IT" sz="4000" dirty="0">
                <a:solidFill>
                  <a:srgbClr val="124391"/>
                </a:solidFill>
                <a:latin typeface="Open Sans" pitchFamily="2" charset="0"/>
                <a:ea typeface="Open Sans" pitchFamily="2" charset="0"/>
                <a:cs typeface="Open Sans" pitchFamily="2" charset="0"/>
              </a:rPr>
              <a:t> di giunte chiamate all’approvazione dello schema di convenzione, già disponibile in allegato all’Avviso).</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 Tempestiva attivazione delle </a:t>
            </a:r>
            <a:r>
              <a:rPr lang="it-IT" sz="4000" b="1" dirty="0">
                <a:solidFill>
                  <a:srgbClr val="124391"/>
                </a:solidFill>
                <a:latin typeface="Open Sans" pitchFamily="2" charset="0"/>
                <a:ea typeface="Open Sans" pitchFamily="2" charset="0"/>
                <a:cs typeface="Open Sans" pitchFamily="2" charset="0"/>
              </a:rPr>
              <a:t>richieste di fideiussione </a:t>
            </a:r>
            <a:r>
              <a:rPr lang="it-IT" sz="4000" dirty="0">
                <a:solidFill>
                  <a:srgbClr val="124391"/>
                </a:solidFill>
                <a:latin typeface="Open Sans" pitchFamily="2" charset="0"/>
                <a:ea typeface="Open Sans" pitchFamily="2" charset="0"/>
                <a:cs typeface="Open Sans" pitchFamily="2" charset="0"/>
              </a:rPr>
              <a:t>per i beneficiari italiani privati (tutti) ed i beneficiari pubblici italiani in aiuto di Stato che intendano richiedere l’anticipo.</a:t>
            </a:r>
          </a:p>
        </p:txBody>
      </p:sp>
    </p:spTree>
    <p:extLst>
      <p:ext uri="{BB962C8B-B14F-4D97-AF65-F5344CB8AC3E}">
        <p14:creationId xmlns:p14="http://schemas.microsoft.com/office/powerpoint/2010/main" val="129083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570524" y="2778312"/>
            <a:ext cx="22268694" cy="7540526"/>
          </a:xfrm>
          <a:prstGeom prst="rect">
            <a:avLst/>
          </a:prstGeom>
          <a:noFill/>
        </p:spPr>
        <p:txBody>
          <a:bodyPr wrap="square" rtlCol="0">
            <a:spAutoFit/>
          </a:bodyPr>
          <a:lstStyle/>
          <a:p>
            <a:r>
              <a:rPr lang="it-IT" sz="4400" b="1" dirty="0">
                <a:solidFill>
                  <a:srgbClr val="124391"/>
                </a:solidFill>
                <a:latin typeface="Open Sans" pitchFamily="2" charset="0"/>
                <a:ea typeface="Open Sans" pitchFamily="2" charset="0"/>
                <a:cs typeface="Open Sans" pitchFamily="2" charset="0"/>
              </a:rPr>
              <a:t>Punti di attenzione per la progettazione</a:t>
            </a:r>
          </a:p>
          <a:p>
            <a:endParaRPr lang="it-IT" sz="4000" b="1"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 Possibilità di ricevere un </a:t>
            </a:r>
            <a:r>
              <a:rPr lang="it-IT" sz="4000" b="1" dirty="0">
                <a:solidFill>
                  <a:srgbClr val="124391"/>
                </a:solidFill>
                <a:latin typeface="Open Sans" pitchFamily="2" charset="0"/>
                <a:ea typeface="Open Sans" pitchFamily="2" charset="0"/>
                <a:cs typeface="Open Sans" pitchFamily="2" charset="0"/>
              </a:rPr>
              <a:t>anticipo</a:t>
            </a:r>
            <a:r>
              <a:rPr lang="it-IT" sz="4000" dirty="0">
                <a:solidFill>
                  <a:srgbClr val="124391"/>
                </a:solidFill>
                <a:latin typeface="Open Sans" pitchFamily="2" charset="0"/>
                <a:ea typeface="Open Sans" pitchFamily="2" charset="0"/>
                <a:cs typeface="Open Sans" pitchFamily="2" charset="0"/>
              </a:rPr>
              <a:t> (fino al 30%) del contributo pubblico per </a:t>
            </a:r>
          </a:p>
          <a:p>
            <a:r>
              <a:rPr lang="it-IT" sz="4000" dirty="0">
                <a:solidFill>
                  <a:srgbClr val="124391"/>
                </a:solidFill>
                <a:latin typeface="Open Sans" pitchFamily="2" charset="0"/>
                <a:ea typeface="Open Sans" pitchFamily="2" charset="0"/>
                <a:cs typeface="Open Sans" pitchFamily="2" charset="0"/>
              </a:rPr>
              <a:t>i beneficiari italiani – obbligatorio (fino al 40%) per i beneficiari italiani in aiuto di Stato.</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 Necessaria capacità dei beneficiari italiani </a:t>
            </a:r>
            <a:r>
              <a:rPr lang="it-IT" sz="4000" b="1" dirty="0">
                <a:solidFill>
                  <a:srgbClr val="124391"/>
                </a:solidFill>
                <a:latin typeface="Open Sans" pitchFamily="2" charset="0"/>
                <a:ea typeface="Open Sans" pitchFamily="2" charset="0"/>
                <a:cs typeface="Open Sans" pitchFamily="2" charset="0"/>
              </a:rPr>
              <a:t>anticipare il 20% delle spese</a:t>
            </a:r>
            <a:r>
              <a:rPr lang="it-IT" sz="4000" dirty="0">
                <a:solidFill>
                  <a:srgbClr val="124391"/>
                </a:solidFill>
                <a:latin typeface="Open Sans" pitchFamily="2" charset="0"/>
                <a:ea typeface="Open Sans" pitchFamily="2" charset="0"/>
                <a:cs typeface="Open Sans" pitchFamily="2" charset="0"/>
              </a:rPr>
              <a:t>, in quanto il saldo del 20% sarà erogato solo a completa chiusura dei controlli sull’intero progetto.</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 Necessaria capacità di </a:t>
            </a:r>
            <a:r>
              <a:rPr lang="it-IT" sz="4000" b="1" dirty="0">
                <a:solidFill>
                  <a:srgbClr val="124391"/>
                </a:solidFill>
                <a:latin typeface="Open Sans" pitchFamily="2" charset="0"/>
                <a:ea typeface="Open Sans" pitchFamily="2" charset="0"/>
                <a:cs typeface="Open Sans" pitchFamily="2" charset="0"/>
              </a:rPr>
              <a:t>cofinanziare</a:t>
            </a:r>
            <a:r>
              <a:rPr lang="it-IT" sz="4000" dirty="0">
                <a:solidFill>
                  <a:srgbClr val="124391"/>
                </a:solidFill>
                <a:latin typeface="Open Sans" pitchFamily="2" charset="0"/>
                <a:ea typeface="Open Sans" pitchFamily="2" charset="0"/>
                <a:cs typeface="Open Sans" pitchFamily="2" charset="0"/>
              </a:rPr>
              <a:t> il progetto per il 50% dei costi per i beneficiari svizzeri e per il 20% per i beneficiari italiani che si configurino in aiuto di Stato.</a:t>
            </a:r>
            <a:br>
              <a:rPr lang="it-IT" sz="4000" dirty="0">
                <a:solidFill>
                  <a:srgbClr val="124391"/>
                </a:solidFill>
                <a:latin typeface="Open Sans" pitchFamily="2" charset="0"/>
                <a:ea typeface="Open Sans" pitchFamily="2" charset="0"/>
                <a:cs typeface="Open Sans" pitchFamily="2" charset="0"/>
              </a:rPr>
            </a:br>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 </a:t>
            </a:r>
            <a:r>
              <a:rPr lang="it-IT" sz="4000" b="1" dirty="0">
                <a:solidFill>
                  <a:srgbClr val="124391"/>
                </a:solidFill>
                <a:latin typeface="Open Sans" pitchFamily="2" charset="0"/>
                <a:ea typeface="Open Sans" pitchFamily="2" charset="0"/>
                <a:cs typeface="Open Sans" pitchFamily="2" charset="0"/>
              </a:rPr>
              <a:t>Vietato il cumulo di aiuti di Stato o sussidi pubblici </a:t>
            </a:r>
            <a:r>
              <a:rPr lang="it-IT" sz="4000" dirty="0">
                <a:solidFill>
                  <a:srgbClr val="124391"/>
                </a:solidFill>
                <a:latin typeface="Open Sans" pitchFamily="2" charset="0"/>
                <a:ea typeface="Open Sans" pitchFamily="2" charset="0"/>
                <a:cs typeface="Open Sans" pitchFamily="2" charset="0"/>
              </a:rPr>
              <a:t>oltre le intensità d’aiuto previste.</a:t>
            </a:r>
          </a:p>
        </p:txBody>
      </p:sp>
    </p:spTree>
    <p:extLst>
      <p:ext uri="{BB962C8B-B14F-4D97-AF65-F5344CB8AC3E}">
        <p14:creationId xmlns:p14="http://schemas.microsoft.com/office/powerpoint/2010/main" val="30799740"/>
      </p:ext>
    </p:extLst>
  </p:cSld>
  <p:clrMapOvr>
    <a:masterClrMapping/>
  </p:clrMapOvr>
  <mc:AlternateContent xmlns:mc="http://schemas.openxmlformats.org/markup-compatibility/2006" xmlns:p14="http://schemas.microsoft.com/office/powerpoint/2010/main">
    <mc:Choice Requires="p14">
      <p:transition spd="slow" p14:dur="2000" advTm="141015"/>
    </mc:Choice>
    <mc:Fallback xmlns="">
      <p:transition spd="slow" advTm="14101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570524" y="3547238"/>
            <a:ext cx="22268694" cy="8217634"/>
          </a:xfrm>
          <a:prstGeom prst="rect">
            <a:avLst/>
          </a:prstGeom>
          <a:noFill/>
        </p:spPr>
        <p:txBody>
          <a:bodyPr wrap="square" rtlCol="0">
            <a:spAutoFit/>
          </a:bodyPr>
          <a:lstStyle/>
          <a:p>
            <a:r>
              <a:rPr lang="it-IT" sz="4400" b="1" dirty="0">
                <a:solidFill>
                  <a:srgbClr val="124391"/>
                </a:solidFill>
                <a:latin typeface="Open Sans" pitchFamily="2" charset="0"/>
                <a:ea typeface="Open Sans" pitchFamily="2" charset="0"/>
                <a:cs typeface="Open Sans" pitchFamily="2" charset="0"/>
              </a:rPr>
              <a:t>Punti di attenzione per la definizione del partenariato</a:t>
            </a:r>
          </a:p>
          <a:p>
            <a:endParaRPr lang="it-IT" sz="4400" b="1"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 </a:t>
            </a:r>
            <a:r>
              <a:rPr lang="it-IT" sz="4000" b="1" dirty="0">
                <a:solidFill>
                  <a:srgbClr val="124391"/>
                </a:solidFill>
                <a:latin typeface="Open Sans" pitchFamily="2" charset="0"/>
                <a:ea typeface="Open Sans" pitchFamily="2" charset="0"/>
                <a:cs typeface="Open Sans" pitchFamily="2" charset="0"/>
              </a:rPr>
              <a:t>I partner non devono configurarsi come meri prestatori di servizi</a:t>
            </a:r>
            <a:r>
              <a:rPr lang="it-IT" sz="4000" dirty="0">
                <a:solidFill>
                  <a:srgbClr val="124391"/>
                </a:solidFill>
                <a:latin typeface="Open Sans" pitchFamily="2" charset="0"/>
                <a:ea typeface="Open Sans" pitchFamily="2" charset="0"/>
                <a:cs typeface="Open Sans" pitchFamily="2" charset="0"/>
              </a:rPr>
              <a:t>, i quali</a:t>
            </a:r>
          </a:p>
          <a:p>
            <a:r>
              <a:rPr lang="it-IT" sz="4000" dirty="0">
                <a:solidFill>
                  <a:srgbClr val="124391"/>
                </a:solidFill>
                <a:latin typeface="Open Sans" pitchFamily="2" charset="0"/>
                <a:ea typeface="Open Sans" pitchFamily="2" charset="0"/>
                <a:cs typeface="Open Sans" pitchFamily="2" charset="0"/>
              </a:rPr>
              <a:t>devono essere selezionati in fase di attuazione, nel rispetto della vigente normativa e dei principi di rotazione, concorrenza, trasparenza, parità di trattamento e conflitti d’interessi nonché degli obblighi in materia di diritto ambientale, sociale e del lavoro.</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 Vietata la fatturazione tra partner.</a:t>
            </a:r>
          </a:p>
          <a:p>
            <a:endParaRPr lang="it-IT" sz="4000" dirty="0">
              <a:solidFill>
                <a:srgbClr val="124391"/>
              </a:solidFill>
              <a:latin typeface="Open Sans" pitchFamily="2" charset="0"/>
              <a:ea typeface="Open Sans" pitchFamily="2" charset="0"/>
              <a:cs typeface="Open Sans" pitchFamily="2" charset="0"/>
            </a:endParaRPr>
          </a:p>
          <a:p>
            <a:r>
              <a:rPr lang="it-IT" sz="4000" dirty="0">
                <a:solidFill>
                  <a:srgbClr val="124391"/>
                </a:solidFill>
                <a:latin typeface="Open Sans" pitchFamily="2" charset="0"/>
                <a:ea typeface="Open Sans" pitchFamily="2" charset="0"/>
                <a:cs typeface="Open Sans" pitchFamily="2" charset="0"/>
              </a:rPr>
              <a:t>- Coinvolgimento di </a:t>
            </a:r>
            <a:r>
              <a:rPr lang="it-IT" sz="4000" b="1" dirty="0">
                <a:solidFill>
                  <a:srgbClr val="124391"/>
                </a:solidFill>
                <a:latin typeface="Open Sans" pitchFamily="2" charset="0"/>
                <a:ea typeface="Open Sans" pitchFamily="2" charset="0"/>
                <a:cs typeface="Open Sans" pitchFamily="2" charset="0"/>
              </a:rPr>
              <a:t>organizzazioni associate</a:t>
            </a:r>
            <a:r>
              <a:rPr lang="it-IT" sz="4000" dirty="0">
                <a:solidFill>
                  <a:srgbClr val="124391"/>
                </a:solidFill>
                <a:latin typeface="Open Sans" pitchFamily="2" charset="0"/>
                <a:ea typeface="Open Sans" pitchFamily="2" charset="0"/>
                <a:cs typeface="Open Sans" pitchFamily="2" charset="0"/>
              </a:rPr>
              <a:t>, senza budget, ma con un </a:t>
            </a:r>
            <a:r>
              <a:rPr lang="it-IT" sz="4000" b="1" dirty="0">
                <a:solidFill>
                  <a:srgbClr val="124391"/>
                </a:solidFill>
                <a:latin typeface="Open Sans" pitchFamily="2" charset="0"/>
                <a:ea typeface="Open Sans" pitchFamily="2" charset="0"/>
                <a:cs typeface="Open Sans" pitchFamily="2" charset="0"/>
              </a:rPr>
              <a:t>ruolo ed impegni definiti</a:t>
            </a:r>
            <a:r>
              <a:rPr lang="it-IT" sz="4000" dirty="0">
                <a:solidFill>
                  <a:srgbClr val="124391"/>
                </a:solidFill>
                <a:latin typeface="Open Sans" pitchFamily="2" charset="0"/>
                <a:ea typeface="Open Sans" pitchFamily="2" charset="0"/>
                <a:cs typeface="Open Sans" pitchFamily="2" charset="0"/>
              </a:rPr>
              <a:t>, formalizzati ed esplicitati in una lettera di sostegno (es. partecipazione ai comitati di pilotaggio del progetto per contribuire alle decisioni necessarie all’attuazione, impegno all’utilizzo dei risultati, supporto attività di diffusione, ecc.).</a:t>
            </a:r>
          </a:p>
        </p:txBody>
      </p:sp>
      <p:sp>
        <p:nvSpPr>
          <p:cNvPr id="2" name="Freccia a destra 1">
            <a:extLst>
              <a:ext uri="{FF2B5EF4-FFF2-40B4-BE49-F238E27FC236}">
                <a16:creationId xmlns:a16="http://schemas.microsoft.com/office/drawing/2014/main" id="{56AE414F-9753-9FF6-608A-279939D5F1E6}"/>
              </a:ext>
            </a:extLst>
          </p:cNvPr>
          <p:cNvSpPr/>
          <p:nvPr/>
        </p:nvSpPr>
        <p:spPr>
          <a:xfrm>
            <a:off x="15714889" y="3595619"/>
            <a:ext cx="3286542" cy="7065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con angoli arrotondati 2">
            <a:extLst>
              <a:ext uri="{FF2B5EF4-FFF2-40B4-BE49-F238E27FC236}">
                <a16:creationId xmlns:a16="http://schemas.microsoft.com/office/drawing/2014/main" id="{8CB439B9-FB44-3A4C-4B8E-DD4977F73B2C}"/>
              </a:ext>
            </a:extLst>
          </p:cNvPr>
          <p:cNvSpPr/>
          <p:nvPr/>
        </p:nvSpPr>
        <p:spPr>
          <a:xfrm>
            <a:off x="19223182" y="2327565"/>
            <a:ext cx="5011842" cy="26916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dirty="0" err="1">
                <a:latin typeface="Open Sans" panose="020B0606030504020204" pitchFamily="34" charset="0"/>
                <a:ea typeface="Open Sans" panose="020B0606030504020204" pitchFamily="34" charset="0"/>
                <a:cs typeface="Open Sans" panose="020B0606030504020204" pitchFamily="34" charset="0"/>
              </a:rPr>
              <a:t>Videotutorial</a:t>
            </a:r>
            <a:r>
              <a:rPr lang="it-IT" sz="3200" dirty="0">
                <a:latin typeface="Open Sans" panose="020B0606030504020204" pitchFamily="34" charset="0"/>
                <a:ea typeface="Open Sans" panose="020B0606030504020204" pitchFamily="34" charset="0"/>
                <a:cs typeface="Open Sans" panose="020B0606030504020204" pitchFamily="34" charset="0"/>
              </a:rPr>
              <a:t> sulla capitalizzazione; intervento sui criteri di selezione </a:t>
            </a:r>
            <a:r>
              <a:rPr lang="it-IT" sz="3200" dirty="0" err="1">
                <a:latin typeface="Open Sans" panose="020B0606030504020204" pitchFamily="34" charset="0"/>
                <a:ea typeface="Open Sans" panose="020B0606030504020204" pitchFamily="34" charset="0"/>
                <a:cs typeface="Open Sans" panose="020B0606030504020204" pitchFamily="34" charset="0"/>
              </a:rPr>
              <a:t>infoday</a:t>
            </a:r>
            <a:r>
              <a:rPr lang="it-IT" sz="3200" dirty="0">
                <a:latin typeface="Open Sans" panose="020B0606030504020204" pitchFamily="34" charset="0"/>
                <a:ea typeface="Open Sans" panose="020B0606030504020204" pitchFamily="34" charset="0"/>
                <a:cs typeface="Open Sans" panose="020B0606030504020204" pitchFamily="34" charset="0"/>
              </a:rPr>
              <a:t> 30/01</a:t>
            </a:r>
          </a:p>
        </p:txBody>
      </p:sp>
      <p:sp>
        <p:nvSpPr>
          <p:cNvPr id="4" name="Freccia a destra 3">
            <a:extLst>
              <a:ext uri="{FF2B5EF4-FFF2-40B4-BE49-F238E27FC236}">
                <a16:creationId xmlns:a16="http://schemas.microsoft.com/office/drawing/2014/main" id="{25CAC670-E6BC-7C04-5750-6C520C276226}"/>
              </a:ext>
            </a:extLst>
          </p:cNvPr>
          <p:cNvSpPr/>
          <p:nvPr/>
        </p:nvSpPr>
        <p:spPr>
          <a:xfrm>
            <a:off x="10817209" y="10107785"/>
            <a:ext cx="3286542" cy="7065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4BDADA9A-D502-6A0F-7207-0F059C11B8FE}"/>
              </a:ext>
            </a:extLst>
          </p:cNvPr>
          <p:cNvSpPr/>
          <p:nvPr/>
        </p:nvSpPr>
        <p:spPr>
          <a:xfrm>
            <a:off x="14389013" y="9777080"/>
            <a:ext cx="9668337" cy="13679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Lettera di sostegno coerente con il ruolo organizzazione associata inserita in </a:t>
            </a:r>
            <a:r>
              <a:rPr lang="it-IT" sz="3200" dirty="0" err="1">
                <a:latin typeface="Open Sans" panose="020B0606030504020204" pitchFamily="34" charset="0"/>
                <a:ea typeface="Open Sans" panose="020B0606030504020204" pitchFamily="34" charset="0"/>
                <a:cs typeface="Open Sans" panose="020B0606030504020204" pitchFamily="34" charset="0"/>
              </a:rPr>
              <a:t>Jems</a:t>
            </a:r>
            <a:endParaRPr lang="it-IT"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23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software, Pagina Web&#10;&#10;Descrizione generata automaticamente">
            <a:extLst>
              <a:ext uri="{FF2B5EF4-FFF2-40B4-BE49-F238E27FC236}">
                <a16:creationId xmlns:a16="http://schemas.microsoft.com/office/drawing/2014/main" id="{D7531432-8359-E30C-1C6C-A3C9A0A911A6}"/>
              </a:ext>
            </a:extLst>
          </p:cNvPr>
          <p:cNvPicPr>
            <a:picLocks noChangeAspect="1"/>
          </p:cNvPicPr>
          <p:nvPr/>
        </p:nvPicPr>
        <p:blipFill>
          <a:blip r:embed="rId3"/>
          <a:stretch>
            <a:fillRect/>
          </a:stretch>
        </p:blipFill>
        <p:spPr>
          <a:xfrm>
            <a:off x="-1" y="726"/>
            <a:ext cx="24382413" cy="13714546"/>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570524" y="2175635"/>
            <a:ext cx="22268694" cy="9325630"/>
          </a:xfrm>
          <a:prstGeom prst="rect">
            <a:avLst/>
          </a:prstGeom>
          <a:noFill/>
        </p:spPr>
        <p:txBody>
          <a:bodyPr wrap="square" rtlCol="0">
            <a:spAutoFit/>
          </a:bodyPr>
          <a:lstStyle/>
          <a:p>
            <a:r>
              <a:rPr lang="it-IT" sz="4400" b="1" dirty="0">
                <a:solidFill>
                  <a:srgbClr val="124391"/>
                </a:solidFill>
                <a:latin typeface="Open Sans" pitchFamily="2" charset="0"/>
                <a:ea typeface="Open Sans" pitchFamily="2" charset="0"/>
                <a:cs typeface="Open Sans" pitchFamily="2" charset="0"/>
              </a:rPr>
              <a:t>Punti di attenzione per il caricamento della proposta</a:t>
            </a:r>
          </a:p>
          <a:p>
            <a:endParaRPr lang="it-IT" sz="4400" b="1" dirty="0">
              <a:solidFill>
                <a:srgbClr val="124391"/>
              </a:solidFill>
              <a:latin typeface="Open Sans" pitchFamily="2" charset="0"/>
              <a:ea typeface="Open Sans" pitchFamily="2" charset="0"/>
              <a:cs typeface="Open Sans" pitchFamily="2" charset="0"/>
            </a:endParaRPr>
          </a:p>
          <a:p>
            <a:r>
              <a:rPr lang="it-IT" sz="3200" dirty="0">
                <a:solidFill>
                  <a:srgbClr val="124391"/>
                </a:solidFill>
                <a:latin typeface="Open Sans" pitchFamily="2" charset="0"/>
                <a:ea typeface="Open Sans" pitchFamily="2" charset="0"/>
                <a:cs typeface="Open Sans" pitchFamily="2" charset="0"/>
              </a:rPr>
              <a:t>- Su domande di partecipazione, modello di efficacia e budget svizzero </a:t>
            </a:r>
          </a:p>
          <a:p>
            <a:r>
              <a:rPr lang="it-IT" sz="3200" dirty="0">
                <a:solidFill>
                  <a:srgbClr val="124391"/>
                </a:solidFill>
                <a:latin typeface="Open Sans" pitchFamily="2" charset="0"/>
                <a:ea typeface="Open Sans" pitchFamily="2" charset="0"/>
                <a:cs typeface="Open Sans" pitchFamily="2" charset="0"/>
              </a:rPr>
              <a:t>dev’essere apposta la </a:t>
            </a:r>
            <a:r>
              <a:rPr lang="it-IT" sz="3200" b="1" dirty="0">
                <a:solidFill>
                  <a:srgbClr val="124391"/>
                </a:solidFill>
                <a:latin typeface="Open Sans" pitchFamily="2" charset="0"/>
                <a:ea typeface="Open Sans" pitchFamily="2" charset="0"/>
                <a:cs typeface="Open Sans" pitchFamily="2" charset="0"/>
              </a:rPr>
              <a:t>firma del rappresentante legale o di un delegato </a:t>
            </a:r>
          </a:p>
          <a:p>
            <a:r>
              <a:rPr lang="it-IT" sz="3200" dirty="0">
                <a:solidFill>
                  <a:srgbClr val="124391"/>
                </a:solidFill>
                <a:latin typeface="Open Sans" pitchFamily="2" charset="0"/>
                <a:ea typeface="Open Sans" pitchFamily="2" charset="0"/>
                <a:cs typeface="Open Sans" pitchFamily="2" charset="0"/>
              </a:rPr>
              <a:t>da quest’ultimo (allegandone la delega). </a:t>
            </a:r>
          </a:p>
          <a:p>
            <a:r>
              <a:rPr lang="it-IT" sz="3200" dirty="0">
                <a:solidFill>
                  <a:srgbClr val="124391"/>
                </a:solidFill>
                <a:latin typeface="Open Sans" pitchFamily="2" charset="0"/>
                <a:ea typeface="Open Sans" pitchFamily="2" charset="0"/>
                <a:cs typeface="Open Sans" pitchFamily="2" charset="0"/>
              </a:rPr>
              <a:t>Non è possibile il soccorso istruttorio per documenti non sottoscritti al momento del deposito della domanda.</a:t>
            </a:r>
          </a:p>
          <a:p>
            <a:endParaRPr lang="it-IT" sz="3200" dirty="0">
              <a:solidFill>
                <a:srgbClr val="124391"/>
              </a:solidFill>
              <a:latin typeface="Open Sans" pitchFamily="2" charset="0"/>
              <a:ea typeface="Open Sans" pitchFamily="2" charset="0"/>
              <a:cs typeface="Open Sans" pitchFamily="2" charset="0"/>
            </a:endParaRPr>
          </a:p>
          <a:p>
            <a:r>
              <a:rPr lang="it-IT" sz="3200" dirty="0">
                <a:solidFill>
                  <a:srgbClr val="124391"/>
                </a:solidFill>
                <a:latin typeface="Open Sans" pitchFamily="2" charset="0"/>
                <a:ea typeface="Open Sans" pitchFamily="2" charset="0"/>
                <a:cs typeface="Open Sans" pitchFamily="2" charset="0"/>
              </a:rPr>
              <a:t>- Laddove la firma apposta su qualsiasi documento (</a:t>
            </a:r>
            <a:r>
              <a:rPr lang="it-IT" sz="3200" b="1" dirty="0">
                <a:solidFill>
                  <a:srgbClr val="124391"/>
                </a:solidFill>
                <a:latin typeface="Open Sans" pitchFamily="2" charset="0"/>
                <a:ea typeface="Open Sans" pitchFamily="2" charset="0"/>
                <a:cs typeface="Open Sans" pitchFamily="2" charset="0"/>
              </a:rPr>
              <a:t>delega inclusa</a:t>
            </a:r>
            <a:r>
              <a:rPr lang="it-IT" sz="3200" dirty="0">
                <a:solidFill>
                  <a:srgbClr val="124391"/>
                </a:solidFill>
                <a:latin typeface="Open Sans" pitchFamily="2" charset="0"/>
                <a:ea typeface="Open Sans" pitchFamily="2" charset="0"/>
                <a:cs typeface="Open Sans" pitchFamily="2" charset="0"/>
              </a:rPr>
              <a:t>) non sia elettronica, dev’essere sempre accompagnata dalla copia di un </a:t>
            </a:r>
            <a:r>
              <a:rPr lang="it-IT" sz="3200" b="1" dirty="0">
                <a:solidFill>
                  <a:srgbClr val="124391"/>
                </a:solidFill>
                <a:latin typeface="Open Sans" pitchFamily="2" charset="0"/>
                <a:ea typeface="Open Sans" pitchFamily="2" charset="0"/>
                <a:cs typeface="Open Sans" pitchFamily="2" charset="0"/>
              </a:rPr>
              <a:t>documento d’identità</a:t>
            </a:r>
            <a:r>
              <a:rPr lang="it-IT" sz="3200" dirty="0">
                <a:solidFill>
                  <a:srgbClr val="124391"/>
                </a:solidFill>
                <a:latin typeface="Open Sans" pitchFamily="2" charset="0"/>
                <a:ea typeface="Open Sans" pitchFamily="2" charset="0"/>
                <a:cs typeface="Open Sans" pitchFamily="2" charset="0"/>
              </a:rPr>
              <a:t>.</a:t>
            </a:r>
          </a:p>
          <a:p>
            <a:endParaRPr lang="it-IT" sz="3200" dirty="0">
              <a:solidFill>
                <a:srgbClr val="124391"/>
              </a:solidFill>
              <a:latin typeface="Open Sans" pitchFamily="2" charset="0"/>
              <a:ea typeface="Open Sans" pitchFamily="2" charset="0"/>
              <a:cs typeface="Open Sans" pitchFamily="2" charset="0"/>
            </a:endParaRPr>
          </a:p>
          <a:p>
            <a:r>
              <a:rPr lang="it-IT" sz="3200" dirty="0">
                <a:solidFill>
                  <a:srgbClr val="124391"/>
                </a:solidFill>
                <a:latin typeface="Open Sans" pitchFamily="2" charset="0"/>
                <a:ea typeface="Open Sans" pitchFamily="2" charset="0"/>
                <a:cs typeface="Open Sans" pitchFamily="2" charset="0"/>
              </a:rPr>
              <a:t>- Il budget svizzero e il modello di efficacia sono allegati obbligatori (allegato 3 dell’avviso) da caricare in </a:t>
            </a:r>
            <a:r>
              <a:rPr lang="it-IT" sz="3200" dirty="0" err="1">
                <a:solidFill>
                  <a:srgbClr val="124391"/>
                </a:solidFill>
                <a:latin typeface="Open Sans" pitchFamily="2" charset="0"/>
                <a:ea typeface="Open Sans" pitchFamily="2" charset="0"/>
                <a:cs typeface="Open Sans" pitchFamily="2" charset="0"/>
              </a:rPr>
              <a:t>Jems</a:t>
            </a:r>
            <a:r>
              <a:rPr lang="it-IT" sz="3200" dirty="0">
                <a:solidFill>
                  <a:srgbClr val="124391"/>
                </a:solidFill>
                <a:latin typeface="Open Sans" pitchFamily="2" charset="0"/>
                <a:ea typeface="Open Sans" pitchFamily="2" charset="0"/>
                <a:cs typeface="Open Sans" pitchFamily="2" charset="0"/>
              </a:rPr>
              <a:t> come di seguito dettagliato: </a:t>
            </a:r>
          </a:p>
          <a:p>
            <a:r>
              <a:rPr lang="it-IT" sz="3200" dirty="0">
                <a:solidFill>
                  <a:srgbClr val="124391"/>
                </a:solidFill>
                <a:latin typeface="Open Sans" pitchFamily="2" charset="0"/>
                <a:ea typeface="Open Sans" pitchFamily="2" charset="0"/>
                <a:cs typeface="Open Sans" pitchFamily="2" charset="0"/>
              </a:rPr>
              <a:t>ogni partner deve stampare e firmare il foglio del proprio budget; </a:t>
            </a:r>
          </a:p>
          <a:p>
            <a:r>
              <a:rPr lang="it-IT" sz="3200" dirty="0">
                <a:solidFill>
                  <a:srgbClr val="124391"/>
                </a:solidFill>
                <a:latin typeface="Open Sans" pitchFamily="2" charset="0"/>
                <a:ea typeface="Open Sans" pitchFamily="2" charset="0"/>
                <a:cs typeface="Open Sans" pitchFamily="2" charset="0"/>
              </a:rPr>
              <a:t>il capofila svizzero stampa e firma, oltre al proprio budget, anche il «budget di progetto» riepilogativo del budget di tutti i partner svizzeri e il «modello di efficacia NPR» compilato;</a:t>
            </a:r>
          </a:p>
          <a:p>
            <a:r>
              <a:rPr lang="it-IT" sz="3200" dirty="0">
                <a:solidFill>
                  <a:srgbClr val="124391"/>
                </a:solidFill>
                <a:latin typeface="Open Sans" pitchFamily="2" charset="0"/>
                <a:ea typeface="Open Sans" pitchFamily="2" charset="0"/>
                <a:cs typeface="Open Sans" pitchFamily="2" charset="0"/>
              </a:rPr>
              <a:t>in </a:t>
            </a:r>
            <a:r>
              <a:rPr lang="it-IT" sz="3200" dirty="0" err="1">
                <a:solidFill>
                  <a:srgbClr val="124391"/>
                </a:solidFill>
                <a:latin typeface="Open Sans" pitchFamily="2" charset="0"/>
                <a:ea typeface="Open Sans" pitchFamily="2" charset="0"/>
                <a:cs typeface="Open Sans" pitchFamily="2" charset="0"/>
              </a:rPr>
              <a:t>jems</a:t>
            </a:r>
            <a:r>
              <a:rPr lang="it-IT" sz="3200" dirty="0">
                <a:solidFill>
                  <a:srgbClr val="124391"/>
                </a:solidFill>
                <a:latin typeface="Open Sans" pitchFamily="2" charset="0"/>
                <a:ea typeface="Open Sans" pitchFamily="2" charset="0"/>
                <a:cs typeface="Open Sans" pitchFamily="2" charset="0"/>
              </a:rPr>
              <a:t> deve infine essere caricato il file </a:t>
            </a:r>
            <a:r>
              <a:rPr lang="it-IT" sz="3200" dirty="0" err="1">
                <a:solidFill>
                  <a:srgbClr val="124391"/>
                </a:solidFill>
                <a:latin typeface="Open Sans" pitchFamily="2" charset="0"/>
                <a:ea typeface="Open Sans" pitchFamily="2" charset="0"/>
                <a:cs typeface="Open Sans" pitchFamily="2" charset="0"/>
              </a:rPr>
              <a:t>excel</a:t>
            </a:r>
            <a:r>
              <a:rPr lang="it-IT" sz="3200" dirty="0">
                <a:solidFill>
                  <a:srgbClr val="124391"/>
                </a:solidFill>
                <a:latin typeface="Open Sans" pitchFamily="2" charset="0"/>
                <a:ea typeface="Open Sans" pitchFamily="2" charset="0"/>
                <a:cs typeface="Open Sans" pitchFamily="2" charset="0"/>
              </a:rPr>
              <a:t> complessivo come file editabile (</a:t>
            </a:r>
            <a:r>
              <a:rPr lang="it-IT" sz="3200" u="sng" dirty="0">
                <a:solidFill>
                  <a:srgbClr val="124391"/>
                </a:solidFill>
                <a:latin typeface="Open Sans" pitchFamily="2" charset="0"/>
                <a:ea typeface="Open Sans" pitchFamily="2" charset="0"/>
                <a:cs typeface="Open Sans" pitchFamily="2" charset="0"/>
              </a:rPr>
              <a:t>non</a:t>
            </a:r>
            <a:r>
              <a:rPr lang="it-IT" sz="3200" dirty="0">
                <a:solidFill>
                  <a:srgbClr val="124391"/>
                </a:solidFill>
                <a:latin typeface="Open Sans" pitchFamily="2" charset="0"/>
                <a:ea typeface="Open Sans" pitchFamily="2" charset="0"/>
                <a:cs typeface="Open Sans" pitchFamily="2" charset="0"/>
              </a:rPr>
              <a:t> pdf).</a:t>
            </a:r>
          </a:p>
          <a:p>
            <a:endParaRPr lang="it-IT" sz="3200" dirty="0">
              <a:solidFill>
                <a:srgbClr val="124391"/>
              </a:solidFill>
              <a:latin typeface="Open Sans" pitchFamily="2" charset="0"/>
              <a:ea typeface="Open Sans" pitchFamily="2" charset="0"/>
              <a:cs typeface="Open Sans" pitchFamily="2" charset="0"/>
            </a:endParaRPr>
          </a:p>
          <a:p>
            <a:r>
              <a:rPr lang="it-IT" sz="3200" dirty="0">
                <a:solidFill>
                  <a:srgbClr val="124391"/>
                </a:solidFill>
                <a:latin typeface="Open Sans" pitchFamily="2" charset="0"/>
                <a:ea typeface="Open Sans" pitchFamily="2" charset="0"/>
                <a:cs typeface="Open Sans" pitchFamily="2" charset="0"/>
              </a:rPr>
              <a:t>- Ulteriori allegati obbligatori: domande di partecipazione e dichiarazioni d’impegno (allegati 4 e 5 dell’avviso).</a:t>
            </a:r>
          </a:p>
        </p:txBody>
      </p:sp>
    </p:spTree>
    <p:extLst>
      <p:ext uri="{BB962C8B-B14F-4D97-AF65-F5344CB8AC3E}">
        <p14:creationId xmlns:p14="http://schemas.microsoft.com/office/powerpoint/2010/main" val="205945861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304</TotalTime>
  <Words>984</Words>
  <Application>Microsoft Office PowerPoint</Application>
  <PresentationFormat>Personalizzato</PresentationFormat>
  <Paragraphs>104</Paragraphs>
  <Slides>10</Slides>
  <Notes>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Calibri Light</vt:lpstr>
      <vt:lpstr>Open Sans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Rappini</dc:creator>
  <cp:lastModifiedBy>Elena Recchia</cp:lastModifiedBy>
  <cp:revision>2</cp:revision>
  <dcterms:created xsi:type="dcterms:W3CDTF">2024-01-15T15:37:46Z</dcterms:created>
  <dcterms:modified xsi:type="dcterms:W3CDTF">2024-02-26T10:53:37Z</dcterms:modified>
</cp:coreProperties>
</file>