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256" r:id="rId2"/>
    <p:sldId id="281" r:id="rId3"/>
    <p:sldId id="282" r:id="rId4"/>
    <p:sldId id="258" r:id="rId5"/>
    <p:sldId id="302" r:id="rId6"/>
    <p:sldId id="259" r:id="rId7"/>
    <p:sldId id="284" r:id="rId8"/>
    <p:sldId id="305" r:id="rId9"/>
    <p:sldId id="285" r:id="rId10"/>
    <p:sldId id="306" r:id="rId11"/>
    <p:sldId id="293" r:id="rId12"/>
    <p:sldId id="308" r:id="rId13"/>
    <p:sldId id="309" r:id="rId14"/>
    <p:sldId id="310" r:id="rId15"/>
    <p:sldId id="294" r:id="rId16"/>
    <p:sldId id="303" r:id="rId17"/>
    <p:sldId id="295" r:id="rId18"/>
    <p:sldId id="290" r:id="rId19"/>
    <p:sldId id="296" r:id="rId20"/>
    <p:sldId id="300" r:id="rId21"/>
    <p:sldId id="291" r:id="rId22"/>
  </p:sldIdLst>
  <p:sldSz cx="24382413"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2151"/>
    <a:srgbClr val="29337B"/>
    <a:srgbClr val="1243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61111" autoAdjust="0"/>
  </p:normalViewPr>
  <p:slideViewPr>
    <p:cSldViewPr snapToGrid="0">
      <p:cViewPr varScale="1">
        <p:scale>
          <a:sx n="19" d="100"/>
          <a:sy n="19" d="100"/>
        </p:scale>
        <p:origin x="1740" y="48"/>
      </p:cViewPr>
      <p:guideLst/>
    </p:cSldViewPr>
  </p:slideViewPr>
  <p:notesTextViewPr>
    <p:cViewPr>
      <p:scale>
        <a:sx n="66" d="100"/>
        <a:sy n="66" d="100"/>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C87BD0-D2FD-5446-A9E8-7E9AC0CA29D8}" type="datetimeFigureOut">
              <a:rPr lang="it-IT" smtClean="0"/>
              <a:t>23/02/2024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7F727A-9173-5144-966E-E6C5223FCF83}" type="slidenum">
              <a:rPr lang="it-IT" smtClean="0"/>
              <a:t>‹#›</a:t>
            </a:fld>
            <a:endParaRPr lang="it-IT"/>
          </a:p>
        </p:txBody>
      </p:sp>
    </p:spTree>
    <p:extLst>
      <p:ext uri="{BB962C8B-B14F-4D97-AF65-F5344CB8AC3E}">
        <p14:creationId xmlns:p14="http://schemas.microsoft.com/office/powerpoint/2010/main" val="1140625344"/>
      </p:ext>
    </p:extLst>
  </p:cSld>
  <p:clrMap bg1="lt1" tx1="dk1" bg2="lt2" tx2="dk2" accent1="accent1" accent2="accent2" accent3="accent3" accent4="accent4" accent5="accent5" accent6="accent6" hlink="hlink" folHlink="folHlink"/>
  <p:notesStyle>
    <a:lvl1pPr marL="0" algn="l" defTabSz="1828709" rtl="0" eaLnBrk="1" latinLnBrk="0" hangingPunct="1">
      <a:defRPr sz="2400" kern="1200">
        <a:solidFill>
          <a:schemeClr val="tx1"/>
        </a:solidFill>
        <a:latin typeface="+mn-lt"/>
        <a:ea typeface="+mn-ea"/>
        <a:cs typeface="+mn-cs"/>
      </a:defRPr>
    </a:lvl1pPr>
    <a:lvl2pPr marL="914354" algn="l" defTabSz="1828709" rtl="0" eaLnBrk="1" latinLnBrk="0" hangingPunct="1">
      <a:defRPr sz="2400" kern="1200">
        <a:solidFill>
          <a:schemeClr val="tx1"/>
        </a:solidFill>
        <a:latin typeface="+mn-lt"/>
        <a:ea typeface="+mn-ea"/>
        <a:cs typeface="+mn-cs"/>
      </a:defRPr>
    </a:lvl2pPr>
    <a:lvl3pPr marL="1828709" algn="l" defTabSz="1828709" rtl="0" eaLnBrk="1" latinLnBrk="0" hangingPunct="1">
      <a:defRPr sz="2400" kern="1200">
        <a:solidFill>
          <a:schemeClr val="tx1"/>
        </a:solidFill>
        <a:latin typeface="+mn-lt"/>
        <a:ea typeface="+mn-ea"/>
        <a:cs typeface="+mn-cs"/>
      </a:defRPr>
    </a:lvl3pPr>
    <a:lvl4pPr marL="2743063" algn="l" defTabSz="1828709" rtl="0" eaLnBrk="1" latinLnBrk="0" hangingPunct="1">
      <a:defRPr sz="2400" kern="1200">
        <a:solidFill>
          <a:schemeClr val="tx1"/>
        </a:solidFill>
        <a:latin typeface="+mn-lt"/>
        <a:ea typeface="+mn-ea"/>
        <a:cs typeface="+mn-cs"/>
      </a:defRPr>
    </a:lvl4pPr>
    <a:lvl5pPr marL="3657417" algn="l" defTabSz="1828709" rtl="0" eaLnBrk="1" latinLnBrk="0" hangingPunct="1">
      <a:defRPr sz="2400" kern="1200">
        <a:solidFill>
          <a:schemeClr val="tx1"/>
        </a:solidFill>
        <a:latin typeface="+mn-lt"/>
        <a:ea typeface="+mn-ea"/>
        <a:cs typeface="+mn-cs"/>
      </a:defRPr>
    </a:lvl5pPr>
    <a:lvl6pPr marL="4571771" algn="l" defTabSz="1828709" rtl="0" eaLnBrk="1" latinLnBrk="0" hangingPunct="1">
      <a:defRPr sz="2400" kern="1200">
        <a:solidFill>
          <a:schemeClr val="tx1"/>
        </a:solidFill>
        <a:latin typeface="+mn-lt"/>
        <a:ea typeface="+mn-ea"/>
        <a:cs typeface="+mn-cs"/>
      </a:defRPr>
    </a:lvl6pPr>
    <a:lvl7pPr marL="5486126" algn="l" defTabSz="1828709" rtl="0" eaLnBrk="1" latinLnBrk="0" hangingPunct="1">
      <a:defRPr sz="2400" kern="1200">
        <a:solidFill>
          <a:schemeClr val="tx1"/>
        </a:solidFill>
        <a:latin typeface="+mn-lt"/>
        <a:ea typeface="+mn-ea"/>
        <a:cs typeface="+mn-cs"/>
      </a:defRPr>
    </a:lvl7pPr>
    <a:lvl8pPr marL="6400480" algn="l" defTabSz="1828709" rtl="0" eaLnBrk="1" latinLnBrk="0" hangingPunct="1">
      <a:defRPr sz="2400" kern="1200">
        <a:solidFill>
          <a:schemeClr val="tx1"/>
        </a:solidFill>
        <a:latin typeface="+mn-lt"/>
        <a:ea typeface="+mn-ea"/>
        <a:cs typeface="+mn-cs"/>
      </a:defRPr>
    </a:lvl8pPr>
    <a:lvl9pPr marL="7314834" algn="l" defTabSz="1828709"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Buongiorno a tutti e benvenuti a questo </a:t>
            </a:r>
            <a:r>
              <a:rPr lang="it-IT" dirty="0" err="1"/>
              <a:t>videotutorial</a:t>
            </a:r>
            <a:r>
              <a:rPr lang="it-IT" dirty="0"/>
              <a:t> sulle regole previste dal Programma di cooperazione transfrontaliera Italia Svizzera circa l’ammissibilità delle spese sostenute nella realizzazione dei progetti e le Opzioni di Costo Semplificato scelte. Questo video si rivolge ai beneficiari italiani. Troverete sul sito internet del Programma un </a:t>
            </a:r>
            <a:r>
              <a:rPr lang="it-IT" dirty="0" err="1"/>
              <a:t>videotutorial</a:t>
            </a:r>
            <a:r>
              <a:rPr lang="it-IT" dirty="0"/>
              <a:t> rivolto ai beneficiari svizzeri che affronta le medesime tematiche.</a:t>
            </a:r>
          </a:p>
          <a:p>
            <a:endParaRPr lang="it-IT" dirty="0"/>
          </a:p>
          <a:p>
            <a:r>
              <a:rPr lang="it-IT" dirty="0"/>
              <a:t>Questo </a:t>
            </a:r>
            <a:r>
              <a:rPr lang="it-IT" dirty="0" err="1"/>
              <a:t>videotutorial</a:t>
            </a:r>
            <a:r>
              <a:rPr lang="it-IT" dirty="0"/>
              <a:t> anticipa i contenuti che saranno illustrati, più nel dettaglio e con opportuni esempi, durante l’</a:t>
            </a:r>
            <a:r>
              <a:rPr lang="it-IT" dirty="0" err="1"/>
              <a:t>infoday</a:t>
            </a:r>
            <a:r>
              <a:rPr lang="it-IT" dirty="0"/>
              <a:t> del Programma che si terrà il prossimo 27/02</a:t>
            </a:r>
          </a:p>
        </p:txBody>
      </p:sp>
      <p:sp>
        <p:nvSpPr>
          <p:cNvPr id="4" name="Segnaposto numero diapositiva 3"/>
          <p:cNvSpPr>
            <a:spLocks noGrp="1"/>
          </p:cNvSpPr>
          <p:nvPr>
            <p:ph type="sldNum" sz="quarter" idx="5"/>
          </p:nvPr>
        </p:nvSpPr>
        <p:spPr/>
        <p:txBody>
          <a:bodyPr/>
          <a:lstStyle/>
          <a:p>
            <a:fld id="{4C7F727A-9173-5144-966E-E6C5223FCF83}" type="slidenum">
              <a:rPr lang="it-IT" smtClean="0"/>
              <a:t>1</a:t>
            </a:fld>
            <a:endParaRPr lang="it-IT"/>
          </a:p>
        </p:txBody>
      </p:sp>
    </p:spTree>
    <p:extLst>
      <p:ext uri="{BB962C8B-B14F-4D97-AF65-F5344CB8AC3E}">
        <p14:creationId xmlns:p14="http://schemas.microsoft.com/office/powerpoint/2010/main" val="2556953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21EA1-7A2F-4023-453D-9B0084B56ED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5AD1BE1-4D1D-79BA-0D26-A4EFB6467884}"/>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80050BA-3398-C269-D5F9-B657DEB14955}"/>
              </a:ext>
            </a:extLst>
          </p:cNvPr>
          <p:cNvSpPr>
            <a:spLocks noGrp="1"/>
          </p:cNvSpPr>
          <p:nvPr>
            <p:ph type="body" idx="1"/>
          </p:nvPr>
        </p:nvSpPr>
        <p:spPr/>
        <p:txBody>
          <a:bodyPr/>
          <a:lstStyle/>
          <a:p>
            <a:pPr algn="just">
              <a:lnSpc>
                <a:spcPct val="150000"/>
              </a:lnSpc>
              <a:buClr>
                <a:srgbClr val="C00000"/>
              </a:buClr>
            </a:pPr>
            <a:r>
              <a:rPr lang="it-IT" sz="2400" dirty="0">
                <a:solidFill>
                  <a:srgbClr val="1B2151"/>
                </a:solidFill>
                <a:latin typeface="Open Sans" panose="020B0606030504020204" pitchFamily="34" charset="0"/>
                <a:ea typeface="Open Sans" panose="020B0606030504020204" pitchFamily="34" charset="0"/>
                <a:cs typeface="Open Sans" panose="020B0606030504020204" pitchFamily="34" charset="0"/>
              </a:rPr>
              <a:t>Le spese d'ufficio e amministrative sono rappresentate dalle spese generali sostenute dai partner per la realizzazione del progetto e ricomprendono, a titolo esemplificativo e non esaustivo, le seguenti voci:</a:t>
            </a:r>
          </a:p>
          <a:p>
            <a:pPr algn="just">
              <a:lnSpc>
                <a:spcPct val="150000"/>
              </a:lnSpc>
              <a:buClr>
                <a:srgbClr val="C00000"/>
              </a:buClr>
            </a:pPr>
            <a:r>
              <a:rPr lang="it-IT" sz="2400" dirty="0">
                <a:solidFill>
                  <a:srgbClr val="1B2151"/>
                </a:solidFill>
                <a:latin typeface="Open Sans" panose="020B0606030504020204" pitchFamily="34" charset="0"/>
                <a:ea typeface="Open Sans" panose="020B0606030504020204" pitchFamily="34" charset="0"/>
                <a:cs typeface="Open Sans" panose="020B0606030504020204" pitchFamily="34" charset="0"/>
              </a:rPr>
              <a:t>a) canone di locazione degli uffici;</a:t>
            </a:r>
          </a:p>
          <a:p>
            <a:pPr algn="just">
              <a:lnSpc>
                <a:spcPct val="150000"/>
              </a:lnSpc>
              <a:buClr>
                <a:srgbClr val="C00000"/>
              </a:buClr>
            </a:pPr>
            <a:r>
              <a:rPr lang="it-IT" sz="2400" dirty="0">
                <a:solidFill>
                  <a:srgbClr val="1B2151"/>
                </a:solidFill>
                <a:latin typeface="Open Sans" panose="020B0606030504020204" pitchFamily="34" charset="0"/>
                <a:ea typeface="Open Sans" panose="020B0606030504020204" pitchFamily="34" charset="0"/>
                <a:cs typeface="Open Sans" panose="020B0606030504020204" pitchFamily="34" charset="0"/>
              </a:rPr>
              <a:t>c) consumi per le utenze (quali elettricità, riscaldamento, acqua);</a:t>
            </a:r>
          </a:p>
          <a:p>
            <a:pPr algn="just">
              <a:lnSpc>
                <a:spcPct val="150000"/>
              </a:lnSpc>
              <a:buClr>
                <a:srgbClr val="C00000"/>
              </a:buClr>
            </a:pPr>
            <a:r>
              <a:rPr lang="it-IT" sz="2400" dirty="0">
                <a:solidFill>
                  <a:srgbClr val="1B2151"/>
                </a:solidFill>
                <a:latin typeface="Open Sans" panose="020B0606030504020204" pitchFamily="34" charset="0"/>
                <a:ea typeface="Open Sans" panose="020B0606030504020204" pitchFamily="34" charset="0"/>
                <a:cs typeface="Open Sans" panose="020B0606030504020204" pitchFamily="34" charset="0"/>
              </a:rPr>
              <a:t>d) forniture per ufficio;</a:t>
            </a:r>
          </a:p>
          <a:p>
            <a:pPr algn="just">
              <a:lnSpc>
                <a:spcPct val="150000"/>
              </a:lnSpc>
              <a:buClr>
                <a:srgbClr val="C00000"/>
              </a:buClr>
            </a:pPr>
            <a:r>
              <a:rPr lang="it-IT" sz="2400" dirty="0">
                <a:solidFill>
                  <a:srgbClr val="1B2151"/>
                </a:solidFill>
                <a:latin typeface="Open Sans" panose="020B0606030504020204" pitchFamily="34" charset="0"/>
                <a:ea typeface="Open Sans" panose="020B0606030504020204" pitchFamily="34" charset="0"/>
                <a:cs typeface="Open Sans" panose="020B0606030504020204" pitchFamily="34" charset="0"/>
              </a:rPr>
              <a:t>g) manutenzione, pulizie e riparazioni;</a:t>
            </a:r>
          </a:p>
          <a:p>
            <a:pPr algn="just">
              <a:lnSpc>
                <a:spcPct val="150000"/>
              </a:lnSpc>
              <a:buClr>
                <a:srgbClr val="C00000"/>
              </a:buClr>
            </a:pPr>
            <a:endParaRPr lang="it-IT" sz="2400" dirty="0">
              <a:solidFill>
                <a:srgbClr val="1B2151"/>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buClr>
                <a:srgbClr val="C00000"/>
              </a:buClr>
            </a:pPr>
            <a:r>
              <a:rPr lang="it-IT" dirty="0"/>
              <a:t>Le spese di viaggio e soggiorno, indipendentemente dal fatto che tali spese siano sostenute e pagate all'interno o al di fuori dell'area del programma, riguardano le seguenti voci di spesa: a) spese di viaggio (quali biglietti, assicurazioni di viaggio e assicurazioni auto, carburante, rimborso auto chilometrico, pedaggi e spese di parcheggio); b) spese di vitto; c) spese di soggiorno; d) spese per i visti; e </a:t>
            </a:r>
            <a:r>
              <a:rPr lang="it-IT" dirty="0" err="1"/>
              <a:t>e</a:t>
            </a:r>
            <a:r>
              <a:rPr lang="it-IT" dirty="0"/>
              <a:t>) indennità giornaliere.</a:t>
            </a:r>
            <a:endParaRPr lang="it-IT" sz="2400" dirty="0">
              <a:solidFill>
                <a:srgbClr val="1B2151"/>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buClr>
                <a:srgbClr val="C00000"/>
              </a:buClr>
            </a:pPr>
            <a:endParaRPr lang="it-IT" sz="2400" dirty="0">
              <a:solidFill>
                <a:srgbClr val="1B2151"/>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buClr>
                <a:srgbClr val="C00000"/>
              </a:buClr>
            </a:pPr>
            <a:r>
              <a:rPr lang="it-IT" sz="2400" dirty="0">
                <a:solidFill>
                  <a:srgbClr val="1B2151"/>
                </a:solidFill>
                <a:latin typeface="Open Sans" panose="020B0606030504020204" pitchFamily="34" charset="0"/>
                <a:ea typeface="Open Sans" panose="020B0606030504020204" pitchFamily="34" charset="0"/>
                <a:cs typeface="Open Sans" panose="020B0606030504020204" pitchFamily="34" charset="0"/>
              </a:rPr>
              <a:t>Non sono ricomprese in questa categoria le spese di missione di fornitori e prestatori rimborsate da parte del beneficiario in aggiunta al compenso pattuito per la prestazione prevista, le quali sono ricomprese nella categoria di spesa “costi per consulenze e servizi esterni”.</a:t>
            </a:r>
          </a:p>
          <a:p>
            <a:pPr algn="just">
              <a:lnSpc>
                <a:spcPct val="150000"/>
              </a:lnSpc>
              <a:buClr>
                <a:srgbClr val="C00000"/>
              </a:buClr>
            </a:pPr>
            <a:endParaRPr lang="it-IT" sz="2400" dirty="0">
              <a:solidFill>
                <a:srgbClr val="1B215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Segnaposto numero diapositiva 3">
            <a:extLst>
              <a:ext uri="{FF2B5EF4-FFF2-40B4-BE49-F238E27FC236}">
                <a16:creationId xmlns:a16="http://schemas.microsoft.com/office/drawing/2014/main" id="{8B28E556-7573-A9F4-0EF0-974B761E0A81}"/>
              </a:ext>
            </a:extLst>
          </p:cNvPr>
          <p:cNvSpPr>
            <a:spLocks noGrp="1"/>
          </p:cNvSpPr>
          <p:nvPr>
            <p:ph type="sldNum" sz="quarter" idx="5"/>
          </p:nvPr>
        </p:nvSpPr>
        <p:spPr/>
        <p:txBody>
          <a:bodyPr/>
          <a:lstStyle/>
          <a:p>
            <a:fld id="{4C7F727A-9173-5144-966E-E6C5223FCF83}" type="slidenum">
              <a:rPr lang="it-IT" smtClean="0"/>
              <a:t>10</a:t>
            </a:fld>
            <a:endParaRPr lang="it-IT"/>
          </a:p>
        </p:txBody>
      </p:sp>
    </p:spTree>
    <p:extLst>
      <p:ext uri="{BB962C8B-B14F-4D97-AF65-F5344CB8AC3E}">
        <p14:creationId xmlns:p14="http://schemas.microsoft.com/office/powerpoint/2010/main" val="3192140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C7F727A-9173-5144-966E-E6C5223FCF83}" type="slidenum">
              <a:rPr lang="it-IT" smtClean="0"/>
              <a:t>11</a:t>
            </a:fld>
            <a:endParaRPr lang="it-IT"/>
          </a:p>
        </p:txBody>
      </p:sp>
    </p:spTree>
    <p:extLst>
      <p:ext uri="{BB962C8B-B14F-4D97-AF65-F5344CB8AC3E}">
        <p14:creationId xmlns:p14="http://schemas.microsoft.com/office/powerpoint/2010/main" val="327337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6557D-9E1C-C177-9AF2-AA8671D2052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51118CC-EDFD-7F2A-63D7-EF4475634277}"/>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EC5E9EA-0E43-6A92-392A-244D5D5B7189}"/>
              </a:ext>
            </a:extLst>
          </p:cNvPr>
          <p:cNvSpPr>
            <a:spLocks noGrp="1"/>
          </p:cNvSpPr>
          <p:nvPr>
            <p:ph type="body" idx="1"/>
          </p:nvPr>
        </p:nvSpPr>
        <p:spPr/>
        <p:txBody>
          <a:bodyPr/>
          <a:lstStyle/>
          <a:p>
            <a:pPr marL="0" marR="0" lvl="0" indent="0" algn="just" defTabSz="1828709" rtl="0" eaLnBrk="1" fontAlgn="auto" latinLnBrk="0" hangingPunct="1">
              <a:lnSpc>
                <a:spcPct val="150000"/>
              </a:lnSpc>
              <a:spcBef>
                <a:spcPts val="0"/>
              </a:spcBef>
              <a:spcAft>
                <a:spcPts val="0"/>
              </a:spcAft>
              <a:buClr>
                <a:srgbClr val="C00000"/>
              </a:buClr>
              <a:buSzTx/>
              <a:buFontTx/>
              <a:buNone/>
              <a:tabLst/>
              <a:defRPr/>
            </a:pPr>
            <a:r>
              <a:rPr lang="it-IT" sz="2400" dirty="0">
                <a:solidFill>
                  <a:srgbClr val="1B2151"/>
                </a:solidFill>
                <a:latin typeface="Open Sans" panose="020B0606030504020204" pitchFamily="34" charset="0"/>
                <a:ea typeface="Open Sans" panose="020B0606030504020204" pitchFamily="34" charset="0"/>
                <a:cs typeface="Open Sans" panose="020B0606030504020204" pitchFamily="34" charset="0"/>
              </a:rPr>
              <a:t>Sono ammissibili nell’ambito di tale categoria </a:t>
            </a:r>
            <a:r>
              <a:rPr lang="it-IT" sz="2400" dirty="0">
                <a:solidFill>
                  <a:srgbClr val="1B215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le spese connesse a consulenze e servizi esterni utili alla realizzazione delle attività di progetto</a:t>
            </a:r>
            <a:endParaRPr lang="it-IT" sz="2400" dirty="0">
              <a:solidFill>
                <a:srgbClr val="1B2151"/>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buClr>
                <a:srgbClr val="C00000"/>
              </a:buClr>
            </a:pPr>
            <a:r>
              <a:rPr lang="it-IT" sz="2400" dirty="0">
                <a:solidFill>
                  <a:srgbClr val="1B2151"/>
                </a:solidFill>
                <a:latin typeface="Open Sans" panose="020B0606030504020204" pitchFamily="34" charset="0"/>
                <a:ea typeface="Open Sans" panose="020B0606030504020204" pitchFamily="34" charset="0"/>
                <a:cs typeface="Open Sans" panose="020B0606030504020204" pitchFamily="34" charset="0"/>
              </a:rPr>
              <a:t> quali a titolo esemplificativo e non esaustivo</a:t>
            </a:r>
            <a:r>
              <a:rPr lang="it-IT" sz="2400" dirty="0">
                <a:solidFill>
                  <a:srgbClr val="1B215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studi, traduzioni, comunicazione, organizzazione eventi, servizi di interpretariato, …</a:t>
            </a:r>
            <a:endParaRPr lang="it-IT" sz="2400" dirty="0">
              <a:solidFill>
                <a:srgbClr val="1B215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Segnaposto numero diapositiva 3">
            <a:extLst>
              <a:ext uri="{FF2B5EF4-FFF2-40B4-BE49-F238E27FC236}">
                <a16:creationId xmlns:a16="http://schemas.microsoft.com/office/drawing/2014/main" id="{930FC459-CD7F-9905-045A-68847DF465C5}"/>
              </a:ext>
            </a:extLst>
          </p:cNvPr>
          <p:cNvSpPr>
            <a:spLocks noGrp="1"/>
          </p:cNvSpPr>
          <p:nvPr>
            <p:ph type="sldNum" sz="quarter" idx="5"/>
          </p:nvPr>
        </p:nvSpPr>
        <p:spPr/>
        <p:txBody>
          <a:bodyPr/>
          <a:lstStyle/>
          <a:p>
            <a:fld id="{4C7F727A-9173-5144-966E-E6C5223FCF83}" type="slidenum">
              <a:rPr lang="it-IT" smtClean="0"/>
              <a:t>12</a:t>
            </a:fld>
            <a:endParaRPr lang="it-IT"/>
          </a:p>
        </p:txBody>
      </p:sp>
    </p:spTree>
    <p:extLst>
      <p:ext uri="{BB962C8B-B14F-4D97-AF65-F5344CB8AC3E}">
        <p14:creationId xmlns:p14="http://schemas.microsoft.com/office/powerpoint/2010/main" val="2311740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4B53E-5C44-5191-2B2E-281601B81241}"/>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248E9FC-4E0C-3397-2059-95EE7E0A4E10}"/>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80A1063-38B5-C505-0AEE-D24B69315013}"/>
              </a:ext>
            </a:extLst>
          </p:cNvPr>
          <p:cNvSpPr>
            <a:spLocks noGrp="1"/>
          </p:cNvSpPr>
          <p:nvPr>
            <p:ph type="body" idx="1"/>
          </p:nvPr>
        </p:nvSpPr>
        <p:spPr/>
        <p:txBody>
          <a:bodyPr/>
          <a:lstStyle/>
          <a:p>
            <a:pPr marL="0" marR="0" lvl="0" indent="0" algn="just" defTabSz="1828709" rtl="0" eaLnBrk="1" fontAlgn="auto" latinLnBrk="0" hangingPunct="1">
              <a:lnSpc>
                <a:spcPct val="150000"/>
              </a:lnSpc>
              <a:spcBef>
                <a:spcPts val="0"/>
              </a:spcBef>
              <a:spcAft>
                <a:spcPts val="0"/>
              </a:spcAft>
              <a:buClr>
                <a:srgbClr val="C00000"/>
              </a:buClr>
              <a:buSzTx/>
              <a:buFontTx/>
              <a:buNone/>
              <a:tabLst/>
              <a:defRPr/>
            </a:pPr>
            <a:r>
              <a:rPr lang="it-IT" sz="2400" dirty="0">
                <a:solidFill>
                  <a:srgbClr val="1B2151"/>
                </a:solidFill>
                <a:latin typeface="Open Sans" panose="020B0606030504020204" pitchFamily="34" charset="0"/>
                <a:ea typeface="Open Sans" panose="020B0606030504020204" pitchFamily="34" charset="0"/>
                <a:cs typeface="Open Sans" panose="020B0606030504020204" pitchFamily="34" charset="0"/>
              </a:rPr>
              <a:t>Sono ammissibili nell’ambito di tale categoria le spese che si riferiscono ad attrezzature essenziali acquistate, acquisite in locazione finanziaria o oggetto di noleggio a lungo termine da parte del beneficiario per la realizzazione del progetto </a:t>
            </a:r>
          </a:p>
          <a:p>
            <a:pPr marL="0" marR="0" lvl="0" indent="0" algn="just" defTabSz="1828709" rtl="0" eaLnBrk="1" fontAlgn="auto" latinLnBrk="0" hangingPunct="1">
              <a:lnSpc>
                <a:spcPct val="150000"/>
              </a:lnSpc>
              <a:spcBef>
                <a:spcPts val="0"/>
              </a:spcBef>
              <a:spcAft>
                <a:spcPts val="0"/>
              </a:spcAft>
              <a:buClr>
                <a:srgbClr val="C00000"/>
              </a:buClr>
              <a:buSzTx/>
              <a:buFontTx/>
              <a:buNone/>
              <a:tabLst/>
              <a:defRPr/>
            </a:pPr>
            <a:endParaRPr lang="it-IT" sz="2400" dirty="0">
              <a:solidFill>
                <a:srgbClr val="1B2151"/>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buClr>
                <a:srgbClr val="C00000"/>
              </a:buClr>
            </a:pPr>
            <a:r>
              <a:rPr lang="it-IT" dirty="0"/>
              <a:t>le spese per le attrezzature riguardano, titolo esemplificativo e non esaustivo : 1. attrezzature per ufficio; 2. hardware e software; 5. apparecchiature di laboratorio; 6. strumenti e macchinari; </a:t>
            </a:r>
          </a:p>
          <a:p>
            <a:pPr algn="just">
              <a:lnSpc>
                <a:spcPct val="150000"/>
              </a:lnSpc>
              <a:buClr>
                <a:srgbClr val="C00000"/>
              </a:buClr>
            </a:pPr>
            <a:endParaRPr lang="it-IT" sz="2400" dirty="0">
              <a:solidFill>
                <a:srgbClr val="1B2151"/>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buClr>
                <a:srgbClr val="C00000"/>
              </a:buClr>
            </a:pPr>
            <a:r>
              <a:rPr lang="it-IT" dirty="0"/>
              <a:t>Per la strumentazione di supporto per la realizzazione del progetto è ammissibile il solo costo dell’ammortamento, rapportato al periodo di cofinanziamento dell’investimento e alla percentuale di utilizzo sul progetto.</a:t>
            </a:r>
          </a:p>
          <a:p>
            <a:pPr algn="just">
              <a:lnSpc>
                <a:spcPct val="150000"/>
              </a:lnSpc>
              <a:buClr>
                <a:srgbClr val="C00000"/>
              </a:buClr>
            </a:pPr>
            <a:r>
              <a:rPr lang="it-IT" dirty="0"/>
              <a:t>Per la strumentazione esclusiva e specifica per il progetto che comprende tutti i beni che costituiscono un output di progetto invece è ammissibile l’intero costo </a:t>
            </a:r>
          </a:p>
          <a:p>
            <a:pPr algn="just">
              <a:lnSpc>
                <a:spcPct val="150000"/>
              </a:lnSpc>
              <a:buClr>
                <a:srgbClr val="C00000"/>
              </a:buClr>
            </a:pPr>
            <a:endParaRPr lang="it-IT" dirty="0"/>
          </a:p>
          <a:p>
            <a:pPr algn="just">
              <a:lnSpc>
                <a:spcPct val="150000"/>
              </a:lnSpc>
              <a:buClr>
                <a:srgbClr val="C00000"/>
              </a:buClr>
            </a:pPr>
            <a:r>
              <a:rPr lang="it-IT" dirty="0"/>
              <a:t>Nel budget di progetto il beneficiario deve specificare quali beni si configurano come strumentazione di supporto per la realizzazione del progetto e quali come strumentazione esclusiva e specifica per il progetto</a:t>
            </a:r>
            <a:endParaRPr lang="it-IT" sz="2400" dirty="0">
              <a:solidFill>
                <a:srgbClr val="1B215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Segnaposto numero diapositiva 3">
            <a:extLst>
              <a:ext uri="{FF2B5EF4-FFF2-40B4-BE49-F238E27FC236}">
                <a16:creationId xmlns:a16="http://schemas.microsoft.com/office/drawing/2014/main" id="{451E6850-DF3D-2566-3FDD-8EC190C136A5}"/>
              </a:ext>
            </a:extLst>
          </p:cNvPr>
          <p:cNvSpPr>
            <a:spLocks noGrp="1"/>
          </p:cNvSpPr>
          <p:nvPr>
            <p:ph type="sldNum" sz="quarter" idx="5"/>
          </p:nvPr>
        </p:nvSpPr>
        <p:spPr/>
        <p:txBody>
          <a:bodyPr/>
          <a:lstStyle/>
          <a:p>
            <a:fld id="{4C7F727A-9173-5144-966E-E6C5223FCF83}" type="slidenum">
              <a:rPr lang="it-IT" smtClean="0"/>
              <a:t>13</a:t>
            </a:fld>
            <a:endParaRPr lang="it-IT"/>
          </a:p>
        </p:txBody>
      </p:sp>
    </p:spTree>
    <p:extLst>
      <p:ext uri="{BB962C8B-B14F-4D97-AF65-F5344CB8AC3E}">
        <p14:creationId xmlns:p14="http://schemas.microsoft.com/office/powerpoint/2010/main" val="740006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A03C6-22C9-37D1-C3CE-562908C318D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BB3B143-EF6F-5039-6AE5-1D4C88DCD744}"/>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0FEB079C-28C0-E52A-3CE7-187FE0C66D7E}"/>
              </a:ext>
            </a:extLst>
          </p:cNvPr>
          <p:cNvSpPr>
            <a:spLocks noGrp="1"/>
          </p:cNvSpPr>
          <p:nvPr>
            <p:ph type="body" idx="1"/>
          </p:nvPr>
        </p:nvSpPr>
        <p:spPr/>
        <p:txBody>
          <a:bodyPr/>
          <a:lstStyle/>
          <a:p>
            <a:pPr algn="just">
              <a:lnSpc>
                <a:spcPct val="150000"/>
              </a:lnSpc>
              <a:buClr>
                <a:srgbClr val="C00000"/>
              </a:buClr>
            </a:pPr>
            <a:r>
              <a:rPr lang="it-IT" sz="2400" dirty="0">
                <a:solidFill>
                  <a:srgbClr val="1B2151"/>
                </a:solidFill>
                <a:latin typeface="Open Sans" panose="020B0606030504020204" pitchFamily="34" charset="0"/>
                <a:ea typeface="Open Sans" panose="020B0606030504020204" pitchFamily="34" charset="0"/>
                <a:cs typeface="Open Sans" panose="020B0606030504020204" pitchFamily="34" charset="0"/>
              </a:rPr>
              <a:t>Per una descrizione puntuale di tutte le categorie illustrate vi invito a consultare le Linee guida di ammissibilità della spesa pubblicate sul sito internet del Programma</a:t>
            </a:r>
          </a:p>
        </p:txBody>
      </p:sp>
      <p:sp>
        <p:nvSpPr>
          <p:cNvPr id="4" name="Segnaposto numero diapositiva 3">
            <a:extLst>
              <a:ext uri="{FF2B5EF4-FFF2-40B4-BE49-F238E27FC236}">
                <a16:creationId xmlns:a16="http://schemas.microsoft.com/office/drawing/2014/main" id="{725AA07B-8849-5670-CD2C-4209C7F8FDC4}"/>
              </a:ext>
            </a:extLst>
          </p:cNvPr>
          <p:cNvSpPr>
            <a:spLocks noGrp="1"/>
          </p:cNvSpPr>
          <p:nvPr>
            <p:ph type="sldNum" sz="quarter" idx="5"/>
          </p:nvPr>
        </p:nvSpPr>
        <p:spPr/>
        <p:txBody>
          <a:bodyPr/>
          <a:lstStyle/>
          <a:p>
            <a:fld id="{4C7F727A-9173-5144-966E-E6C5223FCF83}" type="slidenum">
              <a:rPr lang="it-IT" smtClean="0"/>
              <a:t>14</a:t>
            </a:fld>
            <a:endParaRPr lang="it-IT"/>
          </a:p>
        </p:txBody>
      </p:sp>
    </p:spTree>
    <p:extLst>
      <p:ext uri="{BB962C8B-B14F-4D97-AF65-F5344CB8AC3E}">
        <p14:creationId xmlns:p14="http://schemas.microsoft.com/office/powerpoint/2010/main" val="3985758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Per le ultime tre categorie di costo presentate sono possibili due opzioni di riconoscimento del costo:</a:t>
            </a:r>
          </a:p>
          <a:p>
            <a:endParaRPr lang="it-IT" dirty="0"/>
          </a:p>
          <a:p>
            <a:r>
              <a:rPr lang="it-IT" dirty="0"/>
              <a:t>- rendicontazione a costi reali</a:t>
            </a:r>
          </a:p>
          <a:p>
            <a:r>
              <a:rPr lang="it-IT" dirty="0"/>
              <a:t>- tasso forfettario del 40% dei costi del personale</a:t>
            </a:r>
          </a:p>
          <a:p>
            <a:endParaRPr lang="it-IT" dirty="0"/>
          </a:p>
          <a:p>
            <a:r>
              <a:rPr lang="it-IT" dirty="0"/>
              <a:t>La rendicontazione a costi reali prevede che il riconoscimento dei costi sostenuti sia legato alla validazione da parte dei controllori della documentazione presentata dai beneficiari concernente la procedura di selezione del fornitore, la spesa effettuata, il relativo pagamento, la fornitura dei servizi o dei beni resi e le attività o lavori svolti. </a:t>
            </a:r>
          </a:p>
          <a:p>
            <a:endParaRPr lang="it-IT" dirty="0"/>
          </a:p>
          <a:p>
            <a:pPr marL="0" marR="0" lvl="0" indent="0" algn="l" defTabSz="1828709" rtl="0" eaLnBrk="1" fontAlgn="auto" latinLnBrk="0" hangingPunct="1">
              <a:lnSpc>
                <a:spcPct val="100000"/>
              </a:lnSpc>
              <a:spcBef>
                <a:spcPts val="0"/>
              </a:spcBef>
              <a:spcAft>
                <a:spcPts val="0"/>
              </a:spcAft>
              <a:buClrTx/>
              <a:buSzTx/>
              <a:buFontTx/>
              <a:buNone/>
              <a:tabLst/>
              <a:defRPr/>
            </a:pPr>
            <a:r>
              <a:rPr lang="it-IT" dirty="0"/>
              <a:t>Qualora si scelga il tasso forfettario del 40% dei costi del personale invece non vi è necessità di rendicontare le relative spese</a:t>
            </a:r>
          </a:p>
          <a:p>
            <a:endParaRPr lang="it-IT" dirty="0"/>
          </a:p>
          <a:p>
            <a:endParaRPr lang="it-IT" dirty="0"/>
          </a:p>
        </p:txBody>
      </p:sp>
      <p:sp>
        <p:nvSpPr>
          <p:cNvPr id="4" name="Segnaposto numero diapositiva 3"/>
          <p:cNvSpPr>
            <a:spLocks noGrp="1"/>
          </p:cNvSpPr>
          <p:nvPr>
            <p:ph type="sldNum" sz="quarter" idx="5"/>
          </p:nvPr>
        </p:nvSpPr>
        <p:spPr/>
        <p:txBody>
          <a:bodyPr/>
          <a:lstStyle/>
          <a:p>
            <a:fld id="{4C7F727A-9173-5144-966E-E6C5223FCF83}" type="slidenum">
              <a:rPr lang="it-IT" smtClean="0"/>
              <a:t>15</a:t>
            </a:fld>
            <a:endParaRPr lang="it-IT"/>
          </a:p>
        </p:txBody>
      </p:sp>
    </p:spTree>
    <p:extLst>
      <p:ext uri="{BB962C8B-B14F-4D97-AF65-F5344CB8AC3E}">
        <p14:creationId xmlns:p14="http://schemas.microsoft.com/office/powerpoint/2010/main" val="759708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Terminata l’illustrazione di tutte le categorie di spesa e relative opzioni di riconoscimento del costo, ritorniamo ora alla slide che presenta le combinazioni ammissibili di opzioni di riconoscimento del costo previste dal Programma.</a:t>
            </a:r>
          </a:p>
          <a:p>
            <a:endParaRPr lang="it-IT" dirty="0"/>
          </a:p>
          <a:p>
            <a:r>
              <a:rPr lang="it-IT" dirty="0"/>
              <a:t>Le combinazioni ammissibili sono tre. </a:t>
            </a:r>
          </a:p>
          <a:p>
            <a:r>
              <a:rPr lang="it-IT" dirty="0"/>
              <a:t>Prima Opzione…</a:t>
            </a:r>
          </a:p>
          <a:p>
            <a:endParaRPr lang="it-IT" dirty="0"/>
          </a:p>
          <a:p>
            <a:endParaRPr lang="it-IT" dirty="0"/>
          </a:p>
          <a:p>
            <a:r>
              <a:rPr lang="it-IT" dirty="0"/>
              <a:t>Per tutte e tre le combinazioni è prevista la possibilità di selezionare la somma forfettaria relativa ai costi di preparazione</a:t>
            </a:r>
          </a:p>
          <a:p>
            <a:r>
              <a:rPr lang="it-IT" dirty="0"/>
              <a:t>ATTENZIONE</a:t>
            </a:r>
          </a:p>
          <a:p>
            <a:pPr marL="0" marR="0" lvl="0" indent="0" algn="l" defTabSz="1828709" rtl="0" eaLnBrk="1" fontAlgn="auto" latinLnBrk="0" hangingPunct="1">
              <a:lnSpc>
                <a:spcPct val="100000"/>
              </a:lnSpc>
              <a:spcBef>
                <a:spcPts val="0"/>
              </a:spcBef>
              <a:spcAft>
                <a:spcPts val="0"/>
              </a:spcAft>
              <a:buClrTx/>
              <a:buSzTx/>
              <a:buFontTx/>
              <a:buNone/>
              <a:tabLst/>
              <a:defRPr/>
            </a:pPr>
            <a:r>
              <a:rPr lang="it-IT" sz="2400"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La combinazione scelta da ciascun beneficiario resterà invariata per l’intera durata del progetto</a:t>
            </a:r>
          </a:p>
          <a:p>
            <a:endParaRPr lang="it-IT" dirty="0"/>
          </a:p>
        </p:txBody>
      </p:sp>
      <p:sp>
        <p:nvSpPr>
          <p:cNvPr id="4" name="Segnaposto numero diapositiva 3"/>
          <p:cNvSpPr>
            <a:spLocks noGrp="1"/>
          </p:cNvSpPr>
          <p:nvPr>
            <p:ph type="sldNum" sz="quarter" idx="5"/>
          </p:nvPr>
        </p:nvSpPr>
        <p:spPr/>
        <p:txBody>
          <a:bodyPr/>
          <a:lstStyle/>
          <a:p>
            <a:fld id="{4C7F727A-9173-5144-966E-E6C5223FCF83}" type="slidenum">
              <a:rPr lang="it-IT" smtClean="0"/>
              <a:t>16</a:t>
            </a:fld>
            <a:endParaRPr lang="it-IT"/>
          </a:p>
        </p:txBody>
      </p:sp>
    </p:spTree>
    <p:extLst>
      <p:ext uri="{BB962C8B-B14F-4D97-AF65-F5344CB8AC3E}">
        <p14:creationId xmlns:p14="http://schemas.microsoft.com/office/powerpoint/2010/main" val="3211413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 questa slide trovate un esempio concreto di applicazione della prima combinazione di opzioni di costo</a:t>
            </a:r>
          </a:p>
          <a:p>
            <a:endParaRPr lang="it-IT" dirty="0"/>
          </a:p>
          <a:p>
            <a:r>
              <a:rPr lang="it-IT" dirty="0"/>
              <a:t>Si consiglia la scelta di questa opzione nel caso in cui il budget del Beneficiario sia rappresentato principalmente da spese di consulenza e servizi esterni, attrezzatture e/o infrastrutture e lavori.</a:t>
            </a:r>
          </a:p>
          <a:p>
            <a:r>
              <a:rPr lang="it-IT" dirty="0"/>
              <a:t>Queste tre categorie saranno rendicontate a costi reali e per esse sarà necessario presentare documentazione comprovante il sostegno effettivo dei costi.</a:t>
            </a:r>
          </a:p>
          <a:p>
            <a:endParaRPr lang="it-IT" dirty="0"/>
          </a:p>
          <a:p>
            <a:r>
              <a:rPr lang="it-IT" dirty="0"/>
              <a:t>Il personale sarà calcolato applicando il tasso forfettario del 20% ai costi reali, mentre le spese d’ufficio e viaggio e soggiorno saranno calcolate applicando il tasso forfettario del 15% sui costi del personale.</a:t>
            </a:r>
          </a:p>
          <a:p>
            <a:r>
              <a:rPr lang="it-IT" dirty="0"/>
              <a:t>Per queste restanti categorie, calcolate applicando il tasso forfettario, non sarà necessaria alcuna documentazione.</a:t>
            </a:r>
          </a:p>
          <a:p>
            <a:endParaRPr lang="it-IT" dirty="0"/>
          </a:p>
          <a:p>
            <a:r>
              <a:rPr lang="it-IT" dirty="0"/>
              <a:t>2% SU COSTI REALI E TASSO FORFETTARIO E NON SU SOMMA FORFETTARIA</a:t>
            </a:r>
          </a:p>
          <a:p>
            <a:r>
              <a:rPr lang="it-IT" sz="18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Con la scelta di questa opzione, l’importo massimo di contributo concedibile per i Beneficiari italiani indicato per ogni Obiettivo Specifico del Programma può essere incrementato nel limite dei costi che i partner piemontesi e valdostani dovranno sostenere per lo svolgimento delle verifiche di gestione da parte di controllori esterni</a:t>
            </a:r>
            <a:endParaRPr lang="it-IT" dirty="0"/>
          </a:p>
          <a:p>
            <a:pPr marL="0" marR="0" lvl="0" indent="0" algn="l" defTabSz="1828709" rtl="0" eaLnBrk="1" fontAlgn="auto" latinLnBrk="0" hangingPunct="1">
              <a:lnSpc>
                <a:spcPct val="100000"/>
              </a:lnSpc>
              <a:spcBef>
                <a:spcPts val="0"/>
              </a:spcBef>
              <a:spcAft>
                <a:spcPts val="0"/>
              </a:spcAft>
              <a:buClrTx/>
              <a:buSzTx/>
              <a:buFontTx/>
              <a:buNone/>
              <a:tabLst/>
              <a:defRPr/>
            </a:pPr>
            <a:endParaRPr lang="it-IT" dirty="0"/>
          </a:p>
          <a:p>
            <a:r>
              <a:rPr lang="it-IT" dirty="0"/>
              <a:t>A titolo esemplificativo, è stato inserito in questa tabella il 100% del budget relativo ai costi di preparazione, in quanto nell'esempio si ipotizza di avere un unico beneficiario. In caso siano presenti più partner di progetto, la somma forfettaria verrà distribuita tra i partner secondo gli accordi previsti dalla Convenzione di Partenariato.</a:t>
            </a:r>
          </a:p>
          <a:p>
            <a:endParaRPr lang="it-IT" dirty="0"/>
          </a:p>
        </p:txBody>
      </p:sp>
      <p:sp>
        <p:nvSpPr>
          <p:cNvPr id="4" name="Segnaposto numero diapositiva 3"/>
          <p:cNvSpPr>
            <a:spLocks noGrp="1"/>
          </p:cNvSpPr>
          <p:nvPr>
            <p:ph type="sldNum" sz="quarter" idx="5"/>
          </p:nvPr>
        </p:nvSpPr>
        <p:spPr/>
        <p:txBody>
          <a:bodyPr/>
          <a:lstStyle/>
          <a:p>
            <a:fld id="{4C7F727A-9173-5144-966E-E6C5223FCF83}" type="slidenum">
              <a:rPr lang="it-IT" smtClean="0"/>
              <a:t>17</a:t>
            </a:fld>
            <a:endParaRPr lang="it-IT"/>
          </a:p>
        </p:txBody>
      </p:sp>
    </p:spTree>
    <p:extLst>
      <p:ext uri="{BB962C8B-B14F-4D97-AF65-F5344CB8AC3E}">
        <p14:creationId xmlns:p14="http://schemas.microsoft.com/office/powerpoint/2010/main" val="710379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 questa slide trovate un esempio concreto di applicazione della seconda combinazione di opzioni di costo</a:t>
            </a:r>
          </a:p>
          <a:p>
            <a:endParaRPr lang="it-IT" dirty="0"/>
          </a:p>
          <a:p>
            <a:r>
              <a:rPr lang="it-IT" dirty="0"/>
              <a:t>Si consiglia la scelta di questa opzione nel caso in cui il budget del Beneficiario sia rappresentato principalmente da costi per il personale</a:t>
            </a:r>
          </a:p>
          <a:p>
            <a:r>
              <a:rPr lang="it-IT" dirty="0"/>
              <a:t>Per questa categoria sarà necessario presentare documentazione comprovante il sostegno effettivo dei costi</a:t>
            </a:r>
          </a:p>
          <a:p>
            <a:r>
              <a:rPr lang="it-IT" dirty="0"/>
              <a:t>Per le restanti categorie, calcolate applicando il tasso forfettario non sarà necessaria alcuna documentazione</a:t>
            </a:r>
          </a:p>
          <a:p>
            <a:endParaRPr lang="it-IT" dirty="0"/>
          </a:p>
          <a:p>
            <a:endParaRPr lang="it-IT" dirty="0"/>
          </a:p>
          <a:p>
            <a:pPr marL="0" marR="0" lvl="0" indent="0" algn="l" defTabSz="1828709" rtl="0" eaLnBrk="1" fontAlgn="auto" latinLnBrk="0" hangingPunct="1">
              <a:lnSpc>
                <a:spcPct val="100000"/>
              </a:lnSpc>
              <a:spcBef>
                <a:spcPts val="0"/>
              </a:spcBef>
              <a:spcAft>
                <a:spcPts val="0"/>
              </a:spcAft>
              <a:buClrTx/>
              <a:buSzTx/>
              <a:buFontTx/>
              <a:buNone/>
              <a:tabLst/>
              <a:defRPr/>
            </a:pPr>
            <a:r>
              <a:rPr lang="it-IT" dirty="0"/>
              <a:t>Anche in questo caso è stato inserito in questa tabella il 100% del budget relativo ai costi di preparazione, in quanto nell'esempio si ipotizza di avere un unico beneficiario. In caso siano presenti più partner di progetto, la somma forfettaria verrà distribuita tra i partner secondo gli accordi previsti dalla Convenzione di Partenariato</a:t>
            </a:r>
          </a:p>
          <a:p>
            <a:endParaRPr lang="it-IT" dirty="0"/>
          </a:p>
          <a:p>
            <a:endParaRPr lang="it-IT" dirty="0"/>
          </a:p>
          <a:p>
            <a:r>
              <a:rPr lang="it-IT" dirty="0"/>
              <a:t>Con questa opzione non si possono superare i massimali previsti dall’Allegato 1 dell’Avviso in quanto i costi per il controllore esterno sono ricompresi nel tasso forfettario del 40%.</a:t>
            </a:r>
          </a:p>
        </p:txBody>
      </p:sp>
      <p:sp>
        <p:nvSpPr>
          <p:cNvPr id="4" name="Segnaposto numero diapositiva 3"/>
          <p:cNvSpPr>
            <a:spLocks noGrp="1"/>
          </p:cNvSpPr>
          <p:nvPr>
            <p:ph type="sldNum" sz="quarter" idx="5"/>
          </p:nvPr>
        </p:nvSpPr>
        <p:spPr/>
        <p:txBody>
          <a:bodyPr/>
          <a:lstStyle/>
          <a:p>
            <a:fld id="{4C7F727A-9173-5144-966E-E6C5223FCF83}" type="slidenum">
              <a:rPr lang="it-IT" smtClean="0"/>
              <a:t>18</a:t>
            </a:fld>
            <a:endParaRPr lang="it-IT"/>
          </a:p>
        </p:txBody>
      </p:sp>
    </p:spTree>
    <p:extLst>
      <p:ext uri="{BB962C8B-B14F-4D97-AF65-F5344CB8AC3E}">
        <p14:creationId xmlns:p14="http://schemas.microsoft.com/office/powerpoint/2010/main" val="829316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 questa slide trovate un esempio concreto di applicazione della terza combinazione di opzioni di costo</a:t>
            </a:r>
          </a:p>
          <a:p>
            <a:endParaRPr lang="it-IT" dirty="0"/>
          </a:p>
          <a:p>
            <a:r>
              <a:rPr lang="it-IT" dirty="0"/>
              <a:t>La scelta di questa opzione dovrebbe essere residuale ed utilizzata solamente se le altre due opzioni precedentemente presentate non rispecchino le reali esigenze del beneficiario in quanto questa combinazione comporta una rendicontazione preponderante a costi reali</a:t>
            </a:r>
          </a:p>
          <a:p>
            <a:endParaRPr lang="it-IT" dirty="0"/>
          </a:p>
          <a:p>
            <a:r>
              <a:rPr lang="it-IT" dirty="0"/>
              <a:t>La scelta di questa opzione può essere utile nel caso in cui il budget del Beneficiario sia suddiviso in maniera abbastanza bilanciata tra costi del personale e costi per…</a:t>
            </a:r>
          </a:p>
          <a:p>
            <a:pPr marL="0" marR="0" lvl="0" indent="0" algn="l" defTabSz="1828709" rtl="0" eaLnBrk="1" fontAlgn="auto" latinLnBrk="0" hangingPunct="1">
              <a:lnSpc>
                <a:spcPct val="100000"/>
              </a:lnSpc>
              <a:spcBef>
                <a:spcPts val="0"/>
              </a:spcBef>
              <a:spcAft>
                <a:spcPts val="0"/>
              </a:spcAft>
              <a:buClrTx/>
              <a:buSzTx/>
              <a:buFontTx/>
              <a:buNone/>
              <a:tabLst/>
              <a:defRPr/>
            </a:pPr>
            <a:r>
              <a:rPr lang="it-IT" dirty="0"/>
              <a:t>Come per l’Opzione 1, anche in questo caso i beneficiari piemontesi e valdostani devono aggiungere un 2% del loro budget complessivo a copertura dei costi </a:t>
            </a:r>
            <a:r>
              <a:rPr lang="it-IT" sz="24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per lo svolgimento delle verifiche di gestione da parte di controllori esterni.</a:t>
            </a:r>
            <a:endParaRPr lang="it-IT" dirty="0"/>
          </a:p>
          <a:p>
            <a:endParaRPr lang="it-IT" dirty="0"/>
          </a:p>
          <a:p>
            <a:r>
              <a:rPr lang="it-IT" dirty="0"/>
              <a:t>2% SU COSTI REALI E TASSO FORFETTARIO E NON SU SOMMA FORFETTARIA</a:t>
            </a:r>
          </a:p>
          <a:p>
            <a:r>
              <a:rPr lang="it-IT" sz="2400"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Con la scelta di questa opzione, l’importo massimo di contributo concedibile per i Beneficiari italiani indicato nell’Allegato 1 dell’Avviso può essere incrementato nel limite dei costi che i partner piemontesi e valdostani dovranno sostenere pe i controllori esterni</a:t>
            </a:r>
            <a:endParaRPr lang="it-IT" dirty="0"/>
          </a:p>
          <a:p>
            <a:endParaRPr lang="it-IT" dirty="0"/>
          </a:p>
          <a:p>
            <a:endParaRPr lang="it-IT" dirty="0"/>
          </a:p>
          <a:p>
            <a:pPr marL="0" marR="0" lvl="0" indent="0" algn="l" defTabSz="1828709" rtl="0" eaLnBrk="1" fontAlgn="auto" latinLnBrk="0" hangingPunct="1">
              <a:lnSpc>
                <a:spcPct val="100000"/>
              </a:lnSpc>
              <a:spcBef>
                <a:spcPts val="0"/>
              </a:spcBef>
              <a:spcAft>
                <a:spcPts val="0"/>
              </a:spcAft>
              <a:buClrTx/>
              <a:buSzTx/>
              <a:buFontTx/>
              <a:buNone/>
              <a:tabLst/>
              <a:defRPr/>
            </a:pPr>
            <a:r>
              <a:rPr lang="it-IT" dirty="0"/>
              <a:t>Anche in quest’ultimo caso è stato inserito in questa tabella il 100% del budget relativo ai costi di preparazione, in quanto nell'esempio si ipotizza di avere un unico beneficiario. In caso siano presenti più partner di progetto, la somma forfettaria verrà distribuita tra i partner secondo gli accordi previsti dalla Convenzione di Partenariato</a:t>
            </a:r>
          </a:p>
          <a:p>
            <a:endParaRPr lang="it-IT" dirty="0"/>
          </a:p>
        </p:txBody>
      </p:sp>
      <p:sp>
        <p:nvSpPr>
          <p:cNvPr id="4" name="Segnaposto numero diapositiva 3"/>
          <p:cNvSpPr>
            <a:spLocks noGrp="1"/>
          </p:cNvSpPr>
          <p:nvPr>
            <p:ph type="sldNum" sz="quarter" idx="5"/>
          </p:nvPr>
        </p:nvSpPr>
        <p:spPr/>
        <p:txBody>
          <a:bodyPr/>
          <a:lstStyle/>
          <a:p>
            <a:fld id="{4C7F727A-9173-5144-966E-E6C5223FCF83}" type="slidenum">
              <a:rPr lang="it-IT" smtClean="0"/>
              <a:t>19</a:t>
            </a:fld>
            <a:endParaRPr lang="it-IT"/>
          </a:p>
        </p:txBody>
      </p:sp>
    </p:spTree>
    <p:extLst>
      <p:ext uri="{BB962C8B-B14F-4D97-AF65-F5344CB8AC3E}">
        <p14:creationId xmlns:p14="http://schemas.microsoft.com/office/powerpoint/2010/main" val="3466615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rtl="0"/>
            <a:r>
              <a:rPr lang="it-IT" b="0" i="0" dirty="0">
                <a:solidFill>
                  <a:srgbClr val="1C2024"/>
                </a:solidFill>
                <a:effectLst/>
                <a:latin typeface="Titillium Web" panose="00000500000000000000" pitchFamily="2" charset="0"/>
              </a:rPr>
              <a:t>Iniziamo definendo l’ammissibilità territoriale delle spese sostenute.</a:t>
            </a:r>
          </a:p>
          <a:p>
            <a:pPr algn="l" rtl="0"/>
            <a:endParaRPr lang="it-IT" b="1" i="0" dirty="0">
              <a:solidFill>
                <a:srgbClr val="1C2024"/>
              </a:solidFill>
              <a:effectLst/>
              <a:latin typeface="Titillium Web" panose="00000500000000000000" pitchFamily="2" charset="0"/>
            </a:endParaRPr>
          </a:p>
          <a:p>
            <a:pPr algn="l" rtl="0"/>
            <a:r>
              <a:rPr lang="it-IT" b="1" i="0" dirty="0">
                <a:solidFill>
                  <a:srgbClr val="1C2024"/>
                </a:solidFill>
                <a:effectLst/>
                <a:latin typeface="Titillium Web" panose="00000500000000000000" pitchFamily="2" charset="0"/>
              </a:rPr>
              <a:t>L’area di cooperazione del Programma comprende</a:t>
            </a:r>
            <a:r>
              <a:rPr lang="it-IT" b="0" i="0" dirty="0">
                <a:solidFill>
                  <a:srgbClr val="1C2024"/>
                </a:solidFill>
                <a:effectLst/>
                <a:latin typeface="Titillium Web" panose="00000500000000000000" pitchFamily="2" charset="0"/>
              </a:rPr>
              <a:t>:</a:t>
            </a:r>
          </a:p>
          <a:p>
            <a:pPr algn="l" rtl="0">
              <a:buFont typeface="Arial" panose="020B0604020202020204" pitchFamily="34" charset="0"/>
              <a:buChar char="•"/>
            </a:pPr>
            <a:r>
              <a:rPr lang="it-IT" b="0" i="0" dirty="0">
                <a:solidFill>
                  <a:srgbClr val="1C2024"/>
                </a:solidFill>
                <a:effectLst/>
                <a:latin typeface="Titillium Web" panose="00000500000000000000" pitchFamily="2" charset="0"/>
              </a:rPr>
              <a:t>per parte italiana </a:t>
            </a:r>
            <a:r>
              <a:rPr lang="it-IT" b="1" i="0" dirty="0">
                <a:solidFill>
                  <a:srgbClr val="1C2024"/>
                </a:solidFill>
                <a:effectLst/>
                <a:latin typeface="Titillium Web" panose="00000500000000000000" pitchFamily="2" charset="0"/>
              </a:rPr>
              <a:t>le Province di Lecco, Como, Varese e Sondrio (Lombardia), le Province di Novara, Vercelli, Biella, Verbano Cusio-Ossola (Piemonte), la Provincia autonoma di Bolzano, la Regione autonoma Valle d’Aosta</a:t>
            </a:r>
            <a:r>
              <a:rPr lang="it-IT" b="0" i="0" dirty="0">
                <a:solidFill>
                  <a:srgbClr val="1C2024"/>
                </a:solidFill>
                <a:effectLst/>
                <a:latin typeface="Titillium Web" panose="00000500000000000000" pitchFamily="2" charset="0"/>
              </a:rPr>
              <a:t>;</a:t>
            </a:r>
          </a:p>
          <a:p>
            <a:pPr algn="l" rtl="0">
              <a:buFont typeface="Arial" panose="020B0604020202020204" pitchFamily="34" charset="0"/>
              <a:buChar char="•"/>
            </a:pPr>
            <a:r>
              <a:rPr lang="it-IT" b="0" i="0" dirty="0">
                <a:solidFill>
                  <a:srgbClr val="1C2024"/>
                </a:solidFill>
                <a:effectLst/>
                <a:latin typeface="Titillium Web" panose="00000500000000000000" pitchFamily="2" charset="0"/>
              </a:rPr>
              <a:t>per parte Svizzera </a:t>
            </a:r>
            <a:r>
              <a:rPr lang="it-IT" b="1" i="0" dirty="0">
                <a:solidFill>
                  <a:srgbClr val="1C2024"/>
                </a:solidFill>
                <a:effectLst/>
                <a:latin typeface="Titillium Web" panose="00000500000000000000" pitchFamily="2" charset="0"/>
              </a:rPr>
              <a:t>il Cantone del Ticino, il Cantone dei Grigioni, il Cantone Vallese</a:t>
            </a:r>
            <a:endParaRPr lang="it-IT" b="0" i="0" dirty="0">
              <a:solidFill>
                <a:srgbClr val="1C2024"/>
              </a:solidFill>
              <a:effectLst/>
              <a:latin typeface="Titillium Web" panose="00000500000000000000" pitchFamily="2" charset="0"/>
            </a:endParaRPr>
          </a:p>
          <a:p>
            <a:endParaRPr lang="it-IT" dirty="0"/>
          </a:p>
          <a:p>
            <a:pPr marL="0" marR="0" lvl="0" indent="0" algn="l" defTabSz="1828709" rtl="0" eaLnBrk="1" fontAlgn="auto" latinLnBrk="0" hangingPunct="1">
              <a:lnSpc>
                <a:spcPct val="100000"/>
              </a:lnSpc>
              <a:spcBef>
                <a:spcPts val="0"/>
              </a:spcBef>
              <a:spcAft>
                <a:spcPts val="0"/>
              </a:spcAft>
              <a:buClrTx/>
              <a:buSzTx/>
              <a:buFontTx/>
              <a:buNone/>
              <a:tabLst/>
              <a:defRPr/>
            </a:pPr>
            <a:r>
              <a:rPr lang="it-IT" sz="2400" dirty="0">
                <a:solidFill>
                  <a:srgbClr val="1B2151"/>
                </a:solidFill>
                <a:latin typeface="Open Sans" panose="020B0606030504020204" pitchFamily="34" charset="0"/>
                <a:ea typeface="Open Sans" panose="020B0606030504020204" pitchFamily="34" charset="0"/>
                <a:cs typeface="Open Sans" panose="020B0606030504020204" pitchFamily="34" charset="0"/>
              </a:rPr>
              <a:t>È possibile sostenere anche spese al di fuori di tali aree purché con ricadute dirette nei territori di Programma e a condizione che l'operazione contribuisca al raggiungimento degli obiettivi previsti dal Programma stesso</a:t>
            </a:r>
            <a:endParaRPr lang="it-IT" sz="2400" dirty="0">
              <a:solidFill>
                <a:srgbClr val="521588">
                  <a:lumMod val="50000"/>
                </a:srgbClr>
              </a:solidFill>
              <a:latin typeface="Open Sans" panose="020B0606030504020204" pitchFamily="34" charset="0"/>
              <a:ea typeface="Open Sans" panose="020B0606030504020204" pitchFamily="34" charset="0"/>
              <a:cs typeface="Open Sans" panose="020B0606030504020204" pitchFamily="34" charset="0"/>
            </a:endParaRPr>
          </a:p>
          <a:p>
            <a:endParaRPr lang="it-IT" dirty="0"/>
          </a:p>
        </p:txBody>
      </p:sp>
      <p:sp>
        <p:nvSpPr>
          <p:cNvPr id="4" name="Segnaposto numero diapositiva 3"/>
          <p:cNvSpPr>
            <a:spLocks noGrp="1"/>
          </p:cNvSpPr>
          <p:nvPr>
            <p:ph type="sldNum" sz="quarter" idx="5"/>
          </p:nvPr>
        </p:nvSpPr>
        <p:spPr/>
        <p:txBody>
          <a:bodyPr/>
          <a:lstStyle/>
          <a:p>
            <a:fld id="{4C7F727A-9173-5144-966E-E6C5223FCF83}" type="slidenum">
              <a:rPr lang="it-IT" smtClean="0"/>
              <a:t>2</a:t>
            </a:fld>
            <a:endParaRPr lang="it-IT"/>
          </a:p>
        </p:txBody>
      </p:sp>
    </p:spTree>
    <p:extLst>
      <p:ext uri="{BB962C8B-B14F-4D97-AF65-F5344CB8AC3E}">
        <p14:creationId xmlns:p14="http://schemas.microsoft.com/office/powerpoint/2010/main" val="17578818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C7F727A-9173-5144-966E-E6C5223FCF83}" type="slidenum">
              <a:rPr lang="it-IT" smtClean="0"/>
              <a:t>20</a:t>
            </a:fld>
            <a:endParaRPr lang="it-IT"/>
          </a:p>
        </p:txBody>
      </p:sp>
    </p:spTree>
    <p:extLst>
      <p:ext uri="{BB962C8B-B14F-4D97-AF65-F5344CB8AC3E}">
        <p14:creationId xmlns:p14="http://schemas.microsoft.com/office/powerpoint/2010/main" val="741011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457200" indent="-457200" algn="just">
              <a:lnSpc>
                <a:spcPct val="150000"/>
              </a:lnSpc>
              <a:buClr>
                <a:srgbClr val="C00000"/>
              </a:buClr>
              <a:buFont typeface="Wingdings" panose="05000000000000000000" pitchFamily="2" charset="2"/>
              <a:buChar char="§"/>
            </a:pPr>
            <a:r>
              <a:rPr lang="it-IT" sz="2400" dirty="0">
                <a:solidFill>
                  <a:srgbClr val="1B2151"/>
                </a:solidFill>
                <a:latin typeface="Open Sans" panose="020B0606030504020204" pitchFamily="34" charset="0"/>
                <a:ea typeface="Open Sans" panose="020B0606030504020204" pitchFamily="34" charset="0"/>
                <a:cs typeface="Open Sans" panose="020B0606030504020204" pitchFamily="34" charset="0"/>
              </a:rPr>
              <a:t>costi del personale</a:t>
            </a:r>
          </a:p>
          <a:p>
            <a:pPr marL="457200" indent="-457200" algn="just">
              <a:lnSpc>
                <a:spcPct val="150000"/>
              </a:lnSpc>
              <a:buClr>
                <a:srgbClr val="C00000"/>
              </a:buClr>
              <a:buFont typeface="Wingdings" panose="05000000000000000000" pitchFamily="2" charset="2"/>
              <a:buChar char="§"/>
            </a:pPr>
            <a:r>
              <a:rPr lang="it-IT" sz="2400" dirty="0">
                <a:solidFill>
                  <a:srgbClr val="1B2151"/>
                </a:solidFill>
                <a:latin typeface="Open Sans" panose="020B0606030504020204" pitchFamily="34" charset="0"/>
                <a:ea typeface="Open Sans" panose="020B0606030504020204" pitchFamily="34" charset="0"/>
                <a:cs typeface="Open Sans" panose="020B0606030504020204" pitchFamily="34" charset="0"/>
              </a:rPr>
              <a:t>spese d’ufficio e amministrative</a:t>
            </a:r>
          </a:p>
          <a:p>
            <a:pPr marL="457200" indent="-457200" algn="just">
              <a:lnSpc>
                <a:spcPct val="150000"/>
              </a:lnSpc>
              <a:buClr>
                <a:srgbClr val="C00000"/>
              </a:buClr>
              <a:buFont typeface="Wingdings" panose="05000000000000000000" pitchFamily="2" charset="2"/>
              <a:buChar char="§"/>
            </a:pPr>
            <a:r>
              <a:rPr lang="it-IT" sz="2400" dirty="0">
                <a:solidFill>
                  <a:srgbClr val="1B2151"/>
                </a:solidFill>
                <a:latin typeface="Open Sans" panose="020B0606030504020204" pitchFamily="34" charset="0"/>
                <a:ea typeface="Open Sans" panose="020B0606030504020204" pitchFamily="34" charset="0"/>
                <a:cs typeface="Open Sans" panose="020B0606030504020204" pitchFamily="34" charset="0"/>
              </a:rPr>
              <a:t>spese di viaggio e soggiorno</a:t>
            </a:r>
          </a:p>
          <a:p>
            <a:pPr marL="457200" indent="-457200" algn="just">
              <a:lnSpc>
                <a:spcPct val="150000"/>
              </a:lnSpc>
              <a:buClr>
                <a:srgbClr val="C00000"/>
              </a:buClr>
              <a:buFont typeface="Wingdings" panose="05000000000000000000" pitchFamily="2" charset="2"/>
              <a:buChar char="§"/>
            </a:pPr>
            <a:r>
              <a:rPr lang="it-IT" sz="2400" dirty="0">
                <a:solidFill>
                  <a:srgbClr val="1B2151"/>
                </a:solidFill>
                <a:latin typeface="Open Sans" panose="020B0606030504020204" pitchFamily="34" charset="0"/>
                <a:ea typeface="Open Sans" panose="020B0606030504020204" pitchFamily="34" charset="0"/>
                <a:cs typeface="Open Sans" panose="020B0606030504020204" pitchFamily="34" charset="0"/>
              </a:rPr>
              <a:t>spese per consulenze e servizi esterni</a:t>
            </a:r>
          </a:p>
          <a:p>
            <a:pPr marL="457200" indent="-457200" algn="just">
              <a:lnSpc>
                <a:spcPct val="150000"/>
              </a:lnSpc>
              <a:buClr>
                <a:srgbClr val="C00000"/>
              </a:buClr>
              <a:buFont typeface="Wingdings" panose="05000000000000000000" pitchFamily="2" charset="2"/>
              <a:buChar char="§"/>
            </a:pPr>
            <a:r>
              <a:rPr lang="it-IT" sz="2400" dirty="0">
                <a:solidFill>
                  <a:srgbClr val="1B2151"/>
                </a:solidFill>
                <a:latin typeface="Open Sans" panose="020B0606030504020204" pitchFamily="34" charset="0"/>
                <a:ea typeface="Open Sans" panose="020B0606030504020204" pitchFamily="34" charset="0"/>
                <a:cs typeface="Open Sans" panose="020B0606030504020204" pitchFamily="34" charset="0"/>
              </a:rPr>
              <a:t>spese per attrezzature </a:t>
            </a:r>
          </a:p>
          <a:p>
            <a:pPr marL="457200" indent="-457200" algn="just">
              <a:lnSpc>
                <a:spcPct val="150000"/>
              </a:lnSpc>
              <a:buClr>
                <a:srgbClr val="C00000"/>
              </a:buClr>
              <a:buFont typeface="Wingdings" panose="05000000000000000000" pitchFamily="2" charset="2"/>
              <a:buChar char="§"/>
            </a:pPr>
            <a:r>
              <a:rPr lang="it-IT" sz="2400" dirty="0">
                <a:solidFill>
                  <a:srgbClr val="1B2151"/>
                </a:solidFill>
                <a:latin typeface="Open Sans" panose="020B0606030504020204" pitchFamily="34" charset="0"/>
                <a:ea typeface="Open Sans" panose="020B0606030504020204" pitchFamily="34" charset="0"/>
                <a:cs typeface="Open Sans" panose="020B0606030504020204" pitchFamily="34" charset="0"/>
              </a:rPr>
              <a:t>spese per infrastrutture e lavori</a:t>
            </a:r>
          </a:p>
          <a:p>
            <a:pPr algn="just">
              <a:lnSpc>
                <a:spcPct val="150000"/>
              </a:lnSpc>
            </a:pPr>
            <a:endParaRPr lang="it-IT" sz="2400" dirty="0">
              <a:solidFill>
                <a:srgbClr val="1B2151"/>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pPr>
            <a:r>
              <a:rPr lang="it-IT" sz="2400" dirty="0">
                <a:solidFill>
                  <a:srgbClr val="1B2151"/>
                </a:solidFill>
                <a:latin typeface="Open Sans" panose="020B0606030504020204" pitchFamily="34" charset="0"/>
                <a:ea typeface="Open Sans" panose="020B0606030504020204" pitchFamily="34" charset="0"/>
                <a:cs typeface="Open Sans" panose="020B0606030504020204" pitchFamily="34" charset="0"/>
              </a:rPr>
              <a:t>Le spese sostenute da parte dei beneficiari italiani sono ammissibili a decorrere dal deposito della candidatura, ad eccezione degli eventuali costi di preparazione, ammessi se sostenuti nei sei mesi antecedenti la candidatura. Sono ammesse tutte le spese quietanzate entro tre mesi dalla data di termine del progetto</a:t>
            </a:r>
          </a:p>
          <a:p>
            <a:endParaRPr lang="it-IT" dirty="0"/>
          </a:p>
        </p:txBody>
      </p:sp>
      <p:sp>
        <p:nvSpPr>
          <p:cNvPr id="4" name="Segnaposto numero diapositiva 3"/>
          <p:cNvSpPr>
            <a:spLocks noGrp="1"/>
          </p:cNvSpPr>
          <p:nvPr>
            <p:ph type="sldNum" sz="quarter" idx="5"/>
          </p:nvPr>
        </p:nvSpPr>
        <p:spPr/>
        <p:txBody>
          <a:bodyPr/>
          <a:lstStyle/>
          <a:p>
            <a:fld id="{4C7F727A-9173-5144-966E-E6C5223FCF83}" type="slidenum">
              <a:rPr lang="it-IT" smtClean="0"/>
              <a:t>3</a:t>
            </a:fld>
            <a:endParaRPr lang="it-IT"/>
          </a:p>
        </p:txBody>
      </p:sp>
    </p:spTree>
    <p:extLst>
      <p:ext uri="{BB962C8B-B14F-4D97-AF65-F5344CB8AC3E}">
        <p14:creationId xmlns:p14="http://schemas.microsoft.com/office/powerpoint/2010/main" val="2921049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Programma utilizza le Opzioni di Costo Semplificate (OCS) e incoraggia i partner di progetto a scegliere questa modalità di rendicontazione, in fase di definizione della candidatura, al fine di ridurre gli oneri amministrativi e la possibile fonte di errori nelle procedure di rendicontazione e di verifica di gestione. </a:t>
            </a:r>
          </a:p>
          <a:p>
            <a:endParaRPr lang="it-IT" dirty="0"/>
          </a:p>
          <a:p>
            <a:pPr algn="just">
              <a:lnSpc>
                <a:spcPct val="150000"/>
              </a:lnSpc>
              <a:spcAft>
                <a:spcPts val="400"/>
              </a:spcAft>
              <a:buClr>
                <a:srgbClr val="C00000"/>
              </a:buClr>
            </a:pPr>
            <a:r>
              <a:rPr lang="it-IT" sz="3200" b="1" dirty="0">
                <a:solidFill>
                  <a:srgbClr val="1B2151"/>
                </a:solidFill>
                <a:latin typeface="Open Sans" panose="020B0606030504020204" pitchFamily="34" charset="0"/>
                <a:ea typeface="Open Sans" panose="020B0606030504020204" pitchFamily="34" charset="0"/>
                <a:cs typeface="Open Sans" panose="020B0606030504020204" pitchFamily="34" charset="0"/>
              </a:rPr>
              <a:t>La presentazione e la gestione dei progetti è quindi favorita</a:t>
            </a:r>
            <a:r>
              <a:rPr lang="it-IT" sz="3200" dirty="0">
                <a:solidFill>
                  <a:srgbClr val="1B2151"/>
                </a:solidFill>
                <a:latin typeface="Open Sans" panose="020B0606030504020204" pitchFamily="34" charset="0"/>
                <a:ea typeface="Open Sans" panose="020B0606030504020204" pitchFamily="34" charset="0"/>
                <a:cs typeface="Open Sans" panose="020B0606030504020204" pitchFamily="34" charset="0"/>
              </a:rPr>
              <a:t>:</a:t>
            </a:r>
          </a:p>
          <a:p>
            <a:pPr marL="742950" lvl="1" indent="-285750" algn="just">
              <a:lnSpc>
                <a:spcPct val="150000"/>
              </a:lnSpc>
              <a:spcAft>
                <a:spcPts val="400"/>
              </a:spcAft>
              <a:buClr>
                <a:srgbClr val="C00000"/>
              </a:buClr>
              <a:buFont typeface="Wingdings" panose="05000000000000000000" pitchFamily="2" charset="2"/>
              <a:buChar char="§"/>
            </a:pPr>
            <a:r>
              <a:rPr lang="it-IT" sz="3200" i="1" dirty="0">
                <a:solidFill>
                  <a:srgbClr val="1B2151"/>
                </a:solidFill>
                <a:latin typeface="Open Sans" panose="020B0606030504020204" pitchFamily="34" charset="0"/>
                <a:ea typeface="Open Sans" panose="020B0606030504020204" pitchFamily="34" charset="0"/>
                <a:cs typeface="Open Sans" panose="020B0606030504020204" pitchFamily="34" charset="0"/>
              </a:rPr>
              <a:t>facilitando la predisposizione dei budget di progetto con automatismi di calcolo e opzioni predefinite</a:t>
            </a:r>
          </a:p>
          <a:p>
            <a:pPr marL="742950" lvl="1" indent="-285750" algn="just">
              <a:lnSpc>
                <a:spcPct val="150000"/>
              </a:lnSpc>
              <a:spcAft>
                <a:spcPts val="400"/>
              </a:spcAft>
              <a:buClr>
                <a:srgbClr val="C00000"/>
              </a:buClr>
              <a:buFont typeface="Wingdings" panose="05000000000000000000" pitchFamily="2" charset="2"/>
              <a:buChar char="§"/>
            </a:pPr>
            <a:r>
              <a:rPr lang="it-IT" sz="3200" i="1" dirty="0">
                <a:solidFill>
                  <a:srgbClr val="1B2151"/>
                </a:solidFill>
                <a:latin typeface="Open Sans" panose="020B0606030504020204" pitchFamily="34" charset="0"/>
                <a:ea typeface="Open Sans" panose="020B0606030504020204" pitchFamily="34" charset="0"/>
                <a:cs typeface="Open Sans" panose="020B0606030504020204" pitchFamily="34" charset="0"/>
              </a:rPr>
              <a:t>riducendo/eliminando l’onere di conservazione della documentazione contabile di spesa e pagamento</a:t>
            </a:r>
          </a:p>
          <a:p>
            <a:pPr marL="742950" lvl="1" indent="-285750" algn="just">
              <a:lnSpc>
                <a:spcPct val="150000"/>
              </a:lnSpc>
              <a:spcAft>
                <a:spcPts val="400"/>
              </a:spcAft>
              <a:buClr>
                <a:srgbClr val="C00000"/>
              </a:buClr>
              <a:buFont typeface="Wingdings" panose="05000000000000000000" pitchFamily="2" charset="2"/>
              <a:buChar char="§"/>
            </a:pPr>
            <a:r>
              <a:rPr lang="it-IT" sz="3200" i="1" dirty="0">
                <a:solidFill>
                  <a:srgbClr val="1B2151"/>
                </a:solidFill>
                <a:latin typeface="Open Sans" panose="020B0606030504020204" pitchFamily="34" charset="0"/>
                <a:ea typeface="Open Sans" panose="020B0606030504020204" pitchFamily="34" charset="0"/>
                <a:cs typeface="Open Sans" panose="020B0606030504020204" pitchFamily="34" charset="0"/>
              </a:rPr>
              <a:t>permettendo un focus sulle attività progettuali e sul raggiungimento degli obiettivi prefissati</a:t>
            </a:r>
          </a:p>
          <a:p>
            <a:pPr marL="742950" lvl="1" indent="-285750" algn="just">
              <a:lnSpc>
                <a:spcPct val="150000"/>
              </a:lnSpc>
              <a:spcAft>
                <a:spcPts val="400"/>
              </a:spcAft>
              <a:buClr>
                <a:srgbClr val="C00000"/>
              </a:buClr>
              <a:buFont typeface="Wingdings" panose="05000000000000000000" pitchFamily="2" charset="2"/>
              <a:buChar char="§"/>
            </a:pPr>
            <a:r>
              <a:rPr lang="it-IT" sz="3200" i="1" dirty="0">
                <a:solidFill>
                  <a:srgbClr val="1B2151"/>
                </a:solidFill>
                <a:latin typeface="Open Sans" panose="020B0606030504020204" pitchFamily="34" charset="0"/>
                <a:ea typeface="Open Sans" panose="020B0606030504020204" pitchFamily="34" charset="0"/>
                <a:cs typeface="Open Sans" panose="020B0606030504020204" pitchFamily="34" charset="0"/>
              </a:rPr>
              <a:t>velocizzando le procedure di controllo della spesa e quindi di erogazione delle tranche di pagamento</a:t>
            </a:r>
          </a:p>
          <a:p>
            <a:endParaRPr lang="it-IT" dirty="0"/>
          </a:p>
          <a:p>
            <a:endParaRPr lang="it-IT" dirty="0"/>
          </a:p>
          <a:p>
            <a:r>
              <a:rPr lang="it-IT" dirty="0"/>
              <a:t>In caso venga scelta l’applicazione di OCS, i beneficiari non saranno tenuti a fornire giustificazione puntuale della spesa a comprova dell’avvenuta realizzazione. </a:t>
            </a:r>
          </a:p>
          <a:p>
            <a:endParaRPr lang="it-IT" dirty="0"/>
          </a:p>
          <a:p>
            <a:r>
              <a:rPr lang="it-IT" dirty="0"/>
              <a:t>Le attività di controllo verteranno sulla corretta rendicontazione dei costi reali e sulla verifica che le spese già ricomprese nelle categorie rendicontate a tassi forfettari o a somme forfettarie non siano incluse in qualsiasi altra linea di bilancio, accertando altresì che la categoria di costo a livello di beneficiario sia esistente.</a:t>
            </a:r>
          </a:p>
        </p:txBody>
      </p:sp>
      <p:sp>
        <p:nvSpPr>
          <p:cNvPr id="4" name="Segnaposto numero diapositiva 3"/>
          <p:cNvSpPr>
            <a:spLocks noGrp="1"/>
          </p:cNvSpPr>
          <p:nvPr>
            <p:ph type="sldNum" sz="quarter" idx="5"/>
          </p:nvPr>
        </p:nvSpPr>
        <p:spPr/>
        <p:txBody>
          <a:bodyPr/>
          <a:lstStyle/>
          <a:p>
            <a:fld id="{4C7F727A-9173-5144-966E-E6C5223FCF83}" type="slidenum">
              <a:rPr lang="it-IT" smtClean="0"/>
              <a:t>4</a:t>
            </a:fld>
            <a:endParaRPr lang="it-IT"/>
          </a:p>
        </p:txBody>
      </p:sp>
    </p:spTree>
    <p:extLst>
      <p:ext uri="{BB962C8B-B14F-4D97-AF65-F5344CB8AC3E}">
        <p14:creationId xmlns:p14="http://schemas.microsoft.com/office/powerpoint/2010/main" val="4022119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Si riporta in questa slide un’anteprima delle combinazioni ammissibili con riferimento alle differenti opzioni di riconoscimento dei costi per le categorie di spesa previste.</a:t>
            </a:r>
          </a:p>
          <a:p>
            <a:r>
              <a:rPr lang="it-IT" dirty="0"/>
              <a:t>Entreremo ora nel dettaglio di quali sono le opzioni di riconoscimento dei costi previste dal Programma per ogni singola categoria di spesa per poi ritornare ad illustrare puntualmente le combinazioni ammissibili qui riportate</a:t>
            </a:r>
          </a:p>
        </p:txBody>
      </p:sp>
      <p:sp>
        <p:nvSpPr>
          <p:cNvPr id="4" name="Segnaposto numero diapositiva 3"/>
          <p:cNvSpPr>
            <a:spLocks noGrp="1"/>
          </p:cNvSpPr>
          <p:nvPr>
            <p:ph type="sldNum" sz="quarter" idx="5"/>
          </p:nvPr>
        </p:nvSpPr>
        <p:spPr/>
        <p:txBody>
          <a:bodyPr/>
          <a:lstStyle/>
          <a:p>
            <a:fld id="{4C7F727A-9173-5144-966E-E6C5223FCF83}" type="slidenum">
              <a:rPr lang="it-IT" smtClean="0"/>
              <a:t>5</a:t>
            </a:fld>
            <a:endParaRPr lang="it-IT"/>
          </a:p>
        </p:txBody>
      </p:sp>
    </p:spTree>
    <p:extLst>
      <p:ext uri="{BB962C8B-B14F-4D97-AF65-F5344CB8AC3E}">
        <p14:creationId xmlns:p14="http://schemas.microsoft.com/office/powerpoint/2010/main" val="3910856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Programma prevede una sola somma forfettaria rendicontabile relativamente ai costi preparatori</a:t>
            </a:r>
          </a:p>
          <a:p>
            <a:endParaRPr lang="it-IT" dirty="0"/>
          </a:p>
          <a:p>
            <a:pPr algn="just">
              <a:lnSpc>
                <a:spcPct val="150000"/>
              </a:lnSpc>
            </a:pPr>
            <a:r>
              <a:rPr lang="it-IT" sz="2400" dirty="0">
                <a:solidFill>
                  <a:srgbClr val="1B2151"/>
                </a:solidFill>
                <a:latin typeface="Open Sans" panose="020B0606030504020204" pitchFamily="34" charset="0"/>
                <a:ea typeface="Open Sans" panose="020B0606030504020204" pitchFamily="34" charset="0"/>
                <a:cs typeface="Open Sans" panose="020B0606030504020204" pitchFamily="34" charset="0"/>
              </a:rPr>
              <a:t>Tali importi sono relativi esclusivamente ai </a:t>
            </a:r>
            <a:r>
              <a:rPr lang="it-IT" sz="2800" b="1" dirty="0">
                <a:solidFill>
                  <a:srgbClr val="1B215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costi preparatori </a:t>
            </a:r>
            <a:r>
              <a:rPr lang="it-IT" sz="2400" dirty="0">
                <a:solidFill>
                  <a:srgbClr val="1B2151"/>
                </a:solidFill>
                <a:latin typeface="Open Sans" panose="020B0606030504020204" pitchFamily="34" charset="0"/>
                <a:ea typeface="Open Sans" panose="020B0606030504020204" pitchFamily="34" charset="0"/>
                <a:cs typeface="Open Sans" panose="020B0606030504020204" pitchFamily="34" charset="0"/>
              </a:rPr>
              <a:t>ossia a quelli sostenuti dal Capofila o dai Partner dei progetti approvati prima della presentazione del progetto e devono essere:</a:t>
            </a:r>
          </a:p>
          <a:p>
            <a:pPr marL="457200" indent="-457200" algn="just">
              <a:lnSpc>
                <a:spcPct val="150000"/>
              </a:lnSpc>
              <a:buClr>
                <a:srgbClr val="C00000"/>
              </a:buClr>
              <a:buFont typeface="Wingdings" panose="05000000000000000000" pitchFamily="2" charset="2"/>
              <a:buChar char="§"/>
            </a:pPr>
            <a:r>
              <a:rPr lang="it-IT" sz="2400" dirty="0">
                <a:solidFill>
                  <a:srgbClr val="1B2151"/>
                </a:solidFill>
                <a:latin typeface="Open Sans" panose="020B0606030504020204" pitchFamily="34" charset="0"/>
                <a:ea typeface="Open Sans" panose="020B0606030504020204" pitchFamily="34" charset="0"/>
                <a:cs typeface="Open Sans" panose="020B0606030504020204" pitchFamily="34" charset="0"/>
              </a:rPr>
              <a:t>funzionali alla preparazione e/o presentazione del progetto</a:t>
            </a:r>
          </a:p>
          <a:p>
            <a:pPr marL="457200" indent="-457200" algn="just">
              <a:lnSpc>
                <a:spcPct val="150000"/>
              </a:lnSpc>
              <a:buClr>
                <a:srgbClr val="C00000"/>
              </a:buClr>
              <a:buFont typeface="Wingdings" panose="05000000000000000000" pitchFamily="2" charset="2"/>
              <a:buChar char="§"/>
            </a:pPr>
            <a:r>
              <a:rPr lang="it-IT" sz="2400" dirty="0">
                <a:solidFill>
                  <a:srgbClr val="1B2151"/>
                </a:solidFill>
                <a:latin typeface="Open Sans" panose="020B0606030504020204" pitchFamily="34" charset="0"/>
                <a:ea typeface="Open Sans" panose="020B0606030504020204" pitchFamily="34" charset="0"/>
                <a:cs typeface="Open Sans" panose="020B0606030504020204" pitchFamily="34" charset="0"/>
              </a:rPr>
              <a:t>selezionati a livello di progetto nella compilazione della scheda sulla piattaforma JEMS</a:t>
            </a:r>
          </a:p>
          <a:p>
            <a:pPr marL="457200" indent="-457200" algn="just">
              <a:lnSpc>
                <a:spcPct val="150000"/>
              </a:lnSpc>
              <a:buClr>
                <a:srgbClr val="C00000"/>
              </a:buClr>
              <a:buFont typeface="Wingdings" panose="05000000000000000000" pitchFamily="2" charset="2"/>
              <a:buChar char="§"/>
            </a:pPr>
            <a:r>
              <a:rPr lang="it-IT" sz="2400" dirty="0">
                <a:solidFill>
                  <a:srgbClr val="1B2151"/>
                </a:solidFill>
                <a:latin typeface="Open Sans" panose="020B0606030504020204" pitchFamily="34" charset="0"/>
                <a:ea typeface="Open Sans" panose="020B0606030504020204" pitchFamily="34" charset="0"/>
                <a:cs typeface="Open Sans" panose="020B0606030504020204" pitchFamily="34" charset="0"/>
              </a:rPr>
              <a:t>riferiti ad attività attuate nel periodo di ammissibilità temporale definito da ciascun avviso di finanziamento</a:t>
            </a:r>
          </a:p>
          <a:p>
            <a:endParaRPr lang="it-IT" dirty="0"/>
          </a:p>
          <a:p>
            <a:r>
              <a:rPr lang="it-IT" dirty="0"/>
              <a:t>L’ammontare della somma forfettaria relativa ai costi preparatori si riferisce all’intero progetto e non al singolo beneficiario e varia in funzione della tipologia dei progetti.</a:t>
            </a:r>
          </a:p>
          <a:p>
            <a:br>
              <a:rPr lang="it-IT" dirty="0"/>
            </a:br>
            <a:r>
              <a:rPr lang="it-IT" dirty="0"/>
              <a:t>Nello specifico per progetti ordinari la somma forfettaria prevista è di 10.000 euro per progetto, mentre per progetti a ridotta dimensione finanziaria la somma forfettaria prevista è di 4.500 € per progetto</a:t>
            </a:r>
          </a:p>
        </p:txBody>
      </p:sp>
      <p:sp>
        <p:nvSpPr>
          <p:cNvPr id="4" name="Segnaposto numero diapositiva 3"/>
          <p:cNvSpPr>
            <a:spLocks noGrp="1"/>
          </p:cNvSpPr>
          <p:nvPr>
            <p:ph type="sldNum" sz="quarter" idx="5"/>
          </p:nvPr>
        </p:nvSpPr>
        <p:spPr/>
        <p:txBody>
          <a:bodyPr/>
          <a:lstStyle/>
          <a:p>
            <a:fld id="{4C7F727A-9173-5144-966E-E6C5223FCF83}" type="slidenum">
              <a:rPr lang="it-IT" smtClean="0"/>
              <a:t>6</a:t>
            </a:fld>
            <a:endParaRPr lang="it-IT"/>
          </a:p>
        </p:txBody>
      </p:sp>
    </p:spTree>
    <p:extLst>
      <p:ext uri="{BB962C8B-B14F-4D97-AF65-F5344CB8AC3E}">
        <p14:creationId xmlns:p14="http://schemas.microsoft.com/office/powerpoint/2010/main" val="943114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 tassi forfettari sono calcolati come percentuali fisse dei costi reali sostenuti definite secondo due modalità:</a:t>
            </a:r>
          </a:p>
          <a:p>
            <a:pPr marL="457200" indent="-457200">
              <a:buAutoNum type="arabicParenR"/>
            </a:pPr>
            <a:r>
              <a:rPr lang="it-IT" dirty="0"/>
              <a:t>tassi forfettari standard, previsti dal Regolamento europeo;</a:t>
            </a:r>
          </a:p>
          <a:p>
            <a:pPr marL="457200" indent="-457200">
              <a:buAutoNum type="arabicParenR"/>
            </a:pPr>
            <a:r>
              <a:rPr lang="it-IT" dirty="0"/>
              <a:t>tassi forfettari specifici del Programma</a:t>
            </a:r>
          </a:p>
          <a:p>
            <a:pPr marL="457200" indent="-457200">
              <a:buAutoNum type="arabicParenR"/>
            </a:pPr>
            <a:endParaRPr lang="it-IT" dirty="0"/>
          </a:p>
          <a:p>
            <a:pPr marL="0" indent="0">
              <a:buNone/>
            </a:pPr>
            <a:r>
              <a:rPr lang="it-IT" dirty="0"/>
              <a:t>Nella prima tipologia rientrano i seguenti tassi forfettari: a) 20% dei costi diretti, art 39 comma 3 lettera c) Reg. 1059/2021; b) 15% dei costi di personale, art. 40 comma 2 Reg. 1059/2021; c) 15% dei costi di personale, art. 41 comma 5; d) 40% dei costi del personale, art. 56 Reg. 2021/1060. </a:t>
            </a:r>
          </a:p>
          <a:p>
            <a:pPr marL="0" indent="0">
              <a:buNone/>
            </a:pPr>
            <a:r>
              <a:rPr lang="it-IT" dirty="0"/>
              <a:t>Nella seconda tipologia rientra, invece, il tasso forfettario del 2% del budget del Beneficiario a copertura dei costi del controllore (spese per consulenze e servizi esterni), applicabile solamente ai Beneficiari piemontesi e valdostani qualora non sia stato selezionato il tasso forfettario del 40% (opzione 2 di cui al Paragrafo 4).</a:t>
            </a:r>
          </a:p>
          <a:p>
            <a:pPr marL="457200" indent="-457200" algn="just">
              <a:lnSpc>
                <a:spcPct val="150000"/>
              </a:lnSpc>
              <a:buClr>
                <a:srgbClr val="C00000"/>
              </a:buClr>
              <a:buFont typeface="Wingdings" panose="05000000000000000000" pitchFamily="2" charset="2"/>
              <a:buChar char="§"/>
            </a:pPr>
            <a:r>
              <a:rPr lang="it-IT" sz="2400" dirty="0">
                <a:solidFill>
                  <a:srgbClr val="1B2151"/>
                </a:solidFill>
                <a:latin typeface="Open Sans" panose="020B0606030504020204" pitchFamily="34" charset="0"/>
                <a:ea typeface="Open Sans" panose="020B0606030504020204" pitchFamily="34" charset="0"/>
                <a:cs typeface="Open Sans" panose="020B0606030504020204" pitchFamily="34" charset="0"/>
              </a:rPr>
              <a:t>costi del personale</a:t>
            </a:r>
          </a:p>
          <a:p>
            <a:pPr marL="457200" indent="-457200" algn="just">
              <a:lnSpc>
                <a:spcPct val="150000"/>
              </a:lnSpc>
              <a:buClr>
                <a:srgbClr val="C00000"/>
              </a:buClr>
              <a:buFont typeface="Wingdings" panose="05000000000000000000" pitchFamily="2" charset="2"/>
              <a:buChar char="§"/>
            </a:pPr>
            <a:r>
              <a:rPr lang="it-IT" sz="2400" dirty="0">
                <a:solidFill>
                  <a:srgbClr val="1B2151"/>
                </a:solidFill>
                <a:latin typeface="Open Sans" panose="020B0606030504020204" pitchFamily="34" charset="0"/>
                <a:ea typeface="Open Sans" panose="020B0606030504020204" pitchFamily="34" charset="0"/>
                <a:cs typeface="Open Sans" panose="020B0606030504020204" pitchFamily="34" charset="0"/>
              </a:rPr>
              <a:t>spese d’ufficio e amministrative</a:t>
            </a:r>
          </a:p>
          <a:p>
            <a:pPr marL="457200" indent="-457200" algn="just">
              <a:lnSpc>
                <a:spcPct val="150000"/>
              </a:lnSpc>
              <a:buClr>
                <a:srgbClr val="C00000"/>
              </a:buClr>
              <a:buFont typeface="Wingdings" panose="05000000000000000000" pitchFamily="2" charset="2"/>
              <a:buChar char="§"/>
            </a:pPr>
            <a:r>
              <a:rPr lang="it-IT" sz="2400" dirty="0">
                <a:solidFill>
                  <a:srgbClr val="1B2151"/>
                </a:solidFill>
                <a:latin typeface="Open Sans" panose="020B0606030504020204" pitchFamily="34" charset="0"/>
                <a:ea typeface="Open Sans" panose="020B0606030504020204" pitchFamily="34" charset="0"/>
                <a:cs typeface="Open Sans" panose="020B0606030504020204" pitchFamily="34" charset="0"/>
              </a:rPr>
              <a:t>spese di viaggio e soggiorno</a:t>
            </a:r>
          </a:p>
          <a:p>
            <a:pPr marL="457200" indent="-457200" algn="just">
              <a:lnSpc>
                <a:spcPct val="150000"/>
              </a:lnSpc>
              <a:buClr>
                <a:srgbClr val="C00000"/>
              </a:buClr>
              <a:buFont typeface="Wingdings" panose="05000000000000000000" pitchFamily="2" charset="2"/>
              <a:buChar char="§"/>
            </a:pPr>
            <a:r>
              <a:rPr lang="it-IT" sz="2400" dirty="0">
                <a:solidFill>
                  <a:srgbClr val="1B2151"/>
                </a:solidFill>
                <a:latin typeface="Open Sans" panose="020B0606030504020204" pitchFamily="34" charset="0"/>
                <a:ea typeface="Open Sans" panose="020B0606030504020204" pitchFamily="34" charset="0"/>
                <a:cs typeface="Open Sans" panose="020B0606030504020204" pitchFamily="34" charset="0"/>
              </a:rPr>
              <a:t>spese per consulenze e servizi esterni</a:t>
            </a:r>
          </a:p>
          <a:p>
            <a:pPr marL="457200" indent="-457200" algn="just">
              <a:lnSpc>
                <a:spcPct val="150000"/>
              </a:lnSpc>
              <a:buClr>
                <a:srgbClr val="C00000"/>
              </a:buClr>
              <a:buFont typeface="Wingdings" panose="05000000000000000000" pitchFamily="2" charset="2"/>
              <a:buChar char="§"/>
            </a:pPr>
            <a:r>
              <a:rPr lang="it-IT" sz="2400" dirty="0">
                <a:solidFill>
                  <a:srgbClr val="1B2151"/>
                </a:solidFill>
                <a:latin typeface="Open Sans" panose="020B0606030504020204" pitchFamily="34" charset="0"/>
                <a:ea typeface="Open Sans" panose="020B0606030504020204" pitchFamily="34" charset="0"/>
                <a:cs typeface="Open Sans" panose="020B0606030504020204" pitchFamily="34" charset="0"/>
              </a:rPr>
              <a:t>spese per attrezzature </a:t>
            </a:r>
          </a:p>
          <a:p>
            <a:pPr marL="457200" indent="-457200" algn="just">
              <a:lnSpc>
                <a:spcPct val="150000"/>
              </a:lnSpc>
              <a:buClr>
                <a:srgbClr val="C00000"/>
              </a:buClr>
              <a:buFont typeface="Wingdings" panose="05000000000000000000" pitchFamily="2" charset="2"/>
              <a:buChar char="§"/>
            </a:pPr>
            <a:r>
              <a:rPr lang="it-IT" sz="2400" dirty="0">
                <a:solidFill>
                  <a:srgbClr val="1B2151"/>
                </a:solidFill>
                <a:latin typeface="Open Sans" panose="020B0606030504020204" pitchFamily="34" charset="0"/>
                <a:ea typeface="Open Sans" panose="020B0606030504020204" pitchFamily="34" charset="0"/>
                <a:cs typeface="Open Sans" panose="020B0606030504020204" pitchFamily="34" charset="0"/>
              </a:rPr>
              <a:t>spese per infrastrutture e lavori</a:t>
            </a:r>
          </a:p>
          <a:p>
            <a:pPr marL="0" indent="0">
              <a:buNone/>
            </a:pPr>
            <a:endParaRPr lang="it-IT" dirty="0"/>
          </a:p>
        </p:txBody>
      </p:sp>
      <p:sp>
        <p:nvSpPr>
          <p:cNvPr id="4" name="Segnaposto numero diapositiva 3"/>
          <p:cNvSpPr>
            <a:spLocks noGrp="1"/>
          </p:cNvSpPr>
          <p:nvPr>
            <p:ph type="sldNum" sz="quarter" idx="5"/>
          </p:nvPr>
        </p:nvSpPr>
        <p:spPr/>
        <p:txBody>
          <a:bodyPr/>
          <a:lstStyle/>
          <a:p>
            <a:fld id="{4C7F727A-9173-5144-966E-E6C5223FCF83}" type="slidenum">
              <a:rPr lang="it-IT" smtClean="0"/>
              <a:t>7</a:t>
            </a:fld>
            <a:endParaRPr lang="it-IT"/>
          </a:p>
        </p:txBody>
      </p:sp>
    </p:spTree>
    <p:extLst>
      <p:ext uri="{BB962C8B-B14F-4D97-AF65-F5344CB8AC3E}">
        <p14:creationId xmlns:p14="http://schemas.microsoft.com/office/powerpoint/2010/main" val="3524327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EF710-2C06-1FA7-E0C5-6B88286D268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523EED4-F03B-1FB0-F03B-F0D79D4DB52A}"/>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A6F7418-E347-0D72-F4F9-4A2DA36FCA44}"/>
              </a:ext>
            </a:extLst>
          </p:cNvPr>
          <p:cNvSpPr>
            <a:spLocks noGrp="1"/>
          </p:cNvSpPr>
          <p:nvPr>
            <p:ph type="body" idx="1"/>
          </p:nvPr>
        </p:nvSpPr>
        <p:spPr/>
        <p:txBody>
          <a:bodyPr/>
          <a:lstStyle/>
          <a:p>
            <a:r>
              <a:rPr lang="it-IT" dirty="0"/>
              <a:t>Tali spese includono il personale impiegato dai beneficiari, a tempo pieno o parziale, per lo svolgimento delle attività progettuali. Rientrano quindi nella categoria anche i borsisti, gli assegnisti, i collaboratori occasionali o a progetto, i tirocinanti e le figure assunte con contratto di apprendistato.</a:t>
            </a:r>
          </a:p>
          <a:p>
            <a:endParaRPr lang="it-IT" dirty="0"/>
          </a:p>
          <a:p>
            <a:r>
              <a:rPr lang="it-IT" dirty="0"/>
              <a:t>I costi per il personale comprendono le retribuzioni lorde nonché ogni altro costo direttamente correlato al pagamento delle retribuzioni sostenuto dal datore di lavoro, quali ad es. imposte, contributi assicurativi e pensionistici, oneri differiti e i premi di produttività (questi ultimi solo se previsti dalla contrattazione nazionale/aziendale). Resta facoltà del beneficiario rendicontare esclusivamente le retribuzioni nette</a:t>
            </a:r>
          </a:p>
        </p:txBody>
      </p:sp>
      <p:sp>
        <p:nvSpPr>
          <p:cNvPr id="4" name="Segnaposto numero diapositiva 3">
            <a:extLst>
              <a:ext uri="{FF2B5EF4-FFF2-40B4-BE49-F238E27FC236}">
                <a16:creationId xmlns:a16="http://schemas.microsoft.com/office/drawing/2014/main" id="{F406DE66-28F9-3080-BCE7-6D0A5ACAA1DB}"/>
              </a:ext>
            </a:extLst>
          </p:cNvPr>
          <p:cNvSpPr>
            <a:spLocks noGrp="1"/>
          </p:cNvSpPr>
          <p:nvPr>
            <p:ph type="sldNum" sz="quarter" idx="5"/>
          </p:nvPr>
        </p:nvSpPr>
        <p:spPr/>
        <p:txBody>
          <a:bodyPr/>
          <a:lstStyle/>
          <a:p>
            <a:fld id="{4C7F727A-9173-5144-966E-E6C5223FCF83}" type="slidenum">
              <a:rPr lang="it-IT" smtClean="0"/>
              <a:t>8</a:t>
            </a:fld>
            <a:endParaRPr lang="it-IT"/>
          </a:p>
        </p:txBody>
      </p:sp>
    </p:spTree>
    <p:extLst>
      <p:ext uri="{BB962C8B-B14F-4D97-AF65-F5344CB8AC3E}">
        <p14:creationId xmlns:p14="http://schemas.microsoft.com/office/powerpoint/2010/main" val="1881443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Per la categoria relativa ai costi del personale i Beneficiari possono scegliere tra tre differenti Opzioni di riconoscimento del costo</a:t>
            </a:r>
          </a:p>
          <a:p>
            <a:endParaRPr lang="it-IT" dirty="0"/>
          </a:p>
          <a:p>
            <a:r>
              <a:rPr lang="it-IT" dirty="0"/>
              <a:t>Costi reali:</a:t>
            </a:r>
          </a:p>
          <a:p>
            <a:r>
              <a:rPr lang="it-IT" dirty="0"/>
              <a:t>Tale opzione di rendicontazione si basa sulla dimostrazione delle attività effettivamente svolte e dei costi realmente sostenuti per ciascuna figura professionale impiegata sul progetto calcolati in base al costo del lavoro e al costo mensile rendicontabile a seconda se il personale è assegnato a tempo pieno al progetto oppure è assegnato a tempo parziale con una % fissa.</a:t>
            </a:r>
          </a:p>
          <a:p>
            <a:endParaRPr lang="it-IT" dirty="0"/>
          </a:p>
          <a:p>
            <a:r>
              <a:rPr lang="it-IT" dirty="0"/>
              <a:t>L’impegno del personale verrà indicato all’interno della lettera di incarico/ordine di servizio. Qualora in successive rendicontazioni dovesse emergere la necessità di modificare la percentuale d’impiego, dovrà essere prodotta una nuova lettera d’incarico con relativo prospetto di calcolo.</a:t>
            </a:r>
          </a:p>
          <a:p>
            <a:endParaRPr lang="it-IT" dirty="0"/>
          </a:p>
          <a:p>
            <a:r>
              <a:rPr lang="it-IT" dirty="0"/>
              <a:t>Tariffa oraria:</a:t>
            </a:r>
          </a:p>
          <a:p>
            <a:r>
              <a:rPr lang="it-IT" dirty="0"/>
              <a:t>i costi diretti per il personale possono essere calcolati “dividendo i più recenti costi del lavoro lordi documentati per il personale per 1.720 ore nel caso di lavoro a tempo pieno, o per la corrispondente quota proporzionale a 1.720 ore nel caso di lavoro a tempo parziale”.</a:t>
            </a:r>
          </a:p>
          <a:p>
            <a:endParaRPr lang="it-IT" dirty="0"/>
          </a:p>
          <a:p>
            <a:r>
              <a:rPr lang="it-IT" dirty="0"/>
              <a:t>Il parametro di 1.720 ore è un «tempo di lavoro» annuo standard definito dalla Commissione europea quale media delle ore di lavoro settimanali degli Stati membri moltiplicata per 52 settimane e da cui sono state dedotte le ferie annuali retribuite e la media dei giorni festivi annuali. Per la determinazione della tariffa oraria i beneficiari non potranno utilizzare metodi di calcolo alternativi basati su una quantificazione del tempo di lavoro diversa dalla previsione regolamentare.</a:t>
            </a:r>
          </a:p>
          <a:p>
            <a:endParaRPr lang="it-IT" dirty="0"/>
          </a:p>
          <a:p>
            <a:r>
              <a:rPr lang="it-IT" dirty="0"/>
              <a:t>20% costi diretti:</a:t>
            </a:r>
          </a:p>
          <a:p>
            <a:r>
              <a:rPr lang="it-IT" dirty="0"/>
              <a:t>Questa opzione di semplificazione dei costi prevede che il sistema informativo riconosca automaticamente un 20% aggiuntivo di spesa ammessa a rimborso, calcolato sui costi diretti validati per altre categorie di costo (quali ad esempio costi per consulenze e servizi esterni), come forfait per i costi di personale sostenuti, senza necessità di rendicontare le relative spese</a:t>
            </a:r>
          </a:p>
          <a:p>
            <a:endParaRPr lang="it-IT" dirty="0"/>
          </a:p>
        </p:txBody>
      </p:sp>
      <p:sp>
        <p:nvSpPr>
          <p:cNvPr id="4" name="Segnaposto numero diapositiva 3"/>
          <p:cNvSpPr>
            <a:spLocks noGrp="1"/>
          </p:cNvSpPr>
          <p:nvPr>
            <p:ph type="sldNum" sz="quarter" idx="5"/>
          </p:nvPr>
        </p:nvSpPr>
        <p:spPr/>
        <p:txBody>
          <a:bodyPr/>
          <a:lstStyle/>
          <a:p>
            <a:fld id="{4C7F727A-9173-5144-966E-E6C5223FCF83}" type="slidenum">
              <a:rPr lang="it-IT" smtClean="0"/>
              <a:t>9</a:t>
            </a:fld>
            <a:endParaRPr lang="it-IT"/>
          </a:p>
        </p:txBody>
      </p:sp>
    </p:spTree>
    <p:extLst>
      <p:ext uri="{BB962C8B-B14F-4D97-AF65-F5344CB8AC3E}">
        <p14:creationId xmlns:p14="http://schemas.microsoft.com/office/powerpoint/2010/main" val="270060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3047802" y="2244726"/>
            <a:ext cx="18286810" cy="4775200"/>
          </a:xfrm>
        </p:spPr>
        <p:txBody>
          <a:bodyPr anchor="b"/>
          <a:lstStyle>
            <a:lvl1pPr algn="ctr">
              <a:defRPr sz="11999"/>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3047802" y="7204076"/>
            <a:ext cx="18286810" cy="3311524"/>
          </a:xfrm>
        </p:spPr>
        <p:txBody>
          <a:bodyPr/>
          <a:lstStyle>
            <a:lvl1pPr marL="0" indent="0" algn="ctr">
              <a:buNone/>
              <a:defRPr sz="4800"/>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23579204-A20E-154D-9E61-91218FA6551C}" type="datetimeFigureOut">
              <a:rPr lang="it-IT" smtClean="0"/>
              <a:t>23/02/2024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A684E2-37B6-334D-A990-42B416524A94}" type="slidenum">
              <a:rPr lang="it-IT" smtClean="0"/>
              <a:t>‹#›</a:t>
            </a:fld>
            <a:endParaRPr lang="it-IT"/>
          </a:p>
        </p:txBody>
      </p:sp>
    </p:spTree>
    <p:extLst>
      <p:ext uri="{BB962C8B-B14F-4D97-AF65-F5344CB8AC3E}">
        <p14:creationId xmlns:p14="http://schemas.microsoft.com/office/powerpoint/2010/main" val="1842805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3579204-A20E-154D-9E61-91218FA6551C}" type="datetimeFigureOut">
              <a:rPr lang="it-IT" smtClean="0"/>
              <a:t>23/02/2024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A684E2-37B6-334D-A990-42B416524A94}" type="slidenum">
              <a:rPr lang="it-IT" smtClean="0"/>
              <a:t>‹#›</a:t>
            </a:fld>
            <a:endParaRPr lang="it-IT"/>
          </a:p>
        </p:txBody>
      </p:sp>
    </p:spTree>
    <p:extLst>
      <p:ext uri="{BB962C8B-B14F-4D97-AF65-F5344CB8AC3E}">
        <p14:creationId xmlns:p14="http://schemas.microsoft.com/office/powerpoint/2010/main" val="4021609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8664" y="730250"/>
            <a:ext cx="5257458" cy="11623676"/>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676291" y="730250"/>
            <a:ext cx="15467593" cy="11623676"/>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3579204-A20E-154D-9E61-91218FA6551C}" type="datetimeFigureOut">
              <a:rPr lang="it-IT" smtClean="0"/>
              <a:t>23/02/2024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A684E2-37B6-334D-A990-42B416524A94}" type="slidenum">
              <a:rPr lang="it-IT" smtClean="0"/>
              <a:t>‹#›</a:t>
            </a:fld>
            <a:endParaRPr lang="it-IT"/>
          </a:p>
        </p:txBody>
      </p:sp>
    </p:spTree>
    <p:extLst>
      <p:ext uri="{BB962C8B-B14F-4D97-AF65-F5344CB8AC3E}">
        <p14:creationId xmlns:p14="http://schemas.microsoft.com/office/powerpoint/2010/main" val="3365322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3579204-A20E-154D-9E61-91218FA6551C}" type="datetimeFigureOut">
              <a:rPr lang="it-IT" smtClean="0"/>
              <a:t>23/02/2024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A684E2-37B6-334D-A990-42B416524A94}" type="slidenum">
              <a:rPr lang="it-IT" smtClean="0"/>
              <a:t>‹#›</a:t>
            </a:fld>
            <a:endParaRPr lang="it-IT"/>
          </a:p>
        </p:txBody>
      </p:sp>
    </p:spTree>
    <p:extLst>
      <p:ext uri="{BB962C8B-B14F-4D97-AF65-F5344CB8AC3E}">
        <p14:creationId xmlns:p14="http://schemas.microsoft.com/office/powerpoint/2010/main" val="2583100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663592" y="3419477"/>
            <a:ext cx="21029831" cy="5705474"/>
          </a:xfrm>
        </p:spPr>
        <p:txBody>
          <a:bodyPr anchor="b"/>
          <a:lstStyle>
            <a:lvl1pPr>
              <a:defRPr sz="11999"/>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663592" y="9178927"/>
            <a:ext cx="21029831" cy="3000374"/>
          </a:xfrm>
        </p:spPr>
        <p:txBody>
          <a:bodyPr/>
          <a:lstStyle>
            <a:lvl1pPr marL="0" indent="0">
              <a:buNone/>
              <a:defRPr sz="4800">
                <a:solidFill>
                  <a:schemeClr val="tx1">
                    <a:tint val="75000"/>
                  </a:schemeClr>
                </a:solidFill>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23579204-A20E-154D-9E61-91218FA6551C}" type="datetimeFigureOut">
              <a:rPr lang="it-IT" smtClean="0"/>
              <a:t>23/02/2024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A684E2-37B6-334D-A990-42B416524A94}" type="slidenum">
              <a:rPr lang="it-IT" smtClean="0"/>
              <a:t>‹#›</a:t>
            </a:fld>
            <a:endParaRPr lang="it-IT"/>
          </a:p>
        </p:txBody>
      </p:sp>
    </p:spTree>
    <p:extLst>
      <p:ext uri="{BB962C8B-B14F-4D97-AF65-F5344CB8AC3E}">
        <p14:creationId xmlns:p14="http://schemas.microsoft.com/office/powerpoint/2010/main" val="3041785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676291" y="3651250"/>
            <a:ext cx="10362526" cy="870267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12343596" y="3651250"/>
            <a:ext cx="10362526" cy="870267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23579204-A20E-154D-9E61-91218FA6551C}" type="datetimeFigureOut">
              <a:rPr lang="it-IT" smtClean="0"/>
              <a:t>23/02/2024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A684E2-37B6-334D-A990-42B416524A94}" type="slidenum">
              <a:rPr lang="it-IT" smtClean="0"/>
              <a:t>‹#›</a:t>
            </a:fld>
            <a:endParaRPr lang="it-IT"/>
          </a:p>
        </p:txBody>
      </p:sp>
    </p:spTree>
    <p:extLst>
      <p:ext uri="{BB962C8B-B14F-4D97-AF65-F5344CB8AC3E}">
        <p14:creationId xmlns:p14="http://schemas.microsoft.com/office/powerpoint/2010/main" val="2824086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679467" y="730251"/>
            <a:ext cx="21029831" cy="2651126"/>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679467" y="3362326"/>
            <a:ext cx="10314903"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it-IT"/>
              <a:t>Fare clic per modificare gli stili del testo dello schema</a:t>
            </a:r>
          </a:p>
        </p:txBody>
      </p:sp>
      <p:sp>
        <p:nvSpPr>
          <p:cNvPr id="4" name="Content Placeholder 3"/>
          <p:cNvSpPr>
            <a:spLocks noGrp="1"/>
          </p:cNvSpPr>
          <p:nvPr>
            <p:ph sz="half" idx="2"/>
          </p:nvPr>
        </p:nvSpPr>
        <p:spPr>
          <a:xfrm>
            <a:off x="1679467" y="5010150"/>
            <a:ext cx="10314903" cy="736917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12343597" y="3362326"/>
            <a:ext cx="10365701"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it-IT"/>
              <a:t>Fare clic per modificare gli stili del testo dello schema</a:t>
            </a:r>
          </a:p>
        </p:txBody>
      </p:sp>
      <p:sp>
        <p:nvSpPr>
          <p:cNvPr id="6" name="Content Placeholder 5"/>
          <p:cNvSpPr>
            <a:spLocks noGrp="1"/>
          </p:cNvSpPr>
          <p:nvPr>
            <p:ph sz="quarter" idx="4"/>
          </p:nvPr>
        </p:nvSpPr>
        <p:spPr>
          <a:xfrm>
            <a:off x="12343597" y="5010150"/>
            <a:ext cx="10365701" cy="736917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23579204-A20E-154D-9E61-91218FA6551C}" type="datetimeFigureOut">
              <a:rPr lang="it-IT" smtClean="0"/>
              <a:t>23/02/2024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8A684E2-37B6-334D-A990-42B416524A94}" type="slidenum">
              <a:rPr lang="it-IT" smtClean="0"/>
              <a:t>‹#›</a:t>
            </a:fld>
            <a:endParaRPr lang="it-IT"/>
          </a:p>
        </p:txBody>
      </p:sp>
    </p:spTree>
    <p:extLst>
      <p:ext uri="{BB962C8B-B14F-4D97-AF65-F5344CB8AC3E}">
        <p14:creationId xmlns:p14="http://schemas.microsoft.com/office/powerpoint/2010/main" val="3109611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23579204-A20E-154D-9E61-91218FA6551C}" type="datetimeFigureOut">
              <a:rPr lang="it-IT" smtClean="0"/>
              <a:t>23/02/2024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8A684E2-37B6-334D-A990-42B416524A94}" type="slidenum">
              <a:rPr lang="it-IT" smtClean="0"/>
              <a:t>‹#›</a:t>
            </a:fld>
            <a:endParaRPr lang="it-IT"/>
          </a:p>
        </p:txBody>
      </p:sp>
    </p:spTree>
    <p:extLst>
      <p:ext uri="{BB962C8B-B14F-4D97-AF65-F5344CB8AC3E}">
        <p14:creationId xmlns:p14="http://schemas.microsoft.com/office/powerpoint/2010/main" val="2662344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579204-A20E-154D-9E61-91218FA6551C}" type="datetimeFigureOut">
              <a:rPr lang="it-IT" smtClean="0"/>
              <a:t>23/02/2024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B8A684E2-37B6-334D-A990-42B416524A94}" type="slidenum">
              <a:rPr lang="it-IT" smtClean="0"/>
              <a:t>‹#›</a:t>
            </a:fld>
            <a:endParaRPr lang="it-IT"/>
          </a:p>
        </p:txBody>
      </p:sp>
    </p:spTree>
    <p:extLst>
      <p:ext uri="{BB962C8B-B14F-4D97-AF65-F5344CB8AC3E}">
        <p14:creationId xmlns:p14="http://schemas.microsoft.com/office/powerpoint/2010/main" val="59359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10365701" y="1974851"/>
            <a:ext cx="12343597"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3579204-A20E-154D-9E61-91218FA6551C}" type="datetimeFigureOut">
              <a:rPr lang="it-IT" smtClean="0"/>
              <a:t>23/02/2024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A684E2-37B6-334D-A990-42B416524A94}" type="slidenum">
              <a:rPr lang="it-IT" smtClean="0"/>
              <a:t>‹#›</a:t>
            </a:fld>
            <a:endParaRPr lang="it-IT"/>
          </a:p>
        </p:txBody>
      </p:sp>
    </p:spTree>
    <p:extLst>
      <p:ext uri="{BB962C8B-B14F-4D97-AF65-F5344CB8AC3E}">
        <p14:creationId xmlns:p14="http://schemas.microsoft.com/office/powerpoint/2010/main" val="3071461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0365701" y="1974851"/>
            <a:ext cx="12343597" cy="9747250"/>
          </a:xfrm>
        </p:spPr>
        <p:txBody>
          <a:bodyPr anchor="t"/>
          <a:lstStyle>
            <a:lvl1pPr marL="0" indent="0">
              <a:buNone/>
              <a:defRPr sz="6400"/>
            </a:lvl1pPr>
            <a:lvl2pPr marL="914354" indent="0">
              <a:buNone/>
              <a:defRPr sz="5600"/>
            </a:lvl2pPr>
            <a:lvl3pPr marL="1828709" indent="0">
              <a:buNone/>
              <a:defRPr sz="4800"/>
            </a:lvl3pPr>
            <a:lvl4pPr marL="2743063" indent="0">
              <a:buNone/>
              <a:defRPr sz="4000"/>
            </a:lvl4pPr>
            <a:lvl5pPr marL="3657417" indent="0">
              <a:buNone/>
              <a:defRPr sz="4000"/>
            </a:lvl5pPr>
            <a:lvl6pPr marL="4571771" indent="0">
              <a:buNone/>
              <a:defRPr sz="4000"/>
            </a:lvl6pPr>
            <a:lvl7pPr marL="5486126" indent="0">
              <a:buNone/>
              <a:defRPr sz="4000"/>
            </a:lvl7pPr>
            <a:lvl8pPr marL="6400480" indent="0">
              <a:buNone/>
              <a:defRPr sz="4000"/>
            </a:lvl8pPr>
            <a:lvl9pPr marL="7314834" indent="0">
              <a:buNone/>
              <a:defRPr sz="4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3579204-A20E-154D-9E61-91218FA6551C}" type="datetimeFigureOut">
              <a:rPr lang="it-IT" smtClean="0"/>
              <a:t>23/02/2024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A684E2-37B6-334D-A990-42B416524A94}" type="slidenum">
              <a:rPr lang="it-IT" smtClean="0"/>
              <a:t>‹#›</a:t>
            </a:fld>
            <a:endParaRPr lang="it-IT"/>
          </a:p>
        </p:txBody>
      </p:sp>
    </p:spTree>
    <p:extLst>
      <p:ext uri="{BB962C8B-B14F-4D97-AF65-F5344CB8AC3E}">
        <p14:creationId xmlns:p14="http://schemas.microsoft.com/office/powerpoint/2010/main" val="407662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291" y="730251"/>
            <a:ext cx="21029831" cy="2651126"/>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676291" y="3651250"/>
            <a:ext cx="21029831" cy="8702676"/>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676291" y="12712701"/>
            <a:ext cx="5486043"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23579204-A20E-154D-9E61-91218FA6551C}" type="datetimeFigureOut">
              <a:rPr lang="it-IT" smtClean="0"/>
              <a:t>23/02/2024</a:t>
            </a:fld>
            <a:endParaRPr lang="it-IT"/>
          </a:p>
        </p:txBody>
      </p:sp>
      <p:sp>
        <p:nvSpPr>
          <p:cNvPr id="5" name="Footer Placeholder 4"/>
          <p:cNvSpPr>
            <a:spLocks noGrp="1"/>
          </p:cNvSpPr>
          <p:nvPr>
            <p:ph type="ftr" sz="quarter" idx="3"/>
          </p:nvPr>
        </p:nvSpPr>
        <p:spPr>
          <a:xfrm>
            <a:off x="8076675" y="12712701"/>
            <a:ext cx="8229064"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17220079" y="12712701"/>
            <a:ext cx="5486043"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B8A684E2-37B6-334D-A990-42B416524A94}" type="slidenum">
              <a:rPr lang="it-IT" smtClean="0"/>
              <a:t>‹#›</a:t>
            </a:fld>
            <a:endParaRPr lang="it-IT"/>
          </a:p>
        </p:txBody>
      </p:sp>
    </p:spTree>
    <p:extLst>
      <p:ext uri="{BB962C8B-B14F-4D97-AF65-F5344CB8AC3E}">
        <p14:creationId xmlns:p14="http://schemas.microsoft.com/office/powerpoint/2010/main" val="16575597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828709"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9.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10.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hyperlink" Target="https://jems.interregitalia-svizzera.eu/"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interreg-italiasvizzera.eu/wps/portal/site/interreg-italia-svizzera/progetti/sistema-informativo-jems"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descr="Immagine che contiene schermata, testo, diagramma, Carattere&#10;&#10;Descrizione generata automaticamente">
            <a:extLst>
              <a:ext uri="{FF2B5EF4-FFF2-40B4-BE49-F238E27FC236}">
                <a16:creationId xmlns:a16="http://schemas.microsoft.com/office/drawing/2014/main" id="{3C506AFE-50D4-FB86-EA01-6B5FBC996A33}"/>
              </a:ext>
            </a:extLst>
          </p:cNvPr>
          <p:cNvPicPr>
            <a:picLocks noChangeAspect="1"/>
          </p:cNvPicPr>
          <p:nvPr/>
        </p:nvPicPr>
        <p:blipFill>
          <a:blip r:embed="rId3"/>
          <a:stretch>
            <a:fillRect/>
          </a:stretch>
        </p:blipFill>
        <p:spPr>
          <a:xfrm>
            <a:off x="0" y="726"/>
            <a:ext cx="24383708" cy="13715274"/>
          </a:xfrm>
          <a:prstGeom prst="rect">
            <a:avLst/>
          </a:prstGeom>
        </p:spPr>
      </p:pic>
      <p:sp>
        <p:nvSpPr>
          <p:cNvPr id="6" name="CasellaDiTesto 5">
            <a:extLst>
              <a:ext uri="{FF2B5EF4-FFF2-40B4-BE49-F238E27FC236}">
                <a16:creationId xmlns:a16="http://schemas.microsoft.com/office/drawing/2014/main" id="{22EB35F4-9F81-1DC5-7633-5FCC5B029405}"/>
              </a:ext>
            </a:extLst>
          </p:cNvPr>
          <p:cNvSpPr txBox="1"/>
          <p:nvPr/>
        </p:nvSpPr>
        <p:spPr>
          <a:xfrm>
            <a:off x="655585" y="8874202"/>
            <a:ext cx="22678548" cy="1938992"/>
          </a:xfrm>
          <a:prstGeom prst="rect">
            <a:avLst/>
          </a:prstGeom>
          <a:noFill/>
        </p:spPr>
        <p:txBody>
          <a:bodyPr wrap="square" rtlCol="0">
            <a:spAutoFit/>
          </a:bodyPr>
          <a:lstStyle/>
          <a:p>
            <a:r>
              <a:rPr lang="it-IT" sz="6000" b="1" dirty="0">
                <a:solidFill>
                  <a:srgbClr val="124391"/>
                </a:solidFill>
                <a:latin typeface="Open Sans" pitchFamily="2" charset="0"/>
                <a:ea typeface="Open Sans" pitchFamily="2" charset="0"/>
                <a:cs typeface="Open Sans" pitchFamily="2" charset="0"/>
              </a:rPr>
              <a:t>Ammissibilità della spesa e</a:t>
            </a:r>
          </a:p>
          <a:p>
            <a:r>
              <a:rPr lang="it-IT" sz="6000" b="1" dirty="0">
                <a:solidFill>
                  <a:srgbClr val="124391"/>
                </a:solidFill>
                <a:latin typeface="Open Sans" pitchFamily="2" charset="0"/>
                <a:ea typeface="Open Sans" pitchFamily="2" charset="0"/>
                <a:cs typeface="Open Sans" pitchFamily="2" charset="0"/>
              </a:rPr>
              <a:t>Opzioni di Costo Semplificato – </a:t>
            </a:r>
            <a:r>
              <a:rPr lang="it-IT" sz="6000" b="1" i="1" dirty="0">
                <a:solidFill>
                  <a:srgbClr val="124391"/>
                </a:solidFill>
                <a:latin typeface="Open Sans" pitchFamily="2" charset="0"/>
                <a:ea typeface="Open Sans" pitchFamily="2" charset="0"/>
                <a:cs typeface="Open Sans" pitchFamily="2" charset="0"/>
              </a:rPr>
              <a:t>Beneficiari italiani</a:t>
            </a:r>
            <a:endParaRPr lang="it-IT" sz="6000" b="1" dirty="0">
              <a:solidFill>
                <a:srgbClr val="124391"/>
              </a:solidFill>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830928762"/>
      </p:ext>
    </p:extLst>
  </p:cSld>
  <p:clrMapOvr>
    <a:masterClrMapping/>
  </p:clrMapOvr>
  <mc:AlternateContent xmlns:mc="http://schemas.openxmlformats.org/markup-compatibility/2006" xmlns:p14="http://schemas.microsoft.com/office/powerpoint/2010/main">
    <mc:Choice Requires="p14">
      <p:transition spd="slow" p14:dur="2000" advTm="37132"/>
    </mc:Choice>
    <mc:Fallback xmlns="">
      <p:transition spd="slow" advTm="3713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C2D08-ADDA-44C4-360B-78C9F85D2CBB}"/>
            </a:ext>
          </a:extLst>
        </p:cNvPr>
        <p:cNvGrpSpPr/>
        <p:nvPr/>
      </p:nvGrpSpPr>
      <p:grpSpPr>
        <a:xfrm>
          <a:off x="0" y="0"/>
          <a:ext cx="0" cy="0"/>
          <a:chOff x="0" y="0"/>
          <a:chExt cx="0" cy="0"/>
        </a:xfrm>
      </p:grpSpPr>
      <p:pic>
        <p:nvPicPr>
          <p:cNvPr id="10" name="Immagine 9">
            <a:extLst>
              <a:ext uri="{FF2B5EF4-FFF2-40B4-BE49-F238E27FC236}">
                <a16:creationId xmlns:a16="http://schemas.microsoft.com/office/drawing/2014/main" id="{6558952A-3471-871D-AD4E-74C55FF1ADD5}"/>
              </a:ext>
            </a:extLst>
          </p:cNvPr>
          <p:cNvPicPr>
            <a:picLocks noChangeAspect="1"/>
          </p:cNvPicPr>
          <p:nvPr/>
        </p:nvPicPr>
        <p:blipFill>
          <a:blip r:embed="rId3"/>
          <a:stretch>
            <a:fillRect/>
          </a:stretch>
        </p:blipFill>
        <p:spPr>
          <a:xfrm>
            <a:off x="0" y="8141"/>
            <a:ext cx="24382413" cy="13707860"/>
          </a:xfrm>
          <a:prstGeom prst="rect">
            <a:avLst/>
          </a:prstGeom>
        </p:spPr>
      </p:pic>
      <p:sp>
        <p:nvSpPr>
          <p:cNvPr id="11" name="CasellaDiTesto 10">
            <a:extLst>
              <a:ext uri="{FF2B5EF4-FFF2-40B4-BE49-F238E27FC236}">
                <a16:creationId xmlns:a16="http://schemas.microsoft.com/office/drawing/2014/main" id="{5494CE49-FBB2-0277-59DD-365A5B337B3A}"/>
              </a:ext>
            </a:extLst>
          </p:cNvPr>
          <p:cNvSpPr txBox="1"/>
          <p:nvPr/>
        </p:nvSpPr>
        <p:spPr>
          <a:xfrm>
            <a:off x="7315200" y="366880"/>
            <a:ext cx="16879824" cy="830997"/>
          </a:xfrm>
          <a:prstGeom prst="rect">
            <a:avLst/>
          </a:prstGeom>
          <a:noFill/>
        </p:spPr>
        <p:txBody>
          <a:bodyPr wrap="square" rtlCol="0">
            <a:spAutoFit/>
          </a:bodyPr>
          <a:lstStyle/>
          <a:p>
            <a:r>
              <a:rPr lang="it-IT" sz="4800" b="1" dirty="0">
                <a:solidFill>
                  <a:srgbClr val="124391"/>
                </a:solidFill>
                <a:latin typeface="Open Sans" pitchFamily="2" charset="0"/>
                <a:ea typeface="Open Sans" pitchFamily="2" charset="0"/>
                <a:cs typeface="Open Sans" pitchFamily="2" charset="0"/>
              </a:rPr>
              <a:t>Spese d’ufficio e amministrative</a:t>
            </a:r>
          </a:p>
        </p:txBody>
      </p:sp>
      <p:sp>
        <p:nvSpPr>
          <p:cNvPr id="3" name="TextBox 6">
            <a:extLst>
              <a:ext uri="{FF2B5EF4-FFF2-40B4-BE49-F238E27FC236}">
                <a16:creationId xmlns:a16="http://schemas.microsoft.com/office/drawing/2014/main" id="{7E54C88E-CEC2-20F0-F142-FBF7764BB5B7}"/>
              </a:ext>
            </a:extLst>
          </p:cNvPr>
          <p:cNvSpPr txBox="1"/>
          <p:nvPr/>
        </p:nvSpPr>
        <p:spPr>
          <a:xfrm>
            <a:off x="508434" y="2327625"/>
            <a:ext cx="16547114" cy="2671565"/>
          </a:xfrm>
          <a:prstGeom prst="rect">
            <a:avLst/>
          </a:prstGeom>
          <a:noFill/>
        </p:spPr>
        <p:txBody>
          <a:bodyPr wrap="square" lIns="0" tIns="0" rIns="0" bIns="0" rtlCol="0" anchor="ctr">
            <a:spAutoFit/>
          </a:bodyPr>
          <a:lstStyle/>
          <a:p>
            <a:pPr algn="just">
              <a:lnSpc>
                <a:spcPct val="150000"/>
              </a:lnSpc>
              <a:buClr>
                <a:srgbClr val="C00000"/>
              </a:buClr>
            </a:pPr>
            <a:r>
              <a:rPr lang="it-IT" sz="4000" dirty="0">
                <a:solidFill>
                  <a:srgbClr val="1B2151"/>
                </a:solidFill>
                <a:latin typeface="Open Sans" panose="020B0606030504020204" pitchFamily="34" charset="0"/>
                <a:ea typeface="Open Sans" panose="020B0606030504020204" pitchFamily="34" charset="0"/>
                <a:cs typeface="Open Sans" panose="020B0606030504020204" pitchFamily="34" charset="0"/>
              </a:rPr>
              <a:t>Sono ammissibili nell’ambito di tale categoria </a:t>
            </a:r>
            <a:r>
              <a:rPr lang="it-IT" sz="4000" dirty="0">
                <a:solidFill>
                  <a:srgbClr val="1B215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le spese generali sostenute dai partner per la realizzazione del progetto </a:t>
            </a:r>
            <a:r>
              <a:rPr lang="it-IT" sz="4000" dirty="0">
                <a:solidFill>
                  <a:srgbClr val="1B2151"/>
                </a:solidFill>
                <a:latin typeface="Open Sans" panose="020B0606030504020204" pitchFamily="34" charset="0"/>
                <a:ea typeface="Open Sans" panose="020B0606030504020204" pitchFamily="34" charset="0"/>
                <a:cs typeface="Open Sans" panose="020B0606030504020204" pitchFamily="34" charset="0"/>
              </a:rPr>
              <a:t>così come definite dall’art. 40 del Regolamento (UE) n. 1059/2021</a:t>
            </a:r>
            <a:endParaRPr lang="it-IT" sz="4000" dirty="0">
              <a:solidFill>
                <a:srgbClr val="1B215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7" name="CasellaDiTesto 6">
            <a:extLst>
              <a:ext uri="{FF2B5EF4-FFF2-40B4-BE49-F238E27FC236}">
                <a16:creationId xmlns:a16="http://schemas.microsoft.com/office/drawing/2014/main" id="{8B3567EA-6B97-5357-4826-E33BC61942B1}"/>
              </a:ext>
            </a:extLst>
          </p:cNvPr>
          <p:cNvSpPr txBox="1"/>
          <p:nvPr/>
        </p:nvSpPr>
        <p:spPr>
          <a:xfrm>
            <a:off x="508434" y="6213632"/>
            <a:ext cx="16879824" cy="830997"/>
          </a:xfrm>
          <a:prstGeom prst="rect">
            <a:avLst/>
          </a:prstGeom>
          <a:noFill/>
        </p:spPr>
        <p:txBody>
          <a:bodyPr wrap="square" rtlCol="0">
            <a:spAutoFit/>
          </a:bodyPr>
          <a:lstStyle/>
          <a:p>
            <a:r>
              <a:rPr lang="it-IT" sz="4800" b="1" dirty="0">
                <a:solidFill>
                  <a:srgbClr val="124391"/>
                </a:solidFill>
                <a:latin typeface="Open Sans" pitchFamily="2" charset="0"/>
                <a:ea typeface="Open Sans" pitchFamily="2" charset="0"/>
                <a:cs typeface="Open Sans" pitchFamily="2" charset="0"/>
              </a:rPr>
              <a:t>Spese di viaggio e soggiorno</a:t>
            </a:r>
          </a:p>
        </p:txBody>
      </p:sp>
      <p:sp>
        <p:nvSpPr>
          <p:cNvPr id="8" name="TextBox 6">
            <a:extLst>
              <a:ext uri="{FF2B5EF4-FFF2-40B4-BE49-F238E27FC236}">
                <a16:creationId xmlns:a16="http://schemas.microsoft.com/office/drawing/2014/main" id="{D6F2A74B-0B75-2284-4E93-0AC4A0C1C9C8}"/>
              </a:ext>
            </a:extLst>
          </p:cNvPr>
          <p:cNvSpPr txBox="1"/>
          <p:nvPr/>
        </p:nvSpPr>
        <p:spPr>
          <a:xfrm>
            <a:off x="508434" y="7936232"/>
            <a:ext cx="20178826" cy="2671565"/>
          </a:xfrm>
          <a:prstGeom prst="rect">
            <a:avLst/>
          </a:prstGeom>
          <a:noFill/>
        </p:spPr>
        <p:txBody>
          <a:bodyPr wrap="square" lIns="0" tIns="0" rIns="0" bIns="0" rtlCol="0" anchor="ctr">
            <a:spAutoFit/>
          </a:bodyPr>
          <a:lstStyle/>
          <a:p>
            <a:pPr algn="just">
              <a:lnSpc>
                <a:spcPct val="150000"/>
              </a:lnSpc>
              <a:buClr>
                <a:srgbClr val="C00000"/>
              </a:buClr>
            </a:pPr>
            <a:r>
              <a:rPr lang="it-IT" sz="4000" dirty="0">
                <a:solidFill>
                  <a:srgbClr val="1B2151"/>
                </a:solidFill>
                <a:latin typeface="Open Sans" panose="020B0606030504020204" pitchFamily="34" charset="0"/>
                <a:ea typeface="Open Sans" panose="020B0606030504020204" pitchFamily="34" charset="0"/>
                <a:cs typeface="Open Sans" panose="020B0606030504020204" pitchFamily="34" charset="0"/>
              </a:rPr>
              <a:t>Sono ammissibili nell’ambito di tale categoria </a:t>
            </a:r>
            <a:r>
              <a:rPr lang="it-IT" sz="4000" dirty="0">
                <a:solidFill>
                  <a:srgbClr val="1B215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le spese connesse a viaggi e soggiorni del personale impiegato sul progetto </a:t>
            </a:r>
            <a:r>
              <a:rPr lang="it-IT" sz="4000" dirty="0">
                <a:solidFill>
                  <a:srgbClr val="1B2151"/>
                </a:solidFill>
                <a:latin typeface="Open Sans" panose="020B0606030504020204" pitchFamily="34" charset="0"/>
                <a:ea typeface="Open Sans" panose="020B0606030504020204" pitchFamily="34" charset="0"/>
                <a:cs typeface="Open Sans" panose="020B0606030504020204" pitchFamily="34" charset="0"/>
              </a:rPr>
              <a:t>così come definite dall’art. 41 del Regolamento (UE) n. 1059/2021</a:t>
            </a:r>
          </a:p>
        </p:txBody>
      </p:sp>
    </p:spTree>
    <p:extLst>
      <p:ext uri="{BB962C8B-B14F-4D97-AF65-F5344CB8AC3E}">
        <p14:creationId xmlns:p14="http://schemas.microsoft.com/office/powerpoint/2010/main" val="4062889994"/>
      </p:ext>
    </p:extLst>
  </p:cSld>
  <p:clrMapOvr>
    <a:masterClrMapping/>
  </p:clrMapOvr>
  <mc:AlternateContent xmlns:mc="http://schemas.openxmlformats.org/markup-compatibility/2006" xmlns:p14="http://schemas.microsoft.com/office/powerpoint/2010/main">
    <mc:Choice Requires="p14">
      <p:transition spd="slow" p14:dur="2000" advTm="65290"/>
    </mc:Choice>
    <mc:Fallback xmlns="">
      <p:transition spd="slow" advTm="6529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16">
            <a:extLst>
              <a:ext uri="{FF2B5EF4-FFF2-40B4-BE49-F238E27FC236}">
                <a16:creationId xmlns:a16="http://schemas.microsoft.com/office/drawing/2014/main" id="{3A6CF5D3-6725-6CF9-DB6C-1E5FBAC923E7}"/>
              </a:ext>
            </a:extLst>
          </p:cNvPr>
          <p:cNvPicPr>
            <a:picLocks noChangeAspect="1"/>
          </p:cNvPicPr>
          <p:nvPr/>
        </p:nvPicPr>
        <p:blipFill>
          <a:blip r:embed="rId3"/>
          <a:stretch>
            <a:fillRect/>
          </a:stretch>
        </p:blipFill>
        <p:spPr>
          <a:xfrm>
            <a:off x="0" y="8141"/>
            <a:ext cx="24382413" cy="13707860"/>
          </a:xfrm>
          <a:prstGeom prst="rect">
            <a:avLst/>
          </a:prstGeom>
        </p:spPr>
      </p:pic>
      <p:sp>
        <p:nvSpPr>
          <p:cNvPr id="18" name="CasellaDiTesto 17">
            <a:extLst>
              <a:ext uri="{FF2B5EF4-FFF2-40B4-BE49-F238E27FC236}">
                <a16:creationId xmlns:a16="http://schemas.microsoft.com/office/drawing/2014/main" id="{6F6B9F60-1FED-87A9-D4AF-0CE4428689FB}"/>
              </a:ext>
            </a:extLst>
          </p:cNvPr>
          <p:cNvSpPr txBox="1"/>
          <p:nvPr/>
        </p:nvSpPr>
        <p:spPr>
          <a:xfrm>
            <a:off x="7315200" y="366880"/>
            <a:ext cx="16879824" cy="830997"/>
          </a:xfrm>
          <a:prstGeom prst="rect">
            <a:avLst/>
          </a:prstGeom>
          <a:noFill/>
        </p:spPr>
        <p:txBody>
          <a:bodyPr wrap="square" rtlCol="0">
            <a:spAutoFit/>
          </a:bodyPr>
          <a:lstStyle/>
          <a:p>
            <a:r>
              <a:rPr lang="it-IT" sz="4800" b="1" dirty="0">
                <a:solidFill>
                  <a:srgbClr val="124391"/>
                </a:solidFill>
                <a:latin typeface="Open Sans" pitchFamily="2" charset="0"/>
                <a:ea typeface="Open Sans" pitchFamily="2" charset="0"/>
                <a:cs typeface="Open Sans" pitchFamily="2" charset="0"/>
              </a:rPr>
              <a:t>Opzioni di riconoscimento del costo</a:t>
            </a:r>
          </a:p>
        </p:txBody>
      </p:sp>
      <p:sp>
        <p:nvSpPr>
          <p:cNvPr id="4" name="CasellaDiTesto 3">
            <a:extLst>
              <a:ext uri="{FF2B5EF4-FFF2-40B4-BE49-F238E27FC236}">
                <a16:creationId xmlns:a16="http://schemas.microsoft.com/office/drawing/2014/main" id="{DCE6B433-2305-3515-AF24-A1927E884779}"/>
              </a:ext>
            </a:extLst>
          </p:cNvPr>
          <p:cNvSpPr txBox="1"/>
          <p:nvPr/>
        </p:nvSpPr>
        <p:spPr>
          <a:xfrm>
            <a:off x="605384" y="3125089"/>
            <a:ext cx="14729866" cy="646331"/>
          </a:xfrm>
          <a:prstGeom prst="rect">
            <a:avLst/>
          </a:prstGeom>
          <a:noFill/>
        </p:spPr>
        <p:txBody>
          <a:bodyPr wrap="square">
            <a:spAutoFit/>
          </a:bodyPr>
          <a:lstStyle/>
          <a:p>
            <a:r>
              <a:rPr lang="it-IT" sz="3600" b="1" dirty="0">
                <a:solidFill>
                  <a:srgbClr val="1B2151"/>
                </a:solidFill>
                <a:latin typeface="Open Sans" pitchFamily="2" charset="0"/>
                <a:ea typeface="Open Sans" pitchFamily="2" charset="0"/>
                <a:cs typeface="Open Sans" pitchFamily="2" charset="0"/>
              </a:rPr>
              <a:t>Spese d’ufficio e amministrative – Spese di viaggio e soggiorno</a:t>
            </a:r>
          </a:p>
        </p:txBody>
      </p:sp>
      <p:sp>
        <p:nvSpPr>
          <p:cNvPr id="5" name="CasellaDiTesto 4">
            <a:extLst>
              <a:ext uri="{FF2B5EF4-FFF2-40B4-BE49-F238E27FC236}">
                <a16:creationId xmlns:a16="http://schemas.microsoft.com/office/drawing/2014/main" id="{833E9C35-4C1C-6556-D36F-48FB087831B2}"/>
              </a:ext>
            </a:extLst>
          </p:cNvPr>
          <p:cNvSpPr txBox="1"/>
          <p:nvPr/>
        </p:nvSpPr>
        <p:spPr>
          <a:xfrm>
            <a:off x="4826273" y="9587469"/>
            <a:ext cx="14729866" cy="1200329"/>
          </a:xfrm>
          <a:prstGeom prst="rect">
            <a:avLst/>
          </a:prstGeom>
          <a:noFill/>
        </p:spPr>
        <p:txBody>
          <a:bodyPr wrap="square">
            <a:spAutoFit/>
          </a:bodyPr>
          <a:lstStyle/>
          <a:p>
            <a:pPr algn="ctr"/>
            <a:r>
              <a:rPr lang="it-IT" sz="3600" dirty="0">
                <a:solidFill>
                  <a:srgbClr val="C00000"/>
                </a:solidFill>
                <a:effectLst>
                  <a:outerShdw blurRad="38100" dist="38100" dir="2700000" algn="tl">
                    <a:srgbClr val="000000">
                      <a:alpha val="43137"/>
                    </a:srgbClr>
                  </a:outerShdw>
                </a:effectLst>
                <a:latin typeface="Open Sans" pitchFamily="2" charset="0"/>
                <a:ea typeface="Open Sans" pitchFamily="2" charset="0"/>
                <a:cs typeface="Open Sans" pitchFamily="2" charset="0"/>
              </a:rPr>
              <a:t>ATTENZIONE: per queste categorie di costo non è possibile la rendicontazione a costi reali</a:t>
            </a:r>
          </a:p>
        </p:txBody>
      </p:sp>
      <p:graphicFrame>
        <p:nvGraphicFramePr>
          <p:cNvPr id="6" name="Tabella 5">
            <a:extLst>
              <a:ext uri="{FF2B5EF4-FFF2-40B4-BE49-F238E27FC236}">
                <a16:creationId xmlns:a16="http://schemas.microsoft.com/office/drawing/2014/main" id="{B8C67F66-C036-3BE0-2B82-C8B59A53FCB1}"/>
              </a:ext>
            </a:extLst>
          </p:cNvPr>
          <p:cNvGraphicFramePr>
            <a:graphicFrameLocks noGrp="1"/>
          </p:cNvGraphicFramePr>
          <p:nvPr>
            <p:extLst>
              <p:ext uri="{D42A27DB-BD31-4B8C-83A1-F6EECF244321}">
                <p14:modId xmlns:p14="http://schemas.microsoft.com/office/powerpoint/2010/main" val="3832198174"/>
              </p:ext>
            </p:extLst>
          </p:nvPr>
        </p:nvGraphicFramePr>
        <p:xfrm>
          <a:off x="2020187" y="5038018"/>
          <a:ext cx="19457580" cy="3700699"/>
        </p:xfrm>
        <a:graphic>
          <a:graphicData uri="http://schemas.openxmlformats.org/drawingml/2006/table">
            <a:tbl>
              <a:tblPr firstRow="1" firstCol="1" bandRow="1">
                <a:tableStyleId>{3B4B98B0-60AC-42C2-AFA5-B58CD77FA1E5}</a:tableStyleId>
              </a:tblPr>
              <a:tblGrid>
                <a:gridCol w="9803056">
                  <a:extLst>
                    <a:ext uri="{9D8B030D-6E8A-4147-A177-3AD203B41FA5}">
                      <a16:colId xmlns:a16="http://schemas.microsoft.com/office/drawing/2014/main" val="1870149084"/>
                    </a:ext>
                  </a:extLst>
                </a:gridCol>
                <a:gridCol w="9654524">
                  <a:extLst>
                    <a:ext uri="{9D8B030D-6E8A-4147-A177-3AD203B41FA5}">
                      <a16:colId xmlns:a16="http://schemas.microsoft.com/office/drawing/2014/main" val="980557144"/>
                    </a:ext>
                  </a:extLst>
                </a:gridCol>
              </a:tblGrid>
              <a:tr h="899082">
                <a:tc>
                  <a:txBody>
                    <a:bodyPr/>
                    <a:lstStyle/>
                    <a:p>
                      <a:pPr algn="l">
                        <a:lnSpc>
                          <a:spcPct val="150000"/>
                        </a:lnSpc>
                        <a:spcBef>
                          <a:spcPts val="1200"/>
                        </a:spcBef>
                        <a:spcAft>
                          <a:spcPts val="1200"/>
                        </a:spcAft>
                      </a:pPr>
                      <a:r>
                        <a:rPr lang="it-CH" sz="3600">
                          <a:effectLst/>
                        </a:rPr>
                        <a:t>Opzioni di riconoscimento del costo</a:t>
                      </a:r>
                      <a:endParaRPr lang="it-IT" sz="3600">
                        <a:effectLst/>
                        <a:latin typeface="Open Sans" panose="020B0606030504020204" pitchFamily="34" charset="0"/>
                        <a:ea typeface="Open Sans" panose="020B0606030504020204" pitchFamily="34" charset="0"/>
                        <a:cs typeface="Open Sans" panose="020B0606030504020204" pitchFamily="34" charset="0"/>
                      </a:endParaRPr>
                    </a:p>
                  </a:txBody>
                  <a:tcPr marL="44450" marR="44450" marT="0" marB="0" anchor="ctr"/>
                </a:tc>
                <a:tc>
                  <a:txBody>
                    <a:bodyPr/>
                    <a:lstStyle/>
                    <a:p>
                      <a:pPr algn="l">
                        <a:lnSpc>
                          <a:spcPct val="150000"/>
                        </a:lnSpc>
                        <a:spcBef>
                          <a:spcPts val="1200"/>
                        </a:spcBef>
                        <a:spcAft>
                          <a:spcPts val="1200"/>
                        </a:spcAft>
                      </a:pPr>
                      <a:r>
                        <a:rPr lang="it-CH" sz="3600" dirty="0">
                          <a:effectLst/>
                        </a:rPr>
                        <a:t>Riferimento normativo</a:t>
                      </a:r>
                      <a:endParaRPr lang="it-IT" sz="3600" dirty="0">
                        <a:effectLst/>
                        <a:latin typeface="Open Sans" panose="020B0606030504020204" pitchFamily="34" charset="0"/>
                        <a:ea typeface="Open Sans" panose="020B0606030504020204" pitchFamily="34" charset="0"/>
                        <a:cs typeface="Open Sans" panose="020B0606030504020204" pitchFamily="34" charset="0"/>
                      </a:endParaRPr>
                    </a:p>
                  </a:txBody>
                  <a:tcPr marL="44450" marR="44450" marT="0" marB="0" anchor="ctr"/>
                </a:tc>
                <a:extLst>
                  <a:ext uri="{0D108BD9-81ED-4DB2-BD59-A6C34878D82A}">
                    <a16:rowId xmlns:a16="http://schemas.microsoft.com/office/drawing/2014/main" val="901080138"/>
                  </a:ext>
                </a:extLst>
              </a:tr>
              <a:tr h="1902535">
                <a:tc>
                  <a:txBody>
                    <a:bodyPr/>
                    <a:lstStyle/>
                    <a:p>
                      <a:pPr algn="l">
                        <a:lnSpc>
                          <a:spcPct val="150000"/>
                        </a:lnSpc>
                        <a:spcBef>
                          <a:spcPts val="1200"/>
                        </a:spcBef>
                        <a:spcAft>
                          <a:spcPts val="1200"/>
                        </a:spcAft>
                      </a:pPr>
                      <a:r>
                        <a:rPr lang="it-CH" sz="3600" dirty="0">
                          <a:effectLst/>
                        </a:rPr>
                        <a:t>15% dei costi di personale</a:t>
                      </a:r>
                      <a:endParaRPr lang="it-IT" sz="3600" dirty="0">
                        <a:effectLst/>
                        <a:latin typeface="Open Sans" panose="020B0606030504020204" pitchFamily="34" charset="0"/>
                        <a:ea typeface="Open Sans" panose="020B0606030504020204" pitchFamily="34" charset="0"/>
                        <a:cs typeface="Open Sans" panose="020B0606030504020204" pitchFamily="34" charset="0"/>
                      </a:endParaRPr>
                    </a:p>
                  </a:txBody>
                  <a:tcPr marL="44450" marR="44450" marT="0" marB="0" anchor="ctr"/>
                </a:tc>
                <a:tc>
                  <a:txBody>
                    <a:bodyPr/>
                    <a:lstStyle/>
                    <a:p>
                      <a:pPr algn="l">
                        <a:lnSpc>
                          <a:spcPct val="150000"/>
                        </a:lnSpc>
                        <a:spcBef>
                          <a:spcPts val="1200"/>
                        </a:spcBef>
                        <a:spcAft>
                          <a:spcPts val="1200"/>
                        </a:spcAft>
                      </a:pPr>
                      <a:r>
                        <a:rPr lang="it-CH" sz="3600" dirty="0">
                          <a:effectLst/>
                        </a:rPr>
                        <a:t>artt. 40 e 41 Reg. 1059/2021</a:t>
                      </a:r>
                      <a:endParaRPr lang="it-IT" sz="3600" dirty="0">
                        <a:effectLst/>
                        <a:latin typeface="Open Sans" panose="020B0606030504020204" pitchFamily="34" charset="0"/>
                        <a:ea typeface="Open Sans" panose="020B0606030504020204" pitchFamily="34" charset="0"/>
                        <a:cs typeface="Open Sans" panose="020B0606030504020204" pitchFamily="34" charset="0"/>
                      </a:endParaRPr>
                    </a:p>
                  </a:txBody>
                  <a:tcPr marL="44450" marR="44450" marT="0" marB="0" anchor="ctr"/>
                </a:tc>
                <a:extLst>
                  <a:ext uri="{0D108BD9-81ED-4DB2-BD59-A6C34878D82A}">
                    <a16:rowId xmlns:a16="http://schemas.microsoft.com/office/drawing/2014/main" val="1083302493"/>
                  </a:ext>
                </a:extLst>
              </a:tr>
              <a:tr h="899082">
                <a:tc>
                  <a:txBody>
                    <a:bodyPr/>
                    <a:lstStyle/>
                    <a:p>
                      <a:pPr algn="l">
                        <a:lnSpc>
                          <a:spcPct val="150000"/>
                        </a:lnSpc>
                        <a:spcBef>
                          <a:spcPts val="1200"/>
                        </a:spcBef>
                        <a:spcAft>
                          <a:spcPts val="1200"/>
                        </a:spcAft>
                      </a:pPr>
                      <a:r>
                        <a:rPr lang="it-CH" sz="3600" dirty="0">
                          <a:effectLst/>
                        </a:rPr>
                        <a:t>40% dei costi del personale </a:t>
                      </a:r>
                      <a:endParaRPr lang="it-IT" sz="3600" dirty="0">
                        <a:effectLst/>
                        <a:latin typeface="Open Sans" panose="020B0606030504020204" pitchFamily="34" charset="0"/>
                        <a:ea typeface="Open Sans" panose="020B0606030504020204" pitchFamily="34" charset="0"/>
                        <a:cs typeface="Open Sans" panose="020B0606030504020204" pitchFamily="34" charset="0"/>
                      </a:endParaRPr>
                    </a:p>
                  </a:txBody>
                  <a:tcPr marL="44450" marR="44450" marT="0" marB="0" anchor="ctr"/>
                </a:tc>
                <a:tc>
                  <a:txBody>
                    <a:bodyPr/>
                    <a:lstStyle/>
                    <a:p>
                      <a:pPr algn="l">
                        <a:lnSpc>
                          <a:spcPct val="150000"/>
                        </a:lnSpc>
                        <a:spcBef>
                          <a:spcPts val="1200"/>
                        </a:spcBef>
                        <a:spcAft>
                          <a:spcPts val="1200"/>
                        </a:spcAft>
                      </a:pPr>
                      <a:r>
                        <a:rPr lang="it-CH" sz="3600" dirty="0">
                          <a:effectLst/>
                        </a:rPr>
                        <a:t>art. 56 Reg. 2021/1060</a:t>
                      </a:r>
                      <a:endParaRPr lang="it-IT" sz="3600" dirty="0">
                        <a:effectLst/>
                        <a:latin typeface="Open Sans" panose="020B0606030504020204" pitchFamily="34" charset="0"/>
                        <a:ea typeface="Open Sans" panose="020B0606030504020204" pitchFamily="34" charset="0"/>
                        <a:cs typeface="Open Sans" panose="020B0606030504020204" pitchFamily="34" charset="0"/>
                      </a:endParaRPr>
                    </a:p>
                  </a:txBody>
                  <a:tcPr marL="44450" marR="44450" marT="0" marB="0" anchor="ctr"/>
                </a:tc>
                <a:extLst>
                  <a:ext uri="{0D108BD9-81ED-4DB2-BD59-A6C34878D82A}">
                    <a16:rowId xmlns:a16="http://schemas.microsoft.com/office/drawing/2014/main" val="3030810141"/>
                  </a:ext>
                </a:extLst>
              </a:tr>
            </a:tbl>
          </a:graphicData>
        </a:graphic>
      </p:graphicFrame>
    </p:spTree>
    <p:extLst>
      <p:ext uri="{BB962C8B-B14F-4D97-AF65-F5344CB8AC3E}">
        <p14:creationId xmlns:p14="http://schemas.microsoft.com/office/powerpoint/2010/main" val="2405380988"/>
      </p:ext>
    </p:extLst>
  </p:cSld>
  <p:clrMapOvr>
    <a:masterClrMapping/>
  </p:clrMapOvr>
  <mc:AlternateContent xmlns:mc="http://schemas.openxmlformats.org/markup-compatibility/2006" xmlns:p14="http://schemas.microsoft.com/office/powerpoint/2010/main">
    <mc:Choice Requires="p14">
      <p:transition spd="slow" p14:dur="2000" advTm="21388"/>
    </mc:Choice>
    <mc:Fallback xmlns="">
      <p:transition spd="slow" advTm="2138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EA8E6-3A2C-A9F3-92BA-89CD8AC218B3}"/>
            </a:ext>
          </a:extLst>
        </p:cNvPr>
        <p:cNvGrpSpPr/>
        <p:nvPr/>
      </p:nvGrpSpPr>
      <p:grpSpPr>
        <a:xfrm>
          <a:off x="0" y="0"/>
          <a:ext cx="0" cy="0"/>
          <a:chOff x="0" y="0"/>
          <a:chExt cx="0" cy="0"/>
        </a:xfrm>
      </p:grpSpPr>
      <p:pic>
        <p:nvPicPr>
          <p:cNvPr id="10" name="Immagine 9">
            <a:extLst>
              <a:ext uri="{FF2B5EF4-FFF2-40B4-BE49-F238E27FC236}">
                <a16:creationId xmlns:a16="http://schemas.microsoft.com/office/drawing/2014/main" id="{E3879C24-4847-1B84-2AA2-5F2DABA3BACF}"/>
              </a:ext>
            </a:extLst>
          </p:cNvPr>
          <p:cNvPicPr>
            <a:picLocks noChangeAspect="1"/>
          </p:cNvPicPr>
          <p:nvPr/>
        </p:nvPicPr>
        <p:blipFill>
          <a:blip r:embed="rId3"/>
          <a:stretch>
            <a:fillRect/>
          </a:stretch>
        </p:blipFill>
        <p:spPr>
          <a:xfrm>
            <a:off x="0" y="8141"/>
            <a:ext cx="24382413" cy="13707860"/>
          </a:xfrm>
          <a:prstGeom prst="rect">
            <a:avLst/>
          </a:prstGeom>
        </p:spPr>
      </p:pic>
      <p:sp>
        <p:nvSpPr>
          <p:cNvPr id="11" name="CasellaDiTesto 10">
            <a:extLst>
              <a:ext uri="{FF2B5EF4-FFF2-40B4-BE49-F238E27FC236}">
                <a16:creationId xmlns:a16="http://schemas.microsoft.com/office/drawing/2014/main" id="{2A000328-FE36-A5DC-CECC-4A2E8559AB4C}"/>
              </a:ext>
            </a:extLst>
          </p:cNvPr>
          <p:cNvSpPr txBox="1"/>
          <p:nvPr/>
        </p:nvSpPr>
        <p:spPr>
          <a:xfrm>
            <a:off x="7315200" y="366880"/>
            <a:ext cx="16879824" cy="830997"/>
          </a:xfrm>
          <a:prstGeom prst="rect">
            <a:avLst/>
          </a:prstGeom>
          <a:noFill/>
        </p:spPr>
        <p:txBody>
          <a:bodyPr wrap="square" rtlCol="0">
            <a:spAutoFit/>
          </a:bodyPr>
          <a:lstStyle/>
          <a:p>
            <a:r>
              <a:rPr lang="it-IT" sz="4800" b="1" dirty="0">
                <a:solidFill>
                  <a:srgbClr val="124391"/>
                </a:solidFill>
                <a:latin typeface="Open Sans" pitchFamily="2" charset="0"/>
                <a:ea typeface="Open Sans" pitchFamily="2" charset="0"/>
                <a:cs typeface="Open Sans" pitchFamily="2" charset="0"/>
              </a:rPr>
              <a:t>Costi per consulenze e servizi esterni</a:t>
            </a:r>
          </a:p>
        </p:txBody>
      </p:sp>
      <p:sp>
        <p:nvSpPr>
          <p:cNvPr id="3" name="TextBox 6">
            <a:extLst>
              <a:ext uri="{FF2B5EF4-FFF2-40B4-BE49-F238E27FC236}">
                <a16:creationId xmlns:a16="http://schemas.microsoft.com/office/drawing/2014/main" id="{0F93A0ED-969D-5432-AC8F-8CE54120F785}"/>
              </a:ext>
            </a:extLst>
          </p:cNvPr>
          <p:cNvSpPr txBox="1"/>
          <p:nvPr/>
        </p:nvSpPr>
        <p:spPr>
          <a:xfrm>
            <a:off x="1065025" y="5983882"/>
            <a:ext cx="20178826" cy="1748236"/>
          </a:xfrm>
          <a:prstGeom prst="rect">
            <a:avLst/>
          </a:prstGeom>
          <a:noFill/>
        </p:spPr>
        <p:txBody>
          <a:bodyPr wrap="square" lIns="0" tIns="0" rIns="0" bIns="0" rtlCol="0" anchor="ctr">
            <a:spAutoFit/>
          </a:bodyPr>
          <a:lstStyle/>
          <a:p>
            <a:pPr algn="just">
              <a:lnSpc>
                <a:spcPct val="150000"/>
              </a:lnSpc>
              <a:buClr>
                <a:srgbClr val="C00000"/>
              </a:buClr>
            </a:pPr>
            <a:r>
              <a:rPr lang="it-IT" sz="4000" dirty="0">
                <a:solidFill>
                  <a:srgbClr val="1B2151"/>
                </a:solidFill>
                <a:latin typeface="Open Sans" panose="020B0606030504020204" pitchFamily="34" charset="0"/>
                <a:ea typeface="Open Sans" panose="020B0606030504020204" pitchFamily="34" charset="0"/>
                <a:cs typeface="Open Sans" panose="020B0606030504020204" pitchFamily="34" charset="0"/>
              </a:rPr>
              <a:t>Sono ammissibili nell’ambito di tale categoria </a:t>
            </a:r>
            <a:r>
              <a:rPr lang="it-IT" sz="4000" dirty="0">
                <a:solidFill>
                  <a:srgbClr val="1B215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le spese connesse a consulenze e servizi esterni utili alla realizzazione delle attività di progetto</a:t>
            </a:r>
            <a:endParaRPr lang="it-IT" sz="4000" dirty="0">
              <a:solidFill>
                <a:srgbClr val="1B215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80652292"/>
      </p:ext>
    </p:extLst>
  </p:cSld>
  <p:clrMapOvr>
    <a:masterClrMapping/>
  </p:clrMapOvr>
  <mc:AlternateContent xmlns:mc="http://schemas.openxmlformats.org/markup-compatibility/2006" xmlns:p14="http://schemas.microsoft.com/office/powerpoint/2010/main">
    <mc:Choice Requires="p14">
      <p:transition spd="slow" p14:dur="2000" advTm="22003"/>
    </mc:Choice>
    <mc:Fallback xmlns="">
      <p:transition spd="slow" advTm="2200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CCA5D-90EB-03A3-A529-52AB83882329}"/>
            </a:ext>
          </a:extLst>
        </p:cNvPr>
        <p:cNvGrpSpPr/>
        <p:nvPr/>
      </p:nvGrpSpPr>
      <p:grpSpPr>
        <a:xfrm>
          <a:off x="0" y="0"/>
          <a:ext cx="0" cy="0"/>
          <a:chOff x="0" y="0"/>
          <a:chExt cx="0" cy="0"/>
        </a:xfrm>
      </p:grpSpPr>
      <p:pic>
        <p:nvPicPr>
          <p:cNvPr id="10" name="Immagine 9">
            <a:extLst>
              <a:ext uri="{FF2B5EF4-FFF2-40B4-BE49-F238E27FC236}">
                <a16:creationId xmlns:a16="http://schemas.microsoft.com/office/drawing/2014/main" id="{EEE21A68-4B8B-B3CD-A298-4DE526694AEE}"/>
              </a:ext>
            </a:extLst>
          </p:cNvPr>
          <p:cNvPicPr>
            <a:picLocks noChangeAspect="1"/>
          </p:cNvPicPr>
          <p:nvPr/>
        </p:nvPicPr>
        <p:blipFill>
          <a:blip r:embed="rId3"/>
          <a:stretch>
            <a:fillRect/>
          </a:stretch>
        </p:blipFill>
        <p:spPr>
          <a:xfrm>
            <a:off x="0" y="8141"/>
            <a:ext cx="24382413" cy="13707860"/>
          </a:xfrm>
          <a:prstGeom prst="rect">
            <a:avLst/>
          </a:prstGeom>
        </p:spPr>
      </p:pic>
      <p:sp>
        <p:nvSpPr>
          <p:cNvPr id="11" name="CasellaDiTesto 10">
            <a:extLst>
              <a:ext uri="{FF2B5EF4-FFF2-40B4-BE49-F238E27FC236}">
                <a16:creationId xmlns:a16="http://schemas.microsoft.com/office/drawing/2014/main" id="{2283A8CE-55A9-6086-D744-829DDF4AA480}"/>
              </a:ext>
            </a:extLst>
          </p:cNvPr>
          <p:cNvSpPr txBox="1"/>
          <p:nvPr/>
        </p:nvSpPr>
        <p:spPr>
          <a:xfrm>
            <a:off x="7315200" y="366880"/>
            <a:ext cx="16879824" cy="830997"/>
          </a:xfrm>
          <a:prstGeom prst="rect">
            <a:avLst/>
          </a:prstGeom>
          <a:noFill/>
        </p:spPr>
        <p:txBody>
          <a:bodyPr wrap="square" rtlCol="0">
            <a:spAutoFit/>
          </a:bodyPr>
          <a:lstStyle/>
          <a:p>
            <a:r>
              <a:rPr lang="it-IT" sz="4800" b="1" dirty="0">
                <a:solidFill>
                  <a:srgbClr val="124391"/>
                </a:solidFill>
                <a:latin typeface="Open Sans" pitchFamily="2" charset="0"/>
                <a:ea typeface="Open Sans" pitchFamily="2" charset="0"/>
                <a:cs typeface="Open Sans" pitchFamily="2" charset="0"/>
              </a:rPr>
              <a:t>Spese per attrezzature</a:t>
            </a:r>
          </a:p>
        </p:txBody>
      </p:sp>
      <p:sp>
        <p:nvSpPr>
          <p:cNvPr id="3" name="TextBox 6">
            <a:extLst>
              <a:ext uri="{FF2B5EF4-FFF2-40B4-BE49-F238E27FC236}">
                <a16:creationId xmlns:a16="http://schemas.microsoft.com/office/drawing/2014/main" id="{8B955797-DA64-CD1A-A580-0D7A6F68DB7D}"/>
              </a:ext>
            </a:extLst>
          </p:cNvPr>
          <p:cNvSpPr txBox="1"/>
          <p:nvPr/>
        </p:nvSpPr>
        <p:spPr>
          <a:xfrm>
            <a:off x="732517" y="1983298"/>
            <a:ext cx="16879823" cy="4518225"/>
          </a:xfrm>
          <a:prstGeom prst="rect">
            <a:avLst/>
          </a:prstGeom>
          <a:noFill/>
        </p:spPr>
        <p:txBody>
          <a:bodyPr wrap="square" lIns="0" tIns="0" rIns="0" bIns="0" rtlCol="0" anchor="ctr">
            <a:spAutoFit/>
          </a:bodyPr>
          <a:lstStyle/>
          <a:p>
            <a:pPr algn="just">
              <a:lnSpc>
                <a:spcPct val="150000"/>
              </a:lnSpc>
              <a:buClr>
                <a:srgbClr val="C00000"/>
              </a:buClr>
            </a:pPr>
            <a:r>
              <a:rPr lang="it-IT" sz="4000" dirty="0">
                <a:solidFill>
                  <a:srgbClr val="1B2151"/>
                </a:solidFill>
                <a:latin typeface="Open Sans" panose="020B0606030504020204" pitchFamily="34" charset="0"/>
                <a:ea typeface="Open Sans" panose="020B0606030504020204" pitchFamily="34" charset="0"/>
                <a:cs typeface="Open Sans" panose="020B0606030504020204" pitchFamily="34" charset="0"/>
              </a:rPr>
              <a:t>Sono ammissibili nell’ambito di tale categoria le spese che si riferiscono ad attrezzature essenziali acquistate, acquisite in locazione finanziaria o oggetto di noleggio a lungo termine da parte del beneficiario per la realizzazione del progetto </a:t>
            </a:r>
          </a:p>
          <a:p>
            <a:pPr algn="just">
              <a:lnSpc>
                <a:spcPct val="150000"/>
              </a:lnSpc>
              <a:buClr>
                <a:srgbClr val="C00000"/>
              </a:buClr>
            </a:pPr>
            <a:endParaRPr lang="it-IT" sz="4000" dirty="0">
              <a:solidFill>
                <a:srgbClr val="1B215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6">
            <a:extLst>
              <a:ext uri="{FF2B5EF4-FFF2-40B4-BE49-F238E27FC236}">
                <a16:creationId xmlns:a16="http://schemas.microsoft.com/office/drawing/2014/main" id="{E8F4CFC2-D76E-502A-A311-92D6F4E32A8D}"/>
              </a:ext>
            </a:extLst>
          </p:cNvPr>
          <p:cNvSpPr txBox="1"/>
          <p:nvPr/>
        </p:nvSpPr>
        <p:spPr>
          <a:xfrm>
            <a:off x="732517" y="6858000"/>
            <a:ext cx="22653955" cy="2671565"/>
          </a:xfrm>
          <a:prstGeom prst="rect">
            <a:avLst/>
          </a:prstGeom>
          <a:noFill/>
        </p:spPr>
        <p:txBody>
          <a:bodyPr wrap="square" lIns="0" tIns="0" rIns="0" bIns="0" rtlCol="0" anchor="ctr">
            <a:spAutoFit/>
          </a:bodyPr>
          <a:lstStyle/>
          <a:p>
            <a:pPr marL="571500" indent="-571500" algn="just">
              <a:lnSpc>
                <a:spcPct val="150000"/>
              </a:lnSpc>
              <a:buClr>
                <a:srgbClr val="C00000"/>
              </a:buClr>
              <a:buFont typeface="Wingdings" panose="05000000000000000000" pitchFamily="2" charset="2"/>
              <a:buChar char="§"/>
            </a:pPr>
            <a:r>
              <a:rPr lang="it-IT" sz="4000" dirty="0">
                <a:solidFill>
                  <a:srgbClr val="1B2151"/>
                </a:solidFill>
                <a:latin typeface="Open Sans" panose="020B0606030504020204" pitchFamily="34" charset="0"/>
                <a:ea typeface="Open Sans" panose="020B0606030504020204" pitchFamily="34" charset="0"/>
                <a:cs typeface="Open Sans" panose="020B0606030504020204" pitchFamily="34" charset="0"/>
              </a:rPr>
              <a:t>per la </a:t>
            </a:r>
            <a:r>
              <a:rPr lang="it-IT" sz="4000" dirty="0">
                <a:solidFill>
                  <a:srgbClr val="1B215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strumentazione di supporto per la realizzazione del progetto è rendicontabile il solo costo dell’ammortamento</a:t>
            </a:r>
          </a:p>
          <a:p>
            <a:pPr marL="571500" indent="-571500" algn="just">
              <a:lnSpc>
                <a:spcPct val="150000"/>
              </a:lnSpc>
              <a:buClr>
                <a:srgbClr val="C00000"/>
              </a:buClr>
              <a:buFont typeface="Wingdings" panose="05000000000000000000" pitchFamily="2" charset="2"/>
              <a:buChar char="§"/>
            </a:pPr>
            <a:r>
              <a:rPr lang="it-IT" sz="4000" dirty="0">
                <a:solidFill>
                  <a:srgbClr val="1B2151"/>
                </a:solidFill>
                <a:latin typeface="Open Sans" panose="020B0606030504020204" pitchFamily="34" charset="0"/>
                <a:ea typeface="Open Sans" panose="020B0606030504020204" pitchFamily="34" charset="0"/>
                <a:cs typeface="Open Sans" panose="020B0606030504020204" pitchFamily="34" charset="0"/>
              </a:rPr>
              <a:t>per la </a:t>
            </a:r>
            <a:r>
              <a:rPr lang="it-IT" sz="4000" dirty="0">
                <a:solidFill>
                  <a:srgbClr val="1B215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strumentazione esclusiva e specifica per il progetto è ammissibile l’intero costo </a:t>
            </a:r>
          </a:p>
        </p:txBody>
      </p:sp>
    </p:spTree>
    <p:extLst>
      <p:ext uri="{BB962C8B-B14F-4D97-AF65-F5344CB8AC3E}">
        <p14:creationId xmlns:p14="http://schemas.microsoft.com/office/powerpoint/2010/main" val="22251640"/>
      </p:ext>
    </p:extLst>
  </p:cSld>
  <p:clrMapOvr>
    <a:masterClrMapping/>
  </p:clrMapOvr>
  <mc:AlternateContent xmlns:mc="http://schemas.openxmlformats.org/markup-compatibility/2006" xmlns:p14="http://schemas.microsoft.com/office/powerpoint/2010/main">
    <mc:Choice Requires="p14">
      <p:transition spd="slow" p14:dur="2000" advTm="63489"/>
    </mc:Choice>
    <mc:Fallback xmlns="">
      <p:transition spd="slow" advTm="6348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9813D-A241-019A-3500-A4EC8A235B67}"/>
            </a:ext>
          </a:extLst>
        </p:cNvPr>
        <p:cNvGrpSpPr/>
        <p:nvPr/>
      </p:nvGrpSpPr>
      <p:grpSpPr>
        <a:xfrm>
          <a:off x="0" y="0"/>
          <a:ext cx="0" cy="0"/>
          <a:chOff x="0" y="0"/>
          <a:chExt cx="0" cy="0"/>
        </a:xfrm>
      </p:grpSpPr>
      <p:pic>
        <p:nvPicPr>
          <p:cNvPr id="10" name="Immagine 9">
            <a:extLst>
              <a:ext uri="{FF2B5EF4-FFF2-40B4-BE49-F238E27FC236}">
                <a16:creationId xmlns:a16="http://schemas.microsoft.com/office/drawing/2014/main" id="{78773E62-F20C-7490-8802-B3DDB9B9DA72}"/>
              </a:ext>
            </a:extLst>
          </p:cNvPr>
          <p:cNvPicPr>
            <a:picLocks noChangeAspect="1"/>
          </p:cNvPicPr>
          <p:nvPr/>
        </p:nvPicPr>
        <p:blipFill>
          <a:blip r:embed="rId3"/>
          <a:stretch>
            <a:fillRect/>
          </a:stretch>
        </p:blipFill>
        <p:spPr>
          <a:xfrm>
            <a:off x="0" y="8141"/>
            <a:ext cx="24382413" cy="13707860"/>
          </a:xfrm>
          <a:prstGeom prst="rect">
            <a:avLst/>
          </a:prstGeom>
        </p:spPr>
      </p:pic>
      <p:sp>
        <p:nvSpPr>
          <p:cNvPr id="11" name="CasellaDiTesto 10">
            <a:extLst>
              <a:ext uri="{FF2B5EF4-FFF2-40B4-BE49-F238E27FC236}">
                <a16:creationId xmlns:a16="http://schemas.microsoft.com/office/drawing/2014/main" id="{95C7E48E-9686-7B64-FE72-7EAAE023C7F4}"/>
              </a:ext>
            </a:extLst>
          </p:cNvPr>
          <p:cNvSpPr txBox="1"/>
          <p:nvPr/>
        </p:nvSpPr>
        <p:spPr>
          <a:xfrm>
            <a:off x="7315200" y="366880"/>
            <a:ext cx="16879824" cy="830997"/>
          </a:xfrm>
          <a:prstGeom prst="rect">
            <a:avLst/>
          </a:prstGeom>
          <a:noFill/>
        </p:spPr>
        <p:txBody>
          <a:bodyPr wrap="square" rtlCol="0">
            <a:spAutoFit/>
          </a:bodyPr>
          <a:lstStyle/>
          <a:p>
            <a:r>
              <a:rPr lang="it-IT" sz="4800" b="1" dirty="0">
                <a:solidFill>
                  <a:srgbClr val="124391"/>
                </a:solidFill>
                <a:latin typeface="Open Sans" pitchFamily="2" charset="0"/>
                <a:ea typeface="Open Sans" pitchFamily="2" charset="0"/>
                <a:cs typeface="Open Sans" pitchFamily="2" charset="0"/>
              </a:rPr>
              <a:t>Spese per infrastrutture e lavori</a:t>
            </a:r>
          </a:p>
        </p:txBody>
      </p:sp>
      <p:sp>
        <p:nvSpPr>
          <p:cNvPr id="2" name="TextBox 6">
            <a:extLst>
              <a:ext uri="{FF2B5EF4-FFF2-40B4-BE49-F238E27FC236}">
                <a16:creationId xmlns:a16="http://schemas.microsoft.com/office/drawing/2014/main" id="{FA4F1C64-8224-E259-571F-A3DEC2D11F89}"/>
              </a:ext>
            </a:extLst>
          </p:cNvPr>
          <p:cNvSpPr txBox="1"/>
          <p:nvPr/>
        </p:nvSpPr>
        <p:spPr>
          <a:xfrm>
            <a:off x="871062" y="6121156"/>
            <a:ext cx="20178826" cy="2671565"/>
          </a:xfrm>
          <a:prstGeom prst="rect">
            <a:avLst/>
          </a:prstGeom>
          <a:noFill/>
        </p:spPr>
        <p:txBody>
          <a:bodyPr wrap="square" lIns="0" tIns="0" rIns="0" bIns="0" rtlCol="0" anchor="ctr">
            <a:spAutoFit/>
          </a:bodyPr>
          <a:lstStyle/>
          <a:p>
            <a:pPr algn="just">
              <a:lnSpc>
                <a:spcPct val="150000"/>
              </a:lnSpc>
              <a:buClr>
                <a:srgbClr val="C00000"/>
              </a:buClr>
            </a:pPr>
            <a:r>
              <a:rPr lang="it-IT" sz="4000" dirty="0">
                <a:solidFill>
                  <a:srgbClr val="1B2151"/>
                </a:solidFill>
                <a:latin typeface="Open Sans" panose="020B0606030504020204" pitchFamily="34" charset="0"/>
                <a:ea typeface="Open Sans" panose="020B0606030504020204" pitchFamily="34" charset="0"/>
                <a:cs typeface="Open Sans" panose="020B0606030504020204" pitchFamily="34" charset="0"/>
              </a:rPr>
              <a:t>Sono ammissibili nell’ambito di tale categoria </a:t>
            </a:r>
            <a:r>
              <a:rPr lang="it-IT" sz="4000" dirty="0">
                <a:solidFill>
                  <a:srgbClr val="1B215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le spese connesse ad acquisto di terreni, licenze edilizie, materiale da costruzione, manodopera ed </a:t>
            </a:r>
          </a:p>
          <a:p>
            <a:pPr algn="just">
              <a:lnSpc>
                <a:spcPct val="150000"/>
              </a:lnSpc>
              <a:buClr>
                <a:srgbClr val="C00000"/>
              </a:buClr>
            </a:pPr>
            <a:r>
              <a:rPr lang="it-IT" sz="4000" dirty="0">
                <a:solidFill>
                  <a:srgbClr val="1B215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interventi specializzati</a:t>
            </a:r>
            <a:endParaRPr lang="it-IT" sz="4000" dirty="0">
              <a:solidFill>
                <a:srgbClr val="1B215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70824164"/>
      </p:ext>
    </p:extLst>
  </p:cSld>
  <p:clrMapOvr>
    <a:masterClrMapping/>
  </p:clrMapOvr>
  <mc:AlternateContent xmlns:mc="http://schemas.openxmlformats.org/markup-compatibility/2006" xmlns:p14="http://schemas.microsoft.com/office/powerpoint/2010/main">
    <mc:Choice Requires="p14">
      <p:transition spd="slow" p14:dur="2000" advTm="28176"/>
    </mc:Choice>
    <mc:Fallback xmlns="">
      <p:transition spd="slow" advTm="2817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16">
            <a:extLst>
              <a:ext uri="{FF2B5EF4-FFF2-40B4-BE49-F238E27FC236}">
                <a16:creationId xmlns:a16="http://schemas.microsoft.com/office/drawing/2014/main" id="{3A6CF5D3-6725-6CF9-DB6C-1E5FBAC923E7}"/>
              </a:ext>
            </a:extLst>
          </p:cNvPr>
          <p:cNvPicPr>
            <a:picLocks noChangeAspect="1"/>
          </p:cNvPicPr>
          <p:nvPr/>
        </p:nvPicPr>
        <p:blipFill>
          <a:blip r:embed="rId3"/>
          <a:stretch>
            <a:fillRect/>
          </a:stretch>
        </p:blipFill>
        <p:spPr>
          <a:xfrm>
            <a:off x="0" y="8141"/>
            <a:ext cx="24382413" cy="13707860"/>
          </a:xfrm>
          <a:prstGeom prst="rect">
            <a:avLst/>
          </a:prstGeom>
        </p:spPr>
      </p:pic>
      <p:sp>
        <p:nvSpPr>
          <p:cNvPr id="18" name="CasellaDiTesto 17">
            <a:extLst>
              <a:ext uri="{FF2B5EF4-FFF2-40B4-BE49-F238E27FC236}">
                <a16:creationId xmlns:a16="http://schemas.microsoft.com/office/drawing/2014/main" id="{6F6B9F60-1FED-87A9-D4AF-0CE4428689FB}"/>
              </a:ext>
            </a:extLst>
          </p:cNvPr>
          <p:cNvSpPr txBox="1"/>
          <p:nvPr/>
        </p:nvSpPr>
        <p:spPr>
          <a:xfrm>
            <a:off x="7315200" y="366880"/>
            <a:ext cx="16879824" cy="830997"/>
          </a:xfrm>
          <a:prstGeom prst="rect">
            <a:avLst/>
          </a:prstGeom>
          <a:noFill/>
        </p:spPr>
        <p:txBody>
          <a:bodyPr wrap="square" rtlCol="0">
            <a:spAutoFit/>
          </a:bodyPr>
          <a:lstStyle/>
          <a:p>
            <a:r>
              <a:rPr lang="it-IT" sz="4800" b="1" dirty="0">
                <a:solidFill>
                  <a:srgbClr val="124391"/>
                </a:solidFill>
                <a:latin typeface="Open Sans" pitchFamily="2" charset="0"/>
                <a:ea typeface="Open Sans" pitchFamily="2" charset="0"/>
                <a:cs typeface="Open Sans" pitchFamily="2" charset="0"/>
              </a:rPr>
              <a:t>Opzioni di riconoscimento del costo</a:t>
            </a:r>
          </a:p>
        </p:txBody>
      </p:sp>
      <p:sp>
        <p:nvSpPr>
          <p:cNvPr id="4" name="CasellaDiTesto 3">
            <a:extLst>
              <a:ext uri="{FF2B5EF4-FFF2-40B4-BE49-F238E27FC236}">
                <a16:creationId xmlns:a16="http://schemas.microsoft.com/office/drawing/2014/main" id="{DCE6B433-2305-3515-AF24-A1927E884779}"/>
              </a:ext>
            </a:extLst>
          </p:cNvPr>
          <p:cNvSpPr txBox="1"/>
          <p:nvPr/>
        </p:nvSpPr>
        <p:spPr>
          <a:xfrm>
            <a:off x="624434" y="2724309"/>
            <a:ext cx="19892416" cy="646331"/>
          </a:xfrm>
          <a:prstGeom prst="rect">
            <a:avLst/>
          </a:prstGeom>
          <a:noFill/>
        </p:spPr>
        <p:txBody>
          <a:bodyPr wrap="square">
            <a:spAutoFit/>
          </a:bodyPr>
          <a:lstStyle/>
          <a:p>
            <a:r>
              <a:rPr lang="it-IT" sz="3600" b="1" dirty="0">
                <a:solidFill>
                  <a:srgbClr val="1B2151"/>
                </a:solidFill>
                <a:latin typeface="Open Sans" pitchFamily="2" charset="0"/>
                <a:ea typeface="Open Sans" pitchFamily="2" charset="0"/>
                <a:cs typeface="Open Sans" pitchFamily="2" charset="0"/>
              </a:rPr>
              <a:t>Spese per consulenze e servizi esterni</a:t>
            </a:r>
          </a:p>
        </p:txBody>
      </p:sp>
      <p:graphicFrame>
        <p:nvGraphicFramePr>
          <p:cNvPr id="3" name="Tabella 2">
            <a:extLst>
              <a:ext uri="{FF2B5EF4-FFF2-40B4-BE49-F238E27FC236}">
                <a16:creationId xmlns:a16="http://schemas.microsoft.com/office/drawing/2014/main" id="{DABDD440-0785-C3D0-EE19-374BDE75A6CF}"/>
              </a:ext>
            </a:extLst>
          </p:cNvPr>
          <p:cNvGraphicFramePr>
            <a:graphicFrameLocks noGrp="1"/>
          </p:cNvGraphicFramePr>
          <p:nvPr>
            <p:extLst>
              <p:ext uri="{D42A27DB-BD31-4B8C-83A1-F6EECF244321}">
                <p14:modId xmlns:p14="http://schemas.microsoft.com/office/powerpoint/2010/main" val="3717979801"/>
              </p:ext>
            </p:extLst>
          </p:nvPr>
        </p:nvGraphicFramePr>
        <p:xfrm>
          <a:off x="2466754" y="6430487"/>
          <a:ext cx="19096074" cy="2990076"/>
        </p:xfrm>
        <a:graphic>
          <a:graphicData uri="http://schemas.openxmlformats.org/drawingml/2006/table">
            <a:tbl>
              <a:tblPr firstRow="1" firstCol="1" bandRow="1">
                <a:tableStyleId>{3B4B98B0-60AC-42C2-AFA5-B58CD77FA1E5}</a:tableStyleId>
              </a:tblPr>
              <a:tblGrid>
                <a:gridCol w="9620923">
                  <a:extLst>
                    <a:ext uri="{9D8B030D-6E8A-4147-A177-3AD203B41FA5}">
                      <a16:colId xmlns:a16="http://schemas.microsoft.com/office/drawing/2014/main" val="1870149084"/>
                    </a:ext>
                  </a:extLst>
                </a:gridCol>
                <a:gridCol w="9475151">
                  <a:extLst>
                    <a:ext uri="{9D8B030D-6E8A-4147-A177-3AD203B41FA5}">
                      <a16:colId xmlns:a16="http://schemas.microsoft.com/office/drawing/2014/main" val="980557144"/>
                    </a:ext>
                  </a:extLst>
                </a:gridCol>
              </a:tblGrid>
              <a:tr h="996692">
                <a:tc>
                  <a:txBody>
                    <a:bodyPr/>
                    <a:lstStyle/>
                    <a:p>
                      <a:pPr algn="l">
                        <a:lnSpc>
                          <a:spcPct val="150000"/>
                        </a:lnSpc>
                        <a:spcBef>
                          <a:spcPts val="1200"/>
                        </a:spcBef>
                        <a:spcAft>
                          <a:spcPts val="1200"/>
                        </a:spcAft>
                      </a:pPr>
                      <a:r>
                        <a:rPr lang="it-CH" sz="3600">
                          <a:effectLst/>
                        </a:rPr>
                        <a:t>Opzioni di riconoscimento del costo</a:t>
                      </a:r>
                      <a:endParaRPr lang="it-IT" sz="3600">
                        <a:effectLst/>
                        <a:latin typeface="Open Sans" panose="020B0606030504020204" pitchFamily="34" charset="0"/>
                        <a:ea typeface="Open Sans" panose="020B0606030504020204" pitchFamily="34" charset="0"/>
                        <a:cs typeface="Open Sans" panose="020B0606030504020204" pitchFamily="34" charset="0"/>
                      </a:endParaRPr>
                    </a:p>
                  </a:txBody>
                  <a:tcPr marL="44450" marR="44450" marT="0" marB="0" anchor="ctr"/>
                </a:tc>
                <a:tc>
                  <a:txBody>
                    <a:bodyPr/>
                    <a:lstStyle/>
                    <a:p>
                      <a:pPr algn="l">
                        <a:lnSpc>
                          <a:spcPct val="150000"/>
                        </a:lnSpc>
                        <a:spcBef>
                          <a:spcPts val="1200"/>
                        </a:spcBef>
                        <a:spcAft>
                          <a:spcPts val="1200"/>
                        </a:spcAft>
                      </a:pPr>
                      <a:r>
                        <a:rPr lang="it-CH" sz="3600" dirty="0">
                          <a:effectLst/>
                        </a:rPr>
                        <a:t>Riferimento normativo</a:t>
                      </a:r>
                      <a:endParaRPr lang="it-IT" sz="3600" dirty="0">
                        <a:effectLst/>
                        <a:latin typeface="Open Sans" panose="020B0606030504020204" pitchFamily="34" charset="0"/>
                        <a:ea typeface="Open Sans" panose="020B0606030504020204" pitchFamily="34" charset="0"/>
                        <a:cs typeface="Open Sans" panose="020B0606030504020204" pitchFamily="34" charset="0"/>
                      </a:endParaRPr>
                    </a:p>
                  </a:txBody>
                  <a:tcPr marL="44450" marR="44450" marT="0" marB="0" anchor="ctr"/>
                </a:tc>
                <a:extLst>
                  <a:ext uri="{0D108BD9-81ED-4DB2-BD59-A6C34878D82A}">
                    <a16:rowId xmlns:a16="http://schemas.microsoft.com/office/drawing/2014/main" val="901080138"/>
                  </a:ext>
                </a:extLst>
              </a:tr>
              <a:tr h="996692">
                <a:tc>
                  <a:txBody>
                    <a:bodyPr/>
                    <a:lstStyle/>
                    <a:p>
                      <a:pPr algn="l">
                        <a:lnSpc>
                          <a:spcPct val="150000"/>
                        </a:lnSpc>
                        <a:spcBef>
                          <a:spcPts val="1200"/>
                        </a:spcBef>
                        <a:spcAft>
                          <a:spcPts val="1200"/>
                        </a:spcAft>
                      </a:pPr>
                      <a:r>
                        <a:rPr lang="it-CH" sz="3600" dirty="0">
                          <a:effectLst/>
                        </a:rPr>
                        <a:t>costi reali</a:t>
                      </a:r>
                      <a:endParaRPr lang="it-IT" sz="3600" dirty="0">
                        <a:effectLst/>
                        <a:latin typeface="Open Sans" panose="020B0606030504020204" pitchFamily="34" charset="0"/>
                        <a:ea typeface="Open Sans" panose="020B0606030504020204" pitchFamily="34" charset="0"/>
                        <a:cs typeface="Open Sans" panose="020B0606030504020204" pitchFamily="34" charset="0"/>
                      </a:endParaRPr>
                    </a:p>
                  </a:txBody>
                  <a:tcPr marL="44450" marR="44450" marT="0" marB="0" anchor="ctr"/>
                </a:tc>
                <a:tc>
                  <a:txBody>
                    <a:bodyPr/>
                    <a:lstStyle/>
                    <a:p>
                      <a:pPr algn="l">
                        <a:lnSpc>
                          <a:spcPct val="150000"/>
                        </a:lnSpc>
                        <a:spcBef>
                          <a:spcPts val="1200"/>
                        </a:spcBef>
                        <a:spcAft>
                          <a:spcPts val="1200"/>
                        </a:spcAft>
                      </a:pPr>
                      <a:r>
                        <a:rPr lang="it-CH" sz="3600" dirty="0">
                          <a:effectLst/>
                        </a:rPr>
                        <a:t>-</a:t>
                      </a:r>
                      <a:endParaRPr lang="it-IT" sz="3600" dirty="0">
                        <a:effectLst/>
                        <a:latin typeface="Open Sans" panose="020B0606030504020204" pitchFamily="34" charset="0"/>
                        <a:ea typeface="Open Sans" panose="020B0606030504020204" pitchFamily="34" charset="0"/>
                        <a:cs typeface="Open Sans" panose="020B0606030504020204" pitchFamily="34" charset="0"/>
                      </a:endParaRPr>
                    </a:p>
                  </a:txBody>
                  <a:tcPr marL="44450" marR="44450" marT="0" marB="0" anchor="ctr"/>
                </a:tc>
                <a:extLst>
                  <a:ext uri="{0D108BD9-81ED-4DB2-BD59-A6C34878D82A}">
                    <a16:rowId xmlns:a16="http://schemas.microsoft.com/office/drawing/2014/main" val="178528682"/>
                  </a:ext>
                </a:extLst>
              </a:tr>
              <a:tr h="996692">
                <a:tc>
                  <a:txBody>
                    <a:bodyPr/>
                    <a:lstStyle/>
                    <a:p>
                      <a:pPr algn="l">
                        <a:lnSpc>
                          <a:spcPct val="150000"/>
                        </a:lnSpc>
                        <a:spcBef>
                          <a:spcPts val="1200"/>
                        </a:spcBef>
                        <a:spcAft>
                          <a:spcPts val="1200"/>
                        </a:spcAft>
                      </a:pPr>
                      <a:r>
                        <a:rPr lang="it-CH" sz="3600" dirty="0">
                          <a:effectLst/>
                        </a:rPr>
                        <a:t>40% dei costi del personale </a:t>
                      </a:r>
                      <a:endParaRPr lang="it-IT" sz="3600" dirty="0">
                        <a:effectLst/>
                        <a:latin typeface="Open Sans" panose="020B0606030504020204" pitchFamily="34" charset="0"/>
                        <a:ea typeface="Open Sans" panose="020B0606030504020204" pitchFamily="34" charset="0"/>
                        <a:cs typeface="Open Sans" panose="020B0606030504020204" pitchFamily="34" charset="0"/>
                      </a:endParaRPr>
                    </a:p>
                  </a:txBody>
                  <a:tcPr marL="44450" marR="44450" marT="0" marB="0" anchor="ctr"/>
                </a:tc>
                <a:tc>
                  <a:txBody>
                    <a:bodyPr/>
                    <a:lstStyle/>
                    <a:p>
                      <a:pPr algn="l">
                        <a:lnSpc>
                          <a:spcPct val="150000"/>
                        </a:lnSpc>
                        <a:spcBef>
                          <a:spcPts val="1200"/>
                        </a:spcBef>
                        <a:spcAft>
                          <a:spcPts val="1200"/>
                        </a:spcAft>
                      </a:pPr>
                      <a:r>
                        <a:rPr lang="it-CH" sz="3600" dirty="0">
                          <a:effectLst/>
                        </a:rPr>
                        <a:t>art. 56 Reg. 2021/1060</a:t>
                      </a:r>
                      <a:endParaRPr lang="it-IT" sz="3600" dirty="0">
                        <a:effectLst/>
                        <a:latin typeface="Open Sans" panose="020B0606030504020204" pitchFamily="34" charset="0"/>
                        <a:ea typeface="Open Sans" panose="020B0606030504020204" pitchFamily="34" charset="0"/>
                        <a:cs typeface="Open Sans" panose="020B0606030504020204" pitchFamily="34" charset="0"/>
                      </a:endParaRPr>
                    </a:p>
                  </a:txBody>
                  <a:tcPr marL="44450" marR="44450" marT="0" marB="0" anchor="ctr"/>
                </a:tc>
                <a:extLst>
                  <a:ext uri="{0D108BD9-81ED-4DB2-BD59-A6C34878D82A}">
                    <a16:rowId xmlns:a16="http://schemas.microsoft.com/office/drawing/2014/main" val="3150191908"/>
                  </a:ext>
                </a:extLst>
              </a:tr>
            </a:tbl>
          </a:graphicData>
        </a:graphic>
      </p:graphicFrame>
      <p:sp>
        <p:nvSpPr>
          <p:cNvPr id="8" name="CasellaDiTesto 7">
            <a:extLst>
              <a:ext uri="{FF2B5EF4-FFF2-40B4-BE49-F238E27FC236}">
                <a16:creationId xmlns:a16="http://schemas.microsoft.com/office/drawing/2014/main" id="{6CE85105-4730-5E15-19AB-8F3CE45067E7}"/>
              </a:ext>
            </a:extLst>
          </p:cNvPr>
          <p:cNvSpPr txBox="1"/>
          <p:nvPr/>
        </p:nvSpPr>
        <p:spPr>
          <a:xfrm>
            <a:off x="624434" y="3649107"/>
            <a:ext cx="19892416" cy="646331"/>
          </a:xfrm>
          <a:prstGeom prst="rect">
            <a:avLst/>
          </a:prstGeom>
          <a:noFill/>
        </p:spPr>
        <p:txBody>
          <a:bodyPr wrap="square">
            <a:spAutoFit/>
          </a:bodyPr>
          <a:lstStyle/>
          <a:p>
            <a:r>
              <a:rPr lang="it-IT" sz="3600" b="1" dirty="0">
                <a:solidFill>
                  <a:srgbClr val="1B2151"/>
                </a:solidFill>
                <a:latin typeface="Open Sans" pitchFamily="2" charset="0"/>
                <a:ea typeface="Open Sans" pitchFamily="2" charset="0"/>
                <a:cs typeface="Open Sans" pitchFamily="2" charset="0"/>
              </a:rPr>
              <a:t>Spese per attrezzature</a:t>
            </a:r>
          </a:p>
        </p:txBody>
      </p:sp>
      <p:sp>
        <p:nvSpPr>
          <p:cNvPr id="9" name="CasellaDiTesto 8">
            <a:extLst>
              <a:ext uri="{FF2B5EF4-FFF2-40B4-BE49-F238E27FC236}">
                <a16:creationId xmlns:a16="http://schemas.microsoft.com/office/drawing/2014/main" id="{AFF51FFC-5109-A236-A47A-0B5E120C4877}"/>
              </a:ext>
            </a:extLst>
          </p:cNvPr>
          <p:cNvSpPr txBox="1"/>
          <p:nvPr/>
        </p:nvSpPr>
        <p:spPr>
          <a:xfrm>
            <a:off x="624434" y="4573906"/>
            <a:ext cx="19892416" cy="646331"/>
          </a:xfrm>
          <a:prstGeom prst="rect">
            <a:avLst/>
          </a:prstGeom>
          <a:noFill/>
        </p:spPr>
        <p:txBody>
          <a:bodyPr wrap="square">
            <a:spAutoFit/>
          </a:bodyPr>
          <a:lstStyle/>
          <a:p>
            <a:r>
              <a:rPr lang="it-IT" sz="3600" b="1" dirty="0">
                <a:solidFill>
                  <a:srgbClr val="1B2151"/>
                </a:solidFill>
                <a:latin typeface="Open Sans" pitchFamily="2" charset="0"/>
                <a:ea typeface="Open Sans" pitchFamily="2" charset="0"/>
                <a:cs typeface="Open Sans" pitchFamily="2" charset="0"/>
              </a:rPr>
              <a:t>Spese per infrastrutture e lavori</a:t>
            </a:r>
          </a:p>
        </p:txBody>
      </p:sp>
    </p:spTree>
    <p:extLst>
      <p:ext uri="{BB962C8B-B14F-4D97-AF65-F5344CB8AC3E}">
        <p14:creationId xmlns:p14="http://schemas.microsoft.com/office/powerpoint/2010/main" val="3416825093"/>
      </p:ext>
    </p:extLst>
  </p:cSld>
  <p:clrMapOvr>
    <a:masterClrMapping/>
  </p:clrMapOvr>
  <mc:AlternateContent xmlns:mc="http://schemas.openxmlformats.org/markup-compatibility/2006" xmlns:p14="http://schemas.microsoft.com/office/powerpoint/2010/main">
    <mc:Choice Requires="p14">
      <p:transition spd="slow" p14:dur="2000" advTm="51054"/>
    </mc:Choice>
    <mc:Fallback xmlns="">
      <p:transition spd="slow" advTm="51054"/>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16">
            <a:extLst>
              <a:ext uri="{FF2B5EF4-FFF2-40B4-BE49-F238E27FC236}">
                <a16:creationId xmlns:a16="http://schemas.microsoft.com/office/drawing/2014/main" id="{3A6CF5D3-6725-6CF9-DB6C-1E5FBAC923E7}"/>
              </a:ext>
            </a:extLst>
          </p:cNvPr>
          <p:cNvPicPr>
            <a:picLocks noChangeAspect="1"/>
          </p:cNvPicPr>
          <p:nvPr/>
        </p:nvPicPr>
        <p:blipFill>
          <a:blip r:embed="rId3"/>
          <a:stretch>
            <a:fillRect/>
          </a:stretch>
        </p:blipFill>
        <p:spPr>
          <a:xfrm>
            <a:off x="0" y="8141"/>
            <a:ext cx="24382413" cy="13707860"/>
          </a:xfrm>
          <a:prstGeom prst="rect">
            <a:avLst/>
          </a:prstGeom>
        </p:spPr>
      </p:pic>
      <p:sp>
        <p:nvSpPr>
          <p:cNvPr id="18" name="CasellaDiTesto 17">
            <a:extLst>
              <a:ext uri="{FF2B5EF4-FFF2-40B4-BE49-F238E27FC236}">
                <a16:creationId xmlns:a16="http://schemas.microsoft.com/office/drawing/2014/main" id="{6F6B9F60-1FED-87A9-D4AF-0CE4428689FB}"/>
              </a:ext>
            </a:extLst>
          </p:cNvPr>
          <p:cNvSpPr txBox="1"/>
          <p:nvPr/>
        </p:nvSpPr>
        <p:spPr>
          <a:xfrm>
            <a:off x="7315200" y="366880"/>
            <a:ext cx="16879824" cy="830997"/>
          </a:xfrm>
          <a:prstGeom prst="rect">
            <a:avLst/>
          </a:prstGeom>
          <a:noFill/>
        </p:spPr>
        <p:txBody>
          <a:bodyPr wrap="square" rtlCol="0">
            <a:spAutoFit/>
          </a:bodyPr>
          <a:lstStyle/>
          <a:p>
            <a:r>
              <a:rPr lang="it-IT" sz="4800" b="1" dirty="0">
                <a:solidFill>
                  <a:srgbClr val="124391"/>
                </a:solidFill>
                <a:latin typeface="Open Sans" pitchFamily="2" charset="0"/>
                <a:ea typeface="Open Sans" pitchFamily="2" charset="0"/>
                <a:cs typeface="Open Sans" pitchFamily="2" charset="0"/>
              </a:rPr>
              <a:t>Combinazioni ammissibili</a:t>
            </a:r>
          </a:p>
        </p:txBody>
      </p:sp>
      <p:graphicFrame>
        <p:nvGraphicFramePr>
          <p:cNvPr id="4" name="Tabella 3">
            <a:extLst>
              <a:ext uri="{FF2B5EF4-FFF2-40B4-BE49-F238E27FC236}">
                <a16:creationId xmlns:a16="http://schemas.microsoft.com/office/drawing/2014/main" id="{11875697-1527-F114-3EB9-86F829BB66AF}"/>
              </a:ext>
            </a:extLst>
          </p:cNvPr>
          <p:cNvGraphicFramePr>
            <a:graphicFrameLocks noGrp="1"/>
          </p:cNvGraphicFramePr>
          <p:nvPr/>
        </p:nvGraphicFramePr>
        <p:xfrm>
          <a:off x="723015" y="2453984"/>
          <a:ext cx="17767621" cy="8279616"/>
        </p:xfrm>
        <a:graphic>
          <a:graphicData uri="http://schemas.openxmlformats.org/drawingml/2006/table">
            <a:tbl>
              <a:tblPr firstRow="1" firstCol="1" bandRow="1">
                <a:tableStyleId>{3B4B98B0-60AC-42C2-AFA5-B58CD77FA1E5}</a:tableStyleId>
              </a:tblPr>
              <a:tblGrid>
                <a:gridCol w="4444669">
                  <a:extLst>
                    <a:ext uri="{9D8B030D-6E8A-4147-A177-3AD203B41FA5}">
                      <a16:colId xmlns:a16="http://schemas.microsoft.com/office/drawing/2014/main" val="3017475254"/>
                    </a:ext>
                  </a:extLst>
                </a:gridCol>
                <a:gridCol w="4440984">
                  <a:extLst>
                    <a:ext uri="{9D8B030D-6E8A-4147-A177-3AD203B41FA5}">
                      <a16:colId xmlns:a16="http://schemas.microsoft.com/office/drawing/2014/main" val="3513737011"/>
                    </a:ext>
                  </a:extLst>
                </a:gridCol>
                <a:gridCol w="4440984">
                  <a:extLst>
                    <a:ext uri="{9D8B030D-6E8A-4147-A177-3AD203B41FA5}">
                      <a16:colId xmlns:a16="http://schemas.microsoft.com/office/drawing/2014/main" val="331225337"/>
                    </a:ext>
                  </a:extLst>
                </a:gridCol>
                <a:gridCol w="4440984">
                  <a:extLst>
                    <a:ext uri="{9D8B030D-6E8A-4147-A177-3AD203B41FA5}">
                      <a16:colId xmlns:a16="http://schemas.microsoft.com/office/drawing/2014/main" val="3781632771"/>
                    </a:ext>
                  </a:extLst>
                </a:gridCol>
              </a:tblGrid>
              <a:tr h="663577">
                <a:tc>
                  <a:txBody>
                    <a:bodyPr/>
                    <a:lstStyle/>
                    <a:p>
                      <a:pPr algn="l">
                        <a:lnSpc>
                          <a:spcPct val="100000"/>
                        </a:lnSpc>
                      </a:pPr>
                      <a:r>
                        <a:rPr lang="it-CH" sz="3200" dirty="0">
                          <a:effectLst/>
                        </a:rPr>
                        <a:t>Tipologia di spesa</a:t>
                      </a:r>
                      <a:endParaRPr lang="it-IT" sz="3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l">
                        <a:lnSpc>
                          <a:spcPct val="100000"/>
                        </a:lnSpc>
                      </a:pPr>
                      <a:r>
                        <a:rPr lang="it-CH" sz="3200" dirty="0">
                          <a:effectLst/>
                        </a:rPr>
                        <a:t>Opzione 1</a:t>
                      </a:r>
                      <a:endParaRPr lang="it-IT" sz="3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l">
                        <a:lnSpc>
                          <a:spcPct val="100000"/>
                        </a:lnSpc>
                      </a:pPr>
                      <a:r>
                        <a:rPr lang="it-CH" sz="3200" dirty="0">
                          <a:effectLst/>
                        </a:rPr>
                        <a:t>Opzione 2</a:t>
                      </a:r>
                      <a:endParaRPr lang="it-IT" sz="3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l">
                        <a:lnSpc>
                          <a:spcPct val="100000"/>
                        </a:lnSpc>
                      </a:pPr>
                      <a:r>
                        <a:rPr lang="it-CH" sz="3200" dirty="0">
                          <a:effectLst/>
                        </a:rPr>
                        <a:t>Opzione 3</a:t>
                      </a:r>
                      <a:endParaRPr lang="it-IT" sz="3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1202042858"/>
                  </a:ext>
                </a:extLst>
              </a:tr>
              <a:tr h="663577">
                <a:tc>
                  <a:txBody>
                    <a:bodyPr/>
                    <a:lstStyle/>
                    <a:p>
                      <a:pPr algn="l">
                        <a:lnSpc>
                          <a:spcPct val="150000"/>
                        </a:lnSpc>
                      </a:pPr>
                      <a:r>
                        <a:rPr lang="it-CH" sz="2800" b="1" dirty="0">
                          <a:effectLst/>
                        </a:rPr>
                        <a:t>Costi di preparazione</a:t>
                      </a:r>
                      <a:endParaRPr lang="it-IT" sz="28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just">
                        <a:lnSpc>
                          <a:spcPct val="150000"/>
                        </a:lnSpc>
                      </a:pPr>
                      <a:r>
                        <a:rPr lang="it-CH" sz="2800">
                          <a:effectLst/>
                        </a:rPr>
                        <a:t>somma forfettaria</a:t>
                      </a:r>
                      <a:endParaRPr lang="it-IT" sz="28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just">
                        <a:lnSpc>
                          <a:spcPct val="150000"/>
                        </a:lnSpc>
                      </a:pPr>
                      <a:r>
                        <a:rPr lang="it-CH" sz="2800" dirty="0">
                          <a:effectLst/>
                        </a:rPr>
                        <a:t>somma forfettaria</a:t>
                      </a:r>
                      <a:endParaRPr lang="it-IT" sz="28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just">
                        <a:lnSpc>
                          <a:spcPct val="150000"/>
                        </a:lnSpc>
                      </a:pPr>
                      <a:r>
                        <a:rPr lang="it-CH" sz="2800" dirty="0">
                          <a:effectLst/>
                        </a:rPr>
                        <a:t>somma forfettaria</a:t>
                      </a:r>
                      <a:endParaRPr lang="it-IT" sz="28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777110304"/>
                  </a:ext>
                </a:extLst>
              </a:tr>
              <a:tr h="663577">
                <a:tc>
                  <a:txBody>
                    <a:bodyPr/>
                    <a:lstStyle/>
                    <a:p>
                      <a:pPr algn="l">
                        <a:lnSpc>
                          <a:spcPct val="150000"/>
                        </a:lnSpc>
                      </a:pPr>
                      <a:r>
                        <a:rPr lang="it-CH" sz="2800" b="1" dirty="0">
                          <a:effectLst/>
                        </a:rPr>
                        <a:t>Costi per il personale</a:t>
                      </a:r>
                      <a:endParaRPr lang="it-IT" sz="28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just">
                        <a:lnSpc>
                          <a:spcPct val="150000"/>
                        </a:lnSpc>
                      </a:pPr>
                      <a:r>
                        <a:rPr lang="it-CH" sz="2800">
                          <a:effectLst/>
                        </a:rPr>
                        <a:t>20% dei costi reali</a:t>
                      </a:r>
                      <a:endParaRPr lang="it-IT" sz="28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just">
                        <a:lnSpc>
                          <a:spcPct val="150000"/>
                        </a:lnSpc>
                      </a:pPr>
                      <a:r>
                        <a:rPr lang="it-CH" sz="2800">
                          <a:effectLst/>
                        </a:rPr>
                        <a:t>costi reali / tariffa oraria</a:t>
                      </a:r>
                      <a:endParaRPr lang="it-IT" sz="28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just">
                        <a:lnSpc>
                          <a:spcPct val="150000"/>
                        </a:lnSpc>
                      </a:pPr>
                      <a:r>
                        <a:rPr lang="it-CH" sz="2800">
                          <a:effectLst/>
                        </a:rPr>
                        <a:t>costi reali / tariffa oraria</a:t>
                      </a:r>
                      <a:endParaRPr lang="it-IT" sz="28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3381903369"/>
                  </a:ext>
                </a:extLst>
              </a:tr>
              <a:tr h="1406327">
                <a:tc>
                  <a:txBody>
                    <a:bodyPr/>
                    <a:lstStyle/>
                    <a:p>
                      <a:pPr algn="l">
                        <a:lnSpc>
                          <a:spcPct val="150000"/>
                        </a:lnSpc>
                      </a:pPr>
                      <a:r>
                        <a:rPr lang="it-CH" sz="2800" b="1" dirty="0">
                          <a:effectLst/>
                        </a:rPr>
                        <a:t>Spese amministrative e d’ufficio</a:t>
                      </a:r>
                      <a:endParaRPr lang="it-IT" sz="28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just">
                        <a:lnSpc>
                          <a:spcPct val="150000"/>
                        </a:lnSpc>
                      </a:pPr>
                      <a:r>
                        <a:rPr lang="it-CH" sz="2800">
                          <a:effectLst/>
                        </a:rPr>
                        <a:t>15% dei costi del personale</a:t>
                      </a:r>
                      <a:endParaRPr lang="it-IT" sz="28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rowSpan="5">
                  <a:txBody>
                    <a:bodyPr/>
                    <a:lstStyle/>
                    <a:p>
                      <a:pPr algn="just">
                        <a:lnSpc>
                          <a:spcPct val="150000"/>
                        </a:lnSpc>
                      </a:pPr>
                      <a:r>
                        <a:rPr lang="it-CH" sz="2800" dirty="0">
                          <a:effectLst/>
                        </a:rPr>
                        <a:t>40% dei costi del personale</a:t>
                      </a:r>
                      <a:endParaRPr lang="it-IT" sz="28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just">
                        <a:lnSpc>
                          <a:spcPct val="150000"/>
                        </a:lnSpc>
                      </a:pPr>
                      <a:r>
                        <a:rPr lang="it-CH" sz="2800">
                          <a:effectLst/>
                        </a:rPr>
                        <a:t>15% dei costi del personale</a:t>
                      </a:r>
                      <a:endParaRPr lang="it-IT" sz="28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643676416"/>
                  </a:ext>
                </a:extLst>
              </a:tr>
              <a:tr h="1406327">
                <a:tc>
                  <a:txBody>
                    <a:bodyPr/>
                    <a:lstStyle/>
                    <a:p>
                      <a:pPr algn="l">
                        <a:lnSpc>
                          <a:spcPct val="150000"/>
                        </a:lnSpc>
                      </a:pPr>
                      <a:r>
                        <a:rPr lang="it-CH" sz="2800" b="1" dirty="0">
                          <a:effectLst/>
                        </a:rPr>
                        <a:t>Spese di viaggio e soggiorno</a:t>
                      </a:r>
                      <a:endParaRPr lang="it-IT" sz="28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just">
                        <a:lnSpc>
                          <a:spcPct val="150000"/>
                        </a:lnSpc>
                      </a:pPr>
                      <a:r>
                        <a:rPr lang="it-CH" sz="2800">
                          <a:effectLst/>
                        </a:rPr>
                        <a:t>15% dei costi del personale</a:t>
                      </a:r>
                      <a:endParaRPr lang="it-IT" sz="28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vMerge="1">
                  <a:txBody>
                    <a:bodyPr/>
                    <a:lstStyle/>
                    <a:p>
                      <a:endParaRPr lang="it-IT"/>
                    </a:p>
                  </a:txBody>
                  <a:tcPr/>
                </a:tc>
                <a:tc>
                  <a:txBody>
                    <a:bodyPr/>
                    <a:lstStyle/>
                    <a:p>
                      <a:pPr algn="just">
                        <a:lnSpc>
                          <a:spcPct val="150000"/>
                        </a:lnSpc>
                      </a:pPr>
                      <a:r>
                        <a:rPr lang="it-CH" sz="2800">
                          <a:effectLst/>
                        </a:rPr>
                        <a:t>15% dei costi del personale</a:t>
                      </a:r>
                      <a:endParaRPr lang="it-IT" sz="28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4119009270"/>
                  </a:ext>
                </a:extLst>
              </a:tr>
              <a:tr h="1406327">
                <a:tc>
                  <a:txBody>
                    <a:bodyPr/>
                    <a:lstStyle/>
                    <a:p>
                      <a:pPr algn="l">
                        <a:lnSpc>
                          <a:spcPct val="150000"/>
                        </a:lnSpc>
                      </a:pPr>
                      <a:r>
                        <a:rPr lang="it-CH" sz="2800" b="1" dirty="0">
                          <a:effectLst/>
                        </a:rPr>
                        <a:t>Costi per consulenze e servizi esterni</a:t>
                      </a:r>
                      <a:endParaRPr lang="it-IT" sz="28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rowSpan="3">
                  <a:txBody>
                    <a:bodyPr/>
                    <a:lstStyle/>
                    <a:p>
                      <a:pPr algn="just">
                        <a:lnSpc>
                          <a:spcPct val="150000"/>
                        </a:lnSpc>
                      </a:pPr>
                      <a:r>
                        <a:rPr lang="it-CH" sz="2800" dirty="0">
                          <a:effectLst/>
                        </a:rPr>
                        <a:t>costi reali (+2% per controllore beneficiari piemontesi e valdostani)</a:t>
                      </a:r>
                      <a:endParaRPr lang="it-IT" sz="2800" dirty="0">
                        <a:effectLst/>
                      </a:endParaRPr>
                    </a:p>
                    <a:p>
                      <a:pPr algn="just">
                        <a:lnSpc>
                          <a:spcPct val="150000"/>
                        </a:lnSpc>
                      </a:pPr>
                      <a:r>
                        <a:rPr lang="it-CH" sz="2800" dirty="0">
                          <a:effectLst/>
                        </a:rPr>
                        <a:t> </a:t>
                      </a:r>
                      <a:endParaRPr lang="it-IT" sz="28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vMerge="1">
                  <a:txBody>
                    <a:bodyPr/>
                    <a:lstStyle/>
                    <a:p>
                      <a:endParaRPr lang="it-IT"/>
                    </a:p>
                  </a:txBody>
                  <a:tcPr/>
                </a:tc>
                <a:tc rowSpan="3">
                  <a:txBody>
                    <a:bodyPr/>
                    <a:lstStyle/>
                    <a:p>
                      <a:pPr algn="just">
                        <a:lnSpc>
                          <a:spcPct val="150000"/>
                        </a:lnSpc>
                      </a:pPr>
                      <a:r>
                        <a:rPr lang="it-CH" sz="2800">
                          <a:effectLst/>
                        </a:rPr>
                        <a:t>costi reali (+2% per controllore beneficiari piemontesi e valdostani)</a:t>
                      </a:r>
                      <a:endParaRPr lang="it-IT" sz="28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1212218452"/>
                  </a:ext>
                </a:extLst>
              </a:tr>
              <a:tr h="663577">
                <a:tc>
                  <a:txBody>
                    <a:bodyPr/>
                    <a:lstStyle/>
                    <a:p>
                      <a:pPr algn="l">
                        <a:lnSpc>
                          <a:spcPct val="150000"/>
                        </a:lnSpc>
                      </a:pPr>
                      <a:r>
                        <a:rPr lang="it-CH" sz="2800" b="1" dirty="0">
                          <a:effectLst/>
                        </a:rPr>
                        <a:t>Costi per attrezzature</a:t>
                      </a:r>
                      <a:endParaRPr lang="it-IT" sz="28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vMerge="1">
                  <a:txBody>
                    <a:bodyPr/>
                    <a:lstStyle/>
                    <a:p>
                      <a:endParaRPr lang="it-IT"/>
                    </a:p>
                  </a:txBody>
                  <a:tcPr/>
                </a:tc>
                <a:tc vMerge="1">
                  <a:txBody>
                    <a:bodyPr/>
                    <a:lstStyle/>
                    <a:p>
                      <a:endParaRPr lang="it-IT"/>
                    </a:p>
                  </a:txBody>
                  <a:tcPr/>
                </a:tc>
                <a:tc vMerge="1">
                  <a:txBody>
                    <a:bodyPr/>
                    <a:lstStyle/>
                    <a:p>
                      <a:endParaRPr lang="it-IT"/>
                    </a:p>
                  </a:txBody>
                  <a:tcPr/>
                </a:tc>
                <a:extLst>
                  <a:ext uri="{0D108BD9-81ED-4DB2-BD59-A6C34878D82A}">
                    <a16:rowId xmlns:a16="http://schemas.microsoft.com/office/drawing/2014/main" val="1836780265"/>
                  </a:ext>
                </a:extLst>
              </a:tr>
              <a:tr h="1406327">
                <a:tc>
                  <a:txBody>
                    <a:bodyPr/>
                    <a:lstStyle/>
                    <a:p>
                      <a:pPr algn="l">
                        <a:lnSpc>
                          <a:spcPct val="150000"/>
                        </a:lnSpc>
                      </a:pPr>
                      <a:r>
                        <a:rPr lang="it-CH" sz="2800" b="1" dirty="0">
                          <a:effectLst/>
                        </a:rPr>
                        <a:t>Costi per infrastrutture e lavori</a:t>
                      </a:r>
                      <a:endParaRPr lang="it-IT" sz="28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vMerge="1">
                  <a:txBody>
                    <a:bodyPr/>
                    <a:lstStyle/>
                    <a:p>
                      <a:endParaRPr lang="it-IT"/>
                    </a:p>
                  </a:txBody>
                  <a:tcPr/>
                </a:tc>
                <a:tc vMerge="1">
                  <a:txBody>
                    <a:bodyPr/>
                    <a:lstStyle/>
                    <a:p>
                      <a:endParaRPr lang="it-IT"/>
                    </a:p>
                  </a:txBody>
                  <a:tcPr/>
                </a:tc>
                <a:tc vMerge="1">
                  <a:txBody>
                    <a:bodyPr/>
                    <a:lstStyle/>
                    <a:p>
                      <a:endParaRPr lang="it-IT"/>
                    </a:p>
                  </a:txBody>
                  <a:tcPr/>
                </a:tc>
                <a:extLst>
                  <a:ext uri="{0D108BD9-81ED-4DB2-BD59-A6C34878D82A}">
                    <a16:rowId xmlns:a16="http://schemas.microsoft.com/office/drawing/2014/main" val="459346723"/>
                  </a:ext>
                </a:extLst>
              </a:tr>
            </a:tbl>
          </a:graphicData>
        </a:graphic>
      </p:graphicFrame>
      <p:sp>
        <p:nvSpPr>
          <p:cNvPr id="6" name="CasellaDiTesto 5">
            <a:extLst>
              <a:ext uri="{FF2B5EF4-FFF2-40B4-BE49-F238E27FC236}">
                <a16:creationId xmlns:a16="http://schemas.microsoft.com/office/drawing/2014/main" id="{E21DADBD-E28D-A7E9-72AB-EAC400471C25}"/>
              </a:ext>
            </a:extLst>
          </p:cNvPr>
          <p:cNvSpPr txBox="1"/>
          <p:nvPr/>
        </p:nvSpPr>
        <p:spPr>
          <a:xfrm>
            <a:off x="18804632" y="6913764"/>
            <a:ext cx="5704387" cy="2608791"/>
          </a:xfrm>
          <a:prstGeom prst="rect">
            <a:avLst/>
          </a:prstGeom>
          <a:noFill/>
        </p:spPr>
        <p:txBody>
          <a:bodyPr wrap="square">
            <a:spAutoFit/>
          </a:bodyPr>
          <a:lstStyle/>
          <a:p>
            <a:pPr>
              <a:lnSpc>
                <a:spcPct val="150000"/>
              </a:lnSpc>
            </a:pPr>
            <a:r>
              <a:rPr lang="it-IT" sz="2800"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La combinazione scelta da ciascun beneficiario resterà invariata per l’intera durata del progetto</a:t>
            </a:r>
          </a:p>
        </p:txBody>
      </p:sp>
      <p:sp>
        <p:nvSpPr>
          <p:cNvPr id="2" name="CasellaDiTesto 1">
            <a:extLst>
              <a:ext uri="{FF2B5EF4-FFF2-40B4-BE49-F238E27FC236}">
                <a16:creationId xmlns:a16="http://schemas.microsoft.com/office/drawing/2014/main" id="{19D5EE7F-382B-541B-E9A3-2215463BE0DE}"/>
              </a:ext>
            </a:extLst>
          </p:cNvPr>
          <p:cNvSpPr txBox="1"/>
          <p:nvPr/>
        </p:nvSpPr>
        <p:spPr>
          <a:xfrm>
            <a:off x="18364030" y="6144323"/>
            <a:ext cx="2126977" cy="769441"/>
          </a:xfrm>
          <a:prstGeom prst="rect">
            <a:avLst/>
          </a:prstGeom>
          <a:noFill/>
        </p:spPr>
        <p:txBody>
          <a:bodyPr wrap="square">
            <a:spAutoFit/>
          </a:bodyPr>
          <a:lstStyle/>
          <a:p>
            <a:pPr algn="ctr"/>
            <a:r>
              <a:rPr lang="it-IT" sz="4400" b="1" dirty="0">
                <a:solidFill>
                  <a:srgbClr val="C00000"/>
                </a:solidFill>
                <a:effectLst>
                  <a:outerShdw blurRad="38100" dist="38100" dir="2700000" algn="tl">
                    <a:srgbClr val="000000">
                      <a:alpha val="43137"/>
                    </a:srgbClr>
                  </a:outerShdw>
                </a:effectLst>
                <a:latin typeface="Open Sans" pitchFamily="2" charset="0"/>
                <a:ea typeface="Open Sans" pitchFamily="2" charset="0"/>
                <a:cs typeface="Open Sans" pitchFamily="2" charset="0"/>
              </a:rPr>
              <a:t>N.B.</a:t>
            </a:r>
          </a:p>
        </p:txBody>
      </p:sp>
    </p:spTree>
    <p:extLst>
      <p:ext uri="{BB962C8B-B14F-4D97-AF65-F5344CB8AC3E}">
        <p14:creationId xmlns:p14="http://schemas.microsoft.com/office/powerpoint/2010/main" val="2287128544"/>
      </p:ext>
    </p:extLst>
  </p:cSld>
  <p:clrMapOvr>
    <a:masterClrMapping/>
  </p:clrMapOvr>
  <mc:AlternateContent xmlns:mc="http://schemas.openxmlformats.org/markup-compatibility/2006" xmlns:p14="http://schemas.microsoft.com/office/powerpoint/2010/main">
    <mc:Choice Requires="p14">
      <p:transition spd="slow" p14:dur="2000" advTm="112119"/>
    </mc:Choice>
    <mc:Fallback xmlns="">
      <p:transition spd="slow" advTm="1121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16">
            <a:extLst>
              <a:ext uri="{FF2B5EF4-FFF2-40B4-BE49-F238E27FC236}">
                <a16:creationId xmlns:a16="http://schemas.microsoft.com/office/drawing/2014/main" id="{3A6CF5D3-6725-6CF9-DB6C-1E5FBAC923E7}"/>
              </a:ext>
            </a:extLst>
          </p:cNvPr>
          <p:cNvPicPr>
            <a:picLocks noChangeAspect="1"/>
          </p:cNvPicPr>
          <p:nvPr/>
        </p:nvPicPr>
        <p:blipFill>
          <a:blip r:embed="rId4"/>
          <a:stretch>
            <a:fillRect/>
          </a:stretch>
        </p:blipFill>
        <p:spPr>
          <a:xfrm>
            <a:off x="0" y="8141"/>
            <a:ext cx="24382413" cy="13707860"/>
          </a:xfrm>
          <a:prstGeom prst="rect">
            <a:avLst/>
          </a:prstGeom>
        </p:spPr>
      </p:pic>
      <p:sp>
        <p:nvSpPr>
          <p:cNvPr id="18" name="CasellaDiTesto 17">
            <a:extLst>
              <a:ext uri="{FF2B5EF4-FFF2-40B4-BE49-F238E27FC236}">
                <a16:creationId xmlns:a16="http://schemas.microsoft.com/office/drawing/2014/main" id="{6F6B9F60-1FED-87A9-D4AF-0CE4428689FB}"/>
              </a:ext>
            </a:extLst>
          </p:cNvPr>
          <p:cNvSpPr txBox="1"/>
          <p:nvPr/>
        </p:nvSpPr>
        <p:spPr>
          <a:xfrm>
            <a:off x="7315200" y="366880"/>
            <a:ext cx="16879824" cy="830997"/>
          </a:xfrm>
          <a:prstGeom prst="rect">
            <a:avLst/>
          </a:prstGeom>
          <a:noFill/>
        </p:spPr>
        <p:txBody>
          <a:bodyPr wrap="square" rtlCol="0">
            <a:spAutoFit/>
          </a:bodyPr>
          <a:lstStyle/>
          <a:p>
            <a:r>
              <a:rPr lang="it-IT" sz="4800" b="1" dirty="0">
                <a:solidFill>
                  <a:srgbClr val="124391"/>
                </a:solidFill>
                <a:latin typeface="Open Sans" pitchFamily="2" charset="0"/>
                <a:ea typeface="Open Sans" pitchFamily="2" charset="0"/>
                <a:cs typeface="Open Sans" pitchFamily="2" charset="0"/>
              </a:rPr>
              <a:t>Esempio Opzione 1</a:t>
            </a:r>
          </a:p>
        </p:txBody>
      </p:sp>
      <p:pic>
        <p:nvPicPr>
          <p:cNvPr id="2" name="Immagine 1">
            <a:extLst>
              <a:ext uri="{FF2B5EF4-FFF2-40B4-BE49-F238E27FC236}">
                <a16:creationId xmlns:a16="http://schemas.microsoft.com/office/drawing/2014/main" id="{F1AFFF4E-5C51-266F-9E6E-10A5D3B5C6A2}"/>
              </a:ext>
            </a:extLst>
          </p:cNvPr>
          <p:cNvPicPr>
            <a:picLocks noChangeAspect="1"/>
          </p:cNvPicPr>
          <p:nvPr/>
        </p:nvPicPr>
        <p:blipFill>
          <a:blip r:embed="rId5"/>
          <a:stretch>
            <a:fillRect/>
          </a:stretch>
        </p:blipFill>
        <p:spPr>
          <a:xfrm>
            <a:off x="220731" y="1958977"/>
            <a:ext cx="19882290" cy="9862325"/>
          </a:xfrm>
          <a:prstGeom prst="rect">
            <a:avLst/>
          </a:prstGeom>
        </p:spPr>
      </p:pic>
      <p:sp>
        <p:nvSpPr>
          <p:cNvPr id="11" name="CasellaDiTesto 10">
            <a:extLst>
              <a:ext uri="{FF2B5EF4-FFF2-40B4-BE49-F238E27FC236}">
                <a16:creationId xmlns:a16="http://schemas.microsoft.com/office/drawing/2014/main" id="{1ACC91AB-9E2F-2834-D218-FF2A0C52970E}"/>
              </a:ext>
            </a:extLst>
          </p:cNvPr>
          <p:cNvSpPr txBox="1"/>
          <p:nvPr/>
        </p:nvSpPr>
        <p:spPr>
          <a:xfrm>
            <a:off x="6007373" y="9259189"/>
            <a:ext cx="2126977" cy="769441"/>
          </a:xfrm>
          <a:prstGeom prst="rect">
            <a:avLst/>
          </a:prstGeom>
          <a:noFill/>
        </p:spPr>
        <p:txBody>
          <a:bodyPr wrap="square">
            <a:spAutoFit/>
          </a:bodyPr>
          <a:lstStyle/>
          <a:p>
            <a:pPr algn="ctr"/>
            <a:r>
              <a:rPr lang="it-IT" sz="4400" b="1" dirty="0">
                <a:solidFill>
                  <a:srgbClr val="C00000"/>
                </a:solidFill>
                <a:effectLst>
                  <a:outerShdw blurRad="38100" dist="38100" dir="2700000" algn="tl">
                    <a:srgbClr val="000000">
                      <a:alpha val="43137"/>
                    </a:srgbClr>
                  </a:outerShdw>
                </a:effectLst>
                <a:latin typeface="Open Sans" pitchFamily="2" charset="0"/>
                <a:ea typeface="Open Sans" pitchFamily="2" charset="0"/>
                <a:cs typeface="Open Sans" pitchFamily="2" charset="0"/>
              </a:rPr>
              <a:t>N.B.</a:t>
            </a:r>
          </a:p>
        </p:txBody>
      </p:sp>
      <p:sp>
        <p:nvSpPr>
          <p:cNvPr id="12" name="Freccia a destra 11">
            <a:extLst>
              <a:ext uri="{FF2B5EF4-FFF2-40B4-BE49-F238E27FC236}">
                <a16:creationId xmlns:a16="http://schemas.microsoft.com/office/drawing/2014/main" id="{77A2CADF-1DA5-C588-0139-0FB8FC4616C7}"/>
              </a:ext>
            </a:extLst>
          </p:cNvPr>
          <p:cNvSpPr/>
          <p:nvPr/>
        </p:nvSpPr>
        <p:spPr>
          <a:xfrm>
            <a:off x="10375741" y="10381632"/>
            <a:ext cx="1162050" cy="830997"/>
          </a:xfrm>
          <a:prstGeom prst="right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reccia a destra 12">
            <a:extLst>
              <a:ext uri="{FF2B5EF4-FFF2-40B4-BE49-F238E27FC236}">
                <a16:creationId xmlns:a16="http://schemas.microsoft.com/office/drawing/2014/main" id="{0386474F-EE51-D991-61CC-6536A5ABE7C4}"/>
              </a:ext>
            </a:extLst>
          </p:cNvPr>
          <p:cNvSpPr/>
          <p:nvPr/>
        </p:nvSpPr>
        <p:spPr>
          <a:xfrm rot="16200000">
            <a:off x="18427602" y="11255110"/>
            <a:ext cx="1162050" cy="830997"/>
          </a:xfrm>
          <a:prstGeom prst="right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custDataLst>
      <p:tags r:id="rId1"/>
    </p:custDataLst>
    <p:extLst>
      <p:ext uri="{BB962C8B-B14F-4D97-AF65-F5344CB8AC3E}">
        <p14:creationId xmlns:p14="http://schemas.microsoft.com/office/powerpoint/2010/main" val="67496159"/>
      </p:ext>
    </p:extLst>
  </p:cSld>
  <p:clrMapOvr>
    <a:masterClrMapping/>
  </p:clrMapOvr>
  <mc:AlternateContent xmlns:mc="http://schemas.openxmlformats.org/markup-compatibility/2006" xmlns:p14="http://schemas.microsoft.com/office/powerpoint/2010/main">
    <mc:Choice Requires="p14">
      <p:transition spd="slow" p14:dur="2000" advTm="102924"/>
    </mc:Choice>
    <mc:Fallback xmlns="">
      <p:transition spd="slow" advTm="10292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16">
            <a:extLst>
              <a:ext uri="{FF2B5EF4-FFF2-40B4-BE49-F238E27FC236}">
                <a16:creationId xmlns:a16="http://schemas.microsoft.com/office/drawing/2014/main" id="{3A6CF5D3-6725-6CF9-DB6C-1E5FBAC923E7}"/>
              </a:ext>
            </a:extLst>
          </p:cNvPr>
          <p:cNvPicPr>
            <a:picLocks noChangeAspect="1"/>
          </p:cNvPicPr>
          <p:nvPr/>
        </p:nvPicPr>
        <p:blipFill>
          <a:blip r:embed="rId4"/>
          <a:stretch>
            <a:fillRect/>
          </a:stretch>
        </p:blipFill>
        <p:spPr>
          <a:xfrm>
            <a:off x="0" y="8141"/>
            <a:ext cx="24382413" cy="13707860"/>
          </a:xfrm>
          <a:prstGeom prst="rect">
            <a:avLst/>
          </a:prstGeom>
        </p:spPr>
      </p:pic>
      <p:sp>
        <p:nvSpPr>
          <p:cNvPr id="18" name="CasellaDiTesto 17">
            <a:extLst>
              <a:ext uri="{FF2B5EF4-FFF2-40B4-BE49-F238E27FC236}">
                <a16:creationId xmlns:a16="http://schemas.microsoft.com/office/drawing/2014/main" id="{6F6B9F60-1FED-87A9-D4AF-0CE4428689FB}"/>
              </a:ext>
            </a:extLst>
          </p:cNvPr>
          <p:cNvSpPr txBox="1"/>
          <p:nvPr/>
        </p:nvSpPr>
        <p:spPr>
          <a:xfrm>
            <a:off x="7315200" y="366880"/>
            <a:ext cx="16879824" cy="830997"/>
          </a:xfrm>
          <a:prstGeom prst="rect">
            <a:avLst/>
          </a:prstGeom>
          <a:noFill/>
        </p:spPr>
        <p:txBody>
          <a:bodyPr wrap="square" rtlCol="0">
            <a:spAutoFit/>
          </a:bodyPr>
          <a:lstStyle/>
          <a:p>
            <a:r>
              <a:rPr lang="it-IT" sz="4800" b="1" dirty="0">
                <a:solidFill>
                  <a:srgbClr val="124391"/>
                </a:solidFill>
                <a:latin typeface="Open Sans" pitchFamily="2" charset="0"/>
                <a:ea typeface="Open Sans" pitchFamily="2" charset="0"/>
                <a:cs typeface="Open Sans" pitchFamily="2" charset="0"/>
              </a:rPr>
              <a:t>Esempio Opzione 2</a:t>
            </a:r>
          </a:p>
        </p:txBody>
      </p:sp>
      <p:pic>
        <p:nvPicPr>
          <p:cNvPr id="14" name="Immagine 13">
            <a:extLst>
              <a:ext uri="{FF2B5EF4-FFF2-40B4-BE49-F238E27FC236}">
                <a16:creationId xmlns:a16="http://schemas.microsoft.com/office/drawing/2014/main" id="{40249250-C30E-F90A-1993-D05E24F10283}"/>
              </a:ext>
            </a:extLst>
          </p:cNvPr>
          <p:cNvPicPr>
            <a:picLocks noChangeAspect="1"/>
          </p:cNvPicPr>
          <p:nvPr/>
        </p:nvPicPr>
        <p:blipFill>
          <a:blip r:embed="rId5"/>
          <a:stretch>
            <a:fillRect/>
          </a:stretch>
        </p:blipFill>
        <p:spPr>
          <a:xfrm>
            <a:off x="1189222" y="2176878"/>
            <a:ext cx="21661067" cy="8114850"/>
          </a:xfrm>
          <a:prstGeom prst="rect">
            <a:avLst/>
          </a:prstGeom>
        </p:spPr>
      </p:pic>
      <p:sp>
        <p:nvSpPr>
          <p:cNvPr id="12" name="Freccia a destra 11">
            <a:extLst>
              <a:ext uri="{FF2B5EF4-FFF2-40B4-BE49-F238E27FC236}">
                <a16:creationId xmlns:a16="http://schemas.microsoft.com/office/drawing/2014/main" id="{77A2CADF-1DA5-C588-0139-0FB8FC4616C7}"/>
              </a:ext>
            </a:extLst>
          </p:cNvPr>
          <p:cNvSpPr/>
          <p:nvPr/>
        </p:nvSpPr>
        <p:spPr>
          <a:xfrm>
            <a:off x="12191206" y="9032105"/>
            <a:ext cx="1162050" cy="830997"/>
          </a:xfrm>
          <a:prstGeom prst="right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reccia a destra 12">
            <a:extLst>
              <a:ext uri="{FF2B5EF4-FFF2-40B4-BE49-F238E27FC236}">
                <a16:creationId xmlns:a16="http://schemas.microsoft.com/office/drawing/2014/main" id="{0386474F-EE51-D991-61CC-6536A5ABE7C4}"/>
              </a:ext>
            </a:extLst>
          </p:cNvPr>
          <p:cNvSpPr/>
          <p:nvPr/>
        </p:nvSpPr>
        <p:spPr>
          <a:xfrm rot="16200000">
            <a:off x="20811332" y="9032106"/>
            <a:ext cx="1162050" cy="830997"/>
          </a:xfrm>
          <a:prstGeom prst="right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a:extLst>
              <a:ext uri="{FF2B5EF4-FFF2-40B4-BE49-F238E27FC236}">
                <a16:creationId xmlns:a16="http://schemas.microsoft.com/office/drawing/2014/main" id="{1ACC91AB-9E2F-2834-D218-FF2A0C52970E}"/>
              </a:ext>
            </a:extLst>
          </p:cNvPr>
          <p:cNvSpPr txBox="1"/>
          <p:nvPr/>
        </p:nvSpPr>
        <p:spPr>
          <a:xfrm>
            <a:off x="5908811" y="8262664"/>
            <a:ext cx="2126977" cy="769441"/>
          </a:xfrm>
          <a:prstGeom prst="rect">
            <a:avLst/>
          </a:prstGeom>
          <a:noFill/>
        </p:spPr>
        <p:txBody>
          <a:bodyPr wrap="square">
            <a:spAutoFit/>
          </a:bodyPr>
          <a:lstStyle/>
          <a:p>
            <a:pPr algn="ctr"/>
            <a:r>
              <a:rPr lang="it-IT" sz="4400" b="1" dirty="0">
                <a:solidFill>
                  <a:srgbClr val="C00000"/>
                </a:solidFill>
                <a:effectLst>
                  <a:outerShdw blurRad="38100" dist="38100" dir="2700000" algn="tl">
                    <a:srgbClr val="000000">
                      <a:alpha val="43137"/>
                    </a:srgbClr>
                  </a:outerShdw>
                </a:effectLst>
                <a:latin typeface="Open Sans" pitchFamily="2" charset="0"/>
                <a:ea typeface="Open Sans" pitchFamily="2" charset="0"/>
                <a:cs typeface="Open Sans" pitchFamily="2" charset="0"/>
              </a:rPr>
              <a:t>N.B.</a:t>
            </a:r>
          </a:p>
        </p:txBody>
      </p:sp>
    </p:spTree>
    <p:custDataLst>
      <p:tags r:id="rId1"/>
    </p:custDataLst>
    <p:extLst>
      <p:ext uri="{BB962C8B-B14F-4D97-AF65-F5344CB8AC3E}">
        <p14:creationId xmlns:p14="http://schemas.microsoft.com/office/powerpoint/2010/main" val="3453852833"/>
      </p:ext>
    </p:extLst>
  </p:cSld>
  <p:clrMapOvr>
    <a:masterClrMapping/>
  </p:clrMapOvr>
  <mc:AlternateContent xmlns:mc="http://schemas.openxmlformats.org/markup-compatibility/2006" xmlns:p14="http://schemas.microsoft.com/office/powerpoint/2010/main">
    <mc:Choice Requires="p14">
      <p:transition spd="slow" p14:dur="2000" advTm="80206"/>
    </mc:Choice>
    <mc:Fallback xmlns="">
      <p:transition spd="slow" advTm="802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16">
            <a:extLst>
              <a:ext uri="{FF2B5EF4-FFF2-40B4-BE49-F238E27FC236}">
                <a16:creationId xmlns:a16="http://schemas.microsoft.com/office/drawing/2014/main" id="{3A6CF5D3-6725-6CF9-DB6C-1E5FBAC923E7}"/>
              </a:ext>
            </a:extLst>
          </p:cNvPr>
          <p:cNvPicPr>
            <a:picLocks noChangeAspect="1"/>
          </p:cNvPicPr>
          <p:nvPr/>
        </p:nvPicPr>
        <p:blipFill>
          <a:blip r:embed="rId4"/>
          <a:stretch>
            <a:fillRect/>
          </a:stretch>
        </p:blipFill>
        <p:spPr>
          <a:xfrm>
            <a:off x="0" y="8141"/>
            <a:ext cx="24382413" cy="13707860"/>
          </a:xfrm>
          <a:prstGeom prst="rect">
            <a:avLst/>
          </a:prstGeom>
        </p:spPr>
      </p:pic>
      <p:sp>
        <p:nvSpPr>
          <p:cNvPr id="18" name="CasellaDiTesto 17">
            <a:extLst>
              <a:ext uri="{FF2B5EF4-FFF2-40B4-BE49-F238E27FC236}">
                <a16:creationId xmlns:a16="http://schemas.microsoft.com/office/drawing/2014/main" id="{6F6B9F60-1FED-87A9-D4AF-0CE4428689FB}"/>
              </a:ext>
            </a:extLst>
          </p:cNvPr>
          <p:cNvSpPr txBox="1"/>
          <p:nvPr/>
        </p:nvSpPr>
        <p:spPr>
          <a:xfrm>
            <a:off x="7315200" y="366880"/>
            <a:ext cx="16879824" cy="830997"/>
          </a:xfrm>
          <a:prstGeom prst="rect">
            <a:avLst/>
          </a:prstGeom>
          <a:noFill/>
        </p:spPr>
        <p:txBody>
          <a:bodyPr wrap="square" rtlCol="0">
            <a:spAutoFit/>
          </a:bodyPr>
          <a:lstStyle/>
          <a:p>
            <a:r>
              <a:rPr lang="it-IT" sz="4800" b="1" dirty="0">
                <a:solidFill>
                  <a:srgbClr val="124391"/>
                </a:solidFill>
                <a:latin typeface="Open Sans" pitchFamily="2" charset="0"/>
                <a:ea typeface="Open Sans" pitchFamily="2" charset="0"/>
                <a:cs typeface="Open Sans" pitchFamily="2" charset="0"/>
              </a:rPr>
              <a:t>Esempio Opzione 3</a:t>
            </a:r>
          </a:p>
        </p:txBody>
      </p:sp>
      <p:pic>
        <p:nvPicPr>
          <p:cNvPr id="2" name="Immagine 1">
            <a:extLst>
              <a:ext uri="{FF2B5EF4-FFF2-40B4-BE49-F238E27FC236}">
                <a16:creationId xmlns:a16="http://schemas.microsoft.com/office/drawing/2014/main" id="{10D10A87-29D7-D41F-4EED-5AA0B7FB4AA9}"/>
              </a:ext>
            </a:extLst>
          </p:cNvPr>
          <p:cNvPicPr>
            <a:picLocks noChangeAspect="1"/>
          </p:cNvPicPr>
          <p:nvPr/>
        </p:nvPicPr>
        <p:blipFill>
          <a:blip r:embed="rId5"/>
          <a:stretch>
            <a:fillRect/>
          </a:stretch>
        </p:blipFill>
        <p:spPr>
          <a:xfrm>
            <a:off x="652094" y="1993868"/>
            <a:ext cx="20511663" cy="9248786"/>
          </a:xfrm>
          <a:prstGeom prst="rect">
            <a:avLst/>
          </a:prstGeom>
        </p:spPr>
      </p:pic>
      <p:sp>
        <p:nvSpPr>
          <p:cNvPr id="12" name="Freccia a destra 11">
            <a:extLst>
              <a:ext uri="{FF2B5EF4-FFF2-40B4-BE49-F238E27FC236}">
                <a16:creationId xmlns:a16="http://schemas.microsoft.com/office/drawing/2014/main" id="{77A2CADF-1DA5-C588-0139-0FB8FC4616C7}"/>
              </a:ext>
            </a:extLst>
          </p:cNvPr>
          <p:cNvSpPr/>
          <p:nvPr/>
        </p:nvSpPr>
        <p:spPr>
          <a:xfrm>
            <a:off x="11029156" y="9694057"/>
            <a:ext cx="1162050" cy="830997"/>
          </a:xfrm>
          <a:prstGeom prst="right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reccia a destra 12">
            <a:extLst>
              <a:ext uri="{FF2B5EF4-FFF2-40B4-BE49-F238E27FC236}">
                <a16:creationId xmlns:a16="http://schemas.microsoft.com/office/drawing/2014/main" id="{0386474F-EE51-D991-61CC-6536A5ABE7C4}"/>
              </a:ext>
            </a:extLst>
          </p:cNvPr>
          <p:cNvSpPr/>
          <p:nvPr/>
        </p:nvSpPr>
        <p:spPr>
          <a:xfrm rot="16200000">
            <a:off x="19108330" y="9747402"/>
            <a:ext cx="1162050" cy="830997"/>
          </a:xfrm>
          <a:prstGeom prst="right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a:extLst>
              <a:ext uri="{FF2B5EF4-FFF2-40B4-BE49-F238E27FC236}">
                <a16:creationId xmlns:a16="http://schemas.microsoft.com/office/drawing/2014/main" id="{1ACC91AB-9E2F-2834-D218-FF2A0C52970E}"/>
              </a:ext>
            </a:extLst>
          </p:cNvPr>
          <p:cNvSpPr txBox="1"/>
          <p:nvPr/>
        </p:nvSpPr>
        <p:spPr>
          <a:xfrm>
            <a:off x="5908811" y="8262664"/>
            <a:ext cx="2126977" cy="769441"/>
          </a:xfrm>
          <a:prstGeom prst="rect">
            <a:avLst/>
          </a:prstGeom>
          <a:noFill/>
        </p:spPr>
        <p:txBody>
          <a:bodyPr wrap="square">
            <a:spAutoFit/>
          </a:bodyPr>
          <a:lstStyle/>
          <a:p>
            <a:pPr algn="ctr"/>
            <a:r>
              <a:rPr lang="it-IT" sz="4400" b="1" dirty="0">
                <a:solidFill>
                  <a:srgbClr val="C00000"/>
                </a:solidFill>
                <a:effectLst>
                  <a:outerShdw blurRad="38100" dist="38100" dir="2700000" algn="tl">
                    <a:srgbClr val="000000">
                      <a:alpha val="43137"/>
                    </a:srgbClr>
                  </a:outerShdw>
                </a:effectLst>
                <a:latin typeface="Open Sans" pitchFamily="2" charset="0"/>
                <a:ea typeface="Open Sans" pitchFamily="2" charset="0"/>
                <a:cs typeface="Open Sans" pitchFamily="2" charset="0"/>
              </a:rPr>
              <a:t>N.B.</a:t>
            </a:r>
          </a:p>
        </p:txBody>
      </p:sp>
    </p:spTree>
    <p:custDataLst>
      <p:tags r:id="rId1"/>
    </p:custDataLst>
    <p:extLst>
      <p:ext uri="{BB962C8B-B14F-4D97-AF65-F5344CB8AC3E}">
        <p14:creationId xmlns:p14="http://schemas.microsoft.com/office/powerpoint/2010/main" val="1123805892"/>
      </p:ext>
    </p:extLst>
  </p:cSld>
  <p:clrMapOvr>
    <a:masterClrMapping/>
  </p:clrMapOvr>
  <mc:AlternateContent xmlns:mc="http://schemas.openxmlformats.org/markup-compatibility/2006" xmlns:p14="http://schemas.microsoft.com/office/powerpoint/2010/main">
    <mc:Choice Requires="p14">
      <p:transition spd="slow" p14:dur="2000" advTm="104374"/>
    </mc:Choice>
    <mc:Fallback xmlns="">
      <p:transition spd="slow" advTm="1043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B4490C2C-9AB3-CA0B-D41A-0DA61E483C4D}"/>
              </a:ext>
            </a:extLst>
          </p:cNvPr>
          <p:cNvPicPr>
            <a:picLocks noChangeAspect="1"/>
          </p:cNvPicPr>
          <p:nvPr/>
        </p:nvPicPr>
        <p:blipFill>
          <a:blip r:embed="rId3"/>
          <a:stretch>
            <a:fillRect/>
          </a:stretch>
        </p:blipFill>
        <p:spPr>
          <a:xfrm>
            <a:off x="0" y="8141"/>
            <a:ext cx="24382413" cy="13707860"/>
          </a:xfrm>
          <a:prstGeom prst="rect">
            <a:avLst/>
          </a:prstGeom>
        </p:spPr>
      </p:pic>
      <p:sp>
        <p:nvSpPr>
          <p:cNvPr id="11" name="CasellaDiTesto 10">
            <a:extLst>
              <a:ext uri="{FF2B5EF4-FFF2-40B4-BE49-F238E27FC236}">
                <a16:creationId xmlns:a16="http://schemas.microsoft.com/office/drawing/2014/main" id="{C42B77F0-9A57-A939-00B6-CC144E2E8258}"/>
              </a:ext>
            </a:extLst>
          </p:cNvPr>
          <p:cNvSpPr txBox="1"/>
          <p:nvPr/>
        </p:nvSpPr>
        <p:spPr>
          <a:xfrm>
            <a:off x="7315200" y="366880"/>
            <a:ext cx="16879824" cy="830997"/>
          </a:xfrm>
          <a:prstGeom prst="rect">
            <a:avLst/>
          </a:prstGeom>
          <a:noFill/>
        </p:spPr>
        <p:txBody>
          <a:bodyPr wrap="square" rtlCol="0">
            <a:spAutoFit/>
          </a:bodyPr>
          <a:lstStyle/>
          <a:p>
            <a:r>
              <a:rPr lang="it-IT" sz="4800" b="1" dirty="0">
                <a:solidFill>
                  <a:srgbClr val="124391"/>
                </a:solidFill>
                <a:latin typeface="Open Sans" pitchFamily="2" charset="0"/>
                <a:ea typeface="Open Sans" pitchFamily="2" charset="0"/>
                <a:cs typeface="Open Sans" pitchFamily="2" charset="0"/>
              </a:rPr>
              <a:t>Ammissibilità territoriale</a:t>
            </a:r>
          </a:p>
        </p:txBody>
      </p:sp>
      <p:pic>
        <p:nvPicPr>
          <p:cNvPr id="9" name="Immagine 8" descr="Immagine che contiene mappa&#10;&#10;Descrizione generata automaticamente">
            <a:extLst>
              <a:ext uri="{FF2B5EF4-FFF2-40B4-BE49-F238E27FC236}">
                <a16:creationId xmlns:a16="http://schemas.microsoft.com/office/drawing/2014/main" id="{20E4F77F-2AAE-3A46-2398-691A9F9EBBD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771" b="89831" l="5768" r="92871">
                        <a14:foregroundMark x1="7842" y1="49053" x2="7842" y2="49053"/>
                        <a14:foregroundMark x1="6805" y1="59422" x2="6805" y2="59422"/>
                        <a14:foregroundMark x1="6222" y1="44965" x2="6222" y2="44965"/>
                        <a14:foregroundMark x1="5962" y1="49452" x2="5962" y2="49452"/>
                        <a14:foregroundMark x1="5768" y1="44566" x2="5768" y2="44566"/>
                        <a14:foregroundMark x1="92871" y1="35693" x2="92871" y2="35693"/>
                      </a14:backgroundRemoval>
                    </a14:imgEffect>
                  </a14:imgLayer>
                </a14:imgProps>
              </a:ext>
            </a:extLst>
          </a:blip>
          <a:srcRect t="18357" b="20998"/>
          <a:stretch/>
        </p:blipFill>
        <p:spPr>
          <a:xfrm>
            <a:off x="-412415" y="2376316"/>
            <a:ext cx="20927852" cy="8250028"/>
          </a:xfrm>
          <a:prstGeom prst="rect">
            <a:avLst/>
          </a:prstGeom>
        </p:spPr>
      </p:pic>
      <p:sp>
        <p:nvSpPr>
          <p:cNvPr id="14" name="TextBox 6">
            <a:extLst>
              <a:ext uri="{FF2B5EF4-FFF2-40B4-BE49-F238E27FC236}">
                <a16:creationId xmlns:a16="http://schemas.microsoft.com/office/drawing/2014/main" id="{5D4C6C0F-9BFD-7EA1-812B-EE6444E3F940}"/>
              </a:ext>
            </a:extLst>
          </p:cNvPr>
          <p:cNvSpPr txBox="1"/>
          <p:nvPr/>
        </p:nvSpPr>
        <p:spPr>
          <a:xfrm>
            <a:off x="11036453" y="8505498"/>
            <a:ext cx="10520527" cy="984885"/>
          </a:xfrm>
          <a:prstGeom prst="rect">
            <a:avLst/>
          </a:prstGeom>
          <a:noFill/>
        </p:spPr>
        <p:txBody>
          <a:bodyPr wrap="square" lIns="0" tIns="0" rIns="0" bIns="0" rtlCol="0" anchor="ctr">
            <a:spAutoFit/>
          </a:bodyPr>
          <a:lstStyle/>
          <a:p>
            <a:pPr algn="just"/>
            <a:r>
              <a:rPr lang="it-IT" sz="3200" dirty="0">
                <a:solidFill>
                  <a:srgbClr val="1B2151"/>
                </a:solidFill>
                <a:latin typeface="Open Sans" panose="020B0606030504020204" pitchFamily="34" charset="0"/>
                <a:ea typeface="Open Sans" panose="020B0606030504020204" pitchFamily="34" charset="0"/>
                <a:cs typeface="Open Sans" panose="020B0606030504020204" pitchFamily="34" charset="0"/>
              </a:rPr>
              <a:t>È possibile sostenere anche spese al di fuori di tali aree purché con ricadute nei territori di Programma</a:t>
            </a:r>
            <a:endParaRPr lang="it-IT" sz="3200" dirty="0">
              <a:solidFill>
                <a:srgbClr val="521588">
                  <a:lumMod val="50000"/>
                </a:srgb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2775871"/>
      </p:ext>
    </p:extLst>
  </p:cSld>
  <p:clrMapOvr>
    <a:masterClrMapping/>
  </p:clrMapOvr>
  <mc:AlternateContent xmlns:mc="http://schemas.openxmlformats.org/markup-compatibility/2006" xmlns:p14="http://schemas.microsoft.com/office/powerpoint/2010/main">
    <mc:Choice Requires="p14">
      <p:transition spd="slow" p14:dur="2000" advTm="46371"/>
    </mc:Choice>
    <mc:Fallback xmlns="">
      <p:transition spd="slow" advTm="4637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16">
            <a:extLst>
              <a:ext uri="{FF2B5EF4-FFF2-40B4-BE49-F238E27FC236}">
                <a16:creationId xmlns:a16="http://schemas.microsoft.com/office/drawing/2014/main" id="{3A6CF5D3-6725-6CF9-DB6C-1E5FBAC923E7}"/>
              </a:ext>
            </a:extLst>
          </p:cNvPr>
          <p:cNvPicPr>
            <a:picLocks noChangeAspect="1"/>
          </p:cNvPicPr>
          <p:nvPr/>
        </p:nvPicPr>
        <p:blipFill>
          <a:blip r:embed="rId3"/>
          <a:stretch>
            <a:fillRect/>
          </a:stretch>
        </p:blipFill>
        <p:spPr>
          <a:xfrm>
            <a:off x="0" y="8141"/>
            <a:ext cx="24382413" cy="13707860"/>
          </a:xfrm>
          <a:prstGeom prst="rect">
            <a:avLst/>
          </a:prstGeom>
        </p:spPr>
      </p:pic>
      <p:sp>
        <p:nvSpPr>
          <p:cNvPr id="18" name="CasellaDiTesto 17">
            <a:extLst>
              <a:ext uri="{FF2B5EF4-FFF2-40B4-BE49-F238E27FC236}">
                <a16:creationId xmlns:a16="http://schemas.microsoft.com/office/drawing/2014/main" id="{6F6B9F60-1FED-87A9-D4AF-0CE4428689FB}"/>
              </a:ext>
            </a:extLst>
          </p:cNvPr>
          <p:cNvSpPr txBox="1"/>
          <p:nvPr/>
        </p:nvSpPr>
        <p:spPr>
          <a:xfrm>
            <a:off x="7315200" y="366880"/>
            <a:ext cx="16879824" cy="830997"/>
          </a:xfrm>
          <a:prstGeom prst="rect">
            <a:avLst/>
          </a:prstGeom>
          <a:noFill/>
        </p:spPr>
        <p:txBody>
          <a:bodyPr wrap="square" rtlCol="0">
            <a:spAutoFit/>
          </a:bodyPr>
          <a:lstStyle/>
          <a:p>
            <a:r>
              <a:rPr lang="it-IT" sz="4800" b="1" dirty="0">
                <a:solidFill>
                  <a:srgbClr val="124391"/>
                </a:solidFill>
                <a:latin typeface="Open Sans" pitchFamily="2" charset="0"/>
                <a:ea typeface="Open Sans" pitchFamily="2" charset="0"/>
                <a:cs typeface="Open Sans" pitchFamily="2" charset="0"/>
              </a:rPr>
              <a:t>Compilazione budget</a:t>
            </a:r>
          </a:p>
        </p:txBody>
      </p:sp>
      <p:sp>
        <p:nvSpPr>
          <p:cNvPr id="7" name="CasellaDiTesto 6">
            <a:extLst>
              <a:ext uri="{FF2B5EF4-FFF2-40B4-BE49-F238E27FC236}">
                <a16:creationId xmlns:a16="http://schemas.microsoft.com/office/drawing/2014/main" id="{47A20895-1BE3-4956-8C78-0327E3B318E5}"/>
              </a:ext>
            </a:extLst>
          </p:cNvPr>
          <p:cNvSpPr txBox="1"/>
          <p:nvPr/>
        </p:nvSpPr>
        <p:spPr>
          <a:xfrm>
            <a:off x="1943100" y="5720539"/>
            <a:ext cx="16879824" cy="4610558"/>
          </a:xfrm>
          <a:prstGeom prst="rect">
            <a:avLst/>
          </a:prstGeom>
          <a:noFill/>
        </p:spPr>
        <p:txBody>
          <a:bodyPr wrap="square">
            <a:spAutoFit/>
          </a:bodyPr>
          <a:lstStyle/>
          <a:p>
            <a:pPr algn="just">
              <a:lnSpc>
                <a:spcPct val="150000"/>
              </a:lnSpc>
            </a:pPr>
            <a:r>
              <a:rPr lang="it-IT" sz="4000" dirty="0">
                <a:solidFill>
                  <a:srgbClr val="1B215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Il budget dovrà essere compilato all’interno del formulario di candidatura sulla piattaforma JEMS all’indirizzo </a:t>
            </a:r>
            <a:r>
              <a:rPr lang="it-IT" sz="4000" dirty="0">
                <a:solidFill>
                  <a:srgbClr val="1B215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hlinkClick r:id="rId4"/>
              </a:rPr>
              <a:t>https://jems.interregitalia-svizzera.eu</a:t>
            </a:r>
            <a:endParaRPr lang="it-IT" sz="4000" dirty="0">
              <a:solidFill>
                <a:srgbClr val="1B215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pPr>
            <a:endParaRPr lang="it-IT" sz="4000" dirty="0">
              <a:solidFill>
                <a:srgbClr val="1B215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pPr>
            <a:r>
              <a:rPr lang="it-IT" sz="4000" dirty="0">
                <a:solidFill>
                  <a:srgbClr val="1B215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1656610604"/>
      </p:ext>
    </p:extLst>
  </p:cSld>
  <p:clrMapOvr>
    <a:masterClrMapping/>
  </p:clrMapOvr>
  <mc:AlternateContent xmlns:mc="http://schemas.openxmlformats.org/markup-compatibility/2006" xmlns:p14="http://schemas.microsoft.com/office/powerpoint/2010/main">
    <mc:Choice Requires="p14">
      <p:transition spd="slow" p14:dur="2000" advTm="13428"/>
    </mc:Choice>
    <mc:Fallback xmlns="">
      <p:transition spd="slow" advTm="13428"/>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B9AE5A7F-D0C8-EC39-C27E-11C4A4B1CF6C}"/>
              </a:ext>
            </a:extLst>
          </p:cNvPr>
          <p:cNvPicPr>
            <a:picLocks noChangeAspect="1"/>
          </p:cNvPicPr>
          <p:nvPr/>
        </p:nvPicPr>
        <p:blipFill>
          <a:blip r:embed="rId2"/>
          <a:stretch>
            <a:fillRect/>
          </a:stretch>
        </p:blipFill>
        <p:spPr>
          <a:xfrm>
            <a:off x="0" y="8141"/>
            <a:ext cx="24382413" cy="13707860"/>
          </a:xfrm>
          <a:prstGeom prst="rect">
            <a:avLst/>
          </a:prstGeom>
        </p:spPr>
      </p:pic>
      <p:sp>
        <p:nvSpPr>
          <p:cNvPr id="3" name="CasellaDiTesto 2">
            <a:extLst>
              <a:ext uri="{FF2B5EF4-FFF2-40B4-BE49-F238E27FC236}">
                <a16:creationId xmlns:a16="http://schemas.microsoft.com/office/drawing/2014/main" id="{DB73C994-C332-6D7F-BB77-5C283DF57CF2}"/>
              </a:ext>
            </a:extLst>
          </p:cNvPr>
          <p:cNvSpPr txBox="1"/>
          <p:nvPr/>
        </p:nvSpPr>
        <p:spPr>
          <a:xfrm>
            <a:off x="480060" y="6442501"/>
            <a:ext cx="23385780" cy="769441"/>
          </a:xfrm>
          <a:prstGeom prst="rect">
            <a:avLst/>
          </a:prstGeom>
          <a:noFill/>
        </p:spPr>
        <p:txBody>
          <a:bodyPr wrap="square">
            <a:spAutoFit/>
          </a:bodyPr>
          <a:lstStyle/>
          <a:p>
            <a:r>
              <a:rPr lang="it-IT" sz="4400" b="1" dirty="0">
                <a:solidFill>
                  <a:srgbClr val="124391"/>
                </a:solidFill>
                <a:latin typeface="Open Sans" panose="020B0606030504020204" pitchFamily="34" charset="0"/>
                <a:ea typeface="Open Sans" panose="020B0606030504020204" pitchFamily="34" charset="0"/>
                <a:cs typeface="Open Sans" panose="020B0606030504020204" pitchFamily="34" charset="0"/>
                <a:hlinkClick r:id="rId3"/>
              </a:rPr>
              <a:t>https://www.interreg-italiasvizzera.eu</a:t>
            </a:r>
            <a:endParaRPr lang="it-IT" sz="4400" b="1" dirty="0">
              <a:solidFill>
                <a:srgbClr val="12439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Immagine 4">
            <a:extLst>
              <a:ext uri="{FF2B5EF4-FFF2-40B4-BE49-F238E27FC236}">
                <a16:creationId xmlns:a16="http://schemas.microsoft.com/office/drawing/2014/main" id="{2C1A2E67-DF2A-93BD-EA32-922392574AC3}"/>
              </a:ext>
            </a:extLst>
          </p:cNvPr>
          <p:cNvPicPr>
            <a:picLocks noChangeAspect="1"/>
          </p:cNvPicPr>
          <p:nvPr/>
        </p:nvPicPr>
        <p:blipFill>
          <a:blip r:embed="rId4"/>
          <a:stretch>
            <a:fillRect/>
          </a:stretch>
        </p:blipFill>
        <p:spPr>
          <a:xfrm>
            <a:off x="516573" y="1897380"/>
            <a:ext cx="8982278" cy="4181821"/>
          </a:xfrm>
          <a:prstGeom prst="rect">
            <a:avLst/>
          </a:prstGeom>
        </p:spPr>
      </p:pic>
      <p:sp>
        <p:nvSpPr>
          <p:cNvPr id="6" name="CasellaDiTesto 5">
            <a:extLst>
              <a:ext uri="{FF2B5EF4-FFF2-40B4-BE49-F238E27FC236}">
                <a16:creationId xmlns:a16="http://schemas.microsoft.com/office/drawing/2014/main" id="{2329E7CB-E40B-038B-F561-899D70C510B2}"/>
              </a:ext>
            </a:extLst>
          </p:cNvPr>
          <p:cNvSpPr txBox="1"/>
          <p:nvPr/>
        </p:nvSpPr>
        <p:spPr>
          <a:xfrm>
            <a:off x="3106738" y="9082732"/>
            <a:ext cx="17682210" cy="769441"/>
          </a:xfrm>
          <a:prstGeom prst="rect">
            <a:avLst/>
          </a:prstGeom>
          <a:noFill/>
        </p:spPr>
        <p:txBody>
          <a:bodyPr wrap="square">
            <a:spAutoFit/>
          </a:bodyPr>
          <a:lstStyle>
            <a:defPPr>
              <a:defRPr lang="en-US"/>
            </a:defPPr>
            <a:lvl1pPr>
              <a:defRPr sz="4400" b="1">
                <a:solidFill>
                  <a:srgbClr val="124391"/>
                </a:solidFill>
                <a:latin typeface="Open Sans" panose="020B0606030504020204" pitchFamily="34" charset="0"/>
                <a:ea typeface="Open Sans" panose="020B0606030504020204" pitchFamily="34" charset="0"/>
                <a:cs typeface="Open Sans" panose="020B0606030504020204" pitchFamily="34" charset="0"/>
              </a:defRPr>
            </a:lvl1pPr>
          </a:lstStyle>
          <a:p>
            <a:r>
              <a:rPr lang="it-IT" dirty="0"/>
              <a:t>STCitaliasvizzera@regione.lombardia</a:t>
            </a:r>
            <a:r>
              <a:rPr lang="it-IT"/>
              <a:t>.it</a:t>
            </a:r>
            <a:endParaRPr lang="it-IT" dirty="0"/>
          </a:p>
        </p:txBody>
      </p:sp>
      <p:pic>
        <p:nvPicPr>
          <p:cNvPr id="7" name="Elemento grafico 6" descr="Busta aperta contorno">
            <a:extLst>
              <a:ext uri="{FF2B5EF4-FFF2-40B4-BE49-F238E27FC236}">
                <a16:creationId xmlns:a16="http://schemas.microsoft.com/office/drawing/2014/main" id="{C92E8A9D-4B35-EE96-4895-F4049274B44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7180" y="8005350"/>
            <a:ext cx="2788920" cy="2788920"/>
          </a:xfrm>
          <a:prstGeom prst="rect">
            <a:avLst/>
          </a:prstGeom>
        </p:spPr>
      </p:pic>
    </p:spTree>
    <p:extLst>
      <p:ext uri="{BB962C8B-B14F-4D97-AF65-F5344CB8AC3E}">
        <p14:creationId xmlns:p14="http://schemas.microsoft.com/office/powerpoint/2010/main" val="3635953955"/>
      </p:ext>
    </p:extLst>
  </p:cSld>
  <p:clrMapOvr>
    <a:masterClrMapping/>
  </p:clrMapOvr>
  <mc:AlternateContent xmlns:mc="http://schemas.openxmlformats.org/markup-compatibility/2006" xmlns:p14="http://schemas.microsoft.com/office/powerpoint/2010/main">
    <mc:Choice Requires="p14">
      <p:transition spd="slow" p14:dur="2000" advTm="16537"/>
    </mc:Choice>
    <mc:Fallback xmlns="">
      <p:transition spd="slow" advTm="1653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B4490C2C-9AB3-CA0B-D41A-0DA61E483C4D}"/>
              </a:ext>
            </a:extLst>
          </p:cNvPr>
          <p:cNvPicPr>
            <a:picLocks noChangeAspect="1"/>
          </p:cNvPicPr>
          <p:nvPr/>
        </p:nvPicPr>
        <p:blipFill>
          <a:blip r:embed="rId3"/>
          <a:stretch>
            <a:fillRect/>
          </a:stretch>
        </p:blipFill>
        <p:spPr>
          <a:xfrm>
            <a:off x="0" y="8141"/>
            <a:ext cx="24382413" cy="13707860"/>
          </a:xfrm>
          <a:prstGeom prst="rect">
            <a:avLst/>
          </a:prstGeom>
        </p:spPr>
      </p:pic>
      <p:sp>
        <p:nvSpPr>
          <p:cNvPr id="11" name="CasellaDiTesto 10">
            <a:extLst>
              <a:ext uri="{FF2B5EF4-FFF2-40B4-BE49-F238E27FC236}">
                <a16:creationId xmlns:a16="http://schemas.microsoft.com/office/drawing/2014/main" id="{C42B77F0-9A57-A939-00B6-CC144E2E8258}"/>
              </a:ext>
            </a:extLst>
          </p:cNvPr>
          <p:cNvSpPr txBox="1"/>
          <p:nvPr/>
        </p:nvSpPr>
        <p:spPr>
          <a:xfrm>
            <a:off x="7315200" y="366880"/>
            <a:ext cx="16879824" cy="830997"/>
          </a:xfrm>
          <a:prstGeom prst="rect">
            <a:avLst/>
          </a:prstGeom>
          <a:noFill/>
        </p:spPr>
        <p:txBody>
          <a:bodyPr wrap="square" rtlCol="0">
            <a:spAutoFit/>
          </a:bodyPr>
          <a:lstStyle/>
          <a:p>
            <a:r>
              <a:rPr lang="it-IT" sz="4800" b="1" dirty="0">
                <a:solidFill>
                  <a:srgbClr val="124391"/>
                </a:solidFill>
                <a:latin typeface="Open Sans" pitchFamily="2" charset="0"/>
                <a:ea typeface="Open Sans" pitchFamily="2" charset="0"/>
                <a:cs typeface="Open Sans" pitchFamily="2" charset="0"/>
              </a:rPr>
              <a:t>Spese ammissibili e decorrenza</a:t>
            </a:r>
            <a:endParaRPr lang="it-IT" sz="4800" b="1" u="sng" dirty="0">
              <a:solidFill>
                <a:srgbClr val="124391"/>
              </a:solidFill>
              <a:latin typeface="Open Sans" pitchFamily="2" charset="0"/>
              <a:ea typeface="Open Sans" pitchFamily="2" charset="0"/>
              <a:cs typeface="Open Sans" pitchFamily="2" charset="0"/>
            </a:endParaRPr>
          </a:p>
        </p:txBody>
      </p:sp>
      <p:sp>
        <p:nvSpPr>
          <p:cNvPr id="3" name="TextBox 6">
            <a:extLst>
              <a:ext uri="{FF2B5EF4-FFF2-40B4-BE49-F238E27FC236}">
                <a16:creationId xmlns:a16="http://schemas.microsoft.com/office/drawing/2014/main" id="{72BA1582-9660-2F4D-53C1-0CE81D21D5E0}"/>
              </a:ext>
            </a:extLst>
          </p:cNvPr>
          <p:cNvSpPr txBox="1"/>
          <p:nvPr/>
        </p:nvSpPr>
        <p:spPr>
          <a:xfrm>
            <a:off x="809843" y="2091235"/>
            <a:ext cx="22762725" cy="9052350"/>
          </a:xfrm>
          <a:prstGeom prst="rect">
            <a:avLst/>
          </a:prstGeom>
          <a:noFill/>
        </p:spPr>
        <p:txBody>
          <a:bodyPr wrap="square" lIns="0" tIns="0" rIns="0" bIns="0" rtlCol="0" anchor="ctr">
            <a:spAutoFit/>
          </a:bodyPr>
          <a:lstStyle/>
          <a:p>
            <a:pPr marL="457200" indent="-457200" algn="just">
              <a:lnSpc>
                <a:spcPct val="150000"/>
              </a:lnSpc>
              <a:buClr>
                <a:srgbClr val="C00000"/>
              </a:buClr>
              <a:buFont typeface="Wingdings" panose="05000000000000000000" pitchFamily="2" charset="2"/>
              <a:buChar char="§"/>
            </a:pPr>
            <a:r>
              <a:rPr lang="it-IT" sz="3600" dirty="0">
                <a:solidFill>
                  <a:srgbClr val="1B2151"/>
                </a:solidFill>
                <a:latin typeface="Open Sans" panose="020B0606030504020204" pitchFamily="34" charset="0"/>
                <a:ea typeface="Open Sans" panose="020B0606030504020204" pitchFamily="34" charset="0"/>
                <a:cs typeface="Open Sans" panose="020B0606030504020204" pitchFamily="34" charset="0"/>
              </a:rPr>
              <a:t>costi del personale</a:t>
            </a:r>
          </a:p>
          <a:p>
            <a:pPr marL="457200" indent="-457200" algn="just">
              <a:lnSpc>
                <a:spcPct val="150000"/>
              </a:lnSpc>
              <a:buClr>
                <a:srgbClr val="C00000"/>
              </a:buClr>
              <a:buFont typeface="Wingdings" panose="05000000000000000000" pitchFamily="2" charset="2"/>
              <a:buChar char="§"/>
            </a:pPr>
            <a:r>
              <a:rPr lang="it-IT" sz="3600" dirty="0">
                <a:solidFill>
                  <a:srgbClr val="1B2151"/>
                </a:solidFill>
                <a:latin typeface="Open Sans" panose="020B0606030504020204" pitchFamily="34" charset="0"/>
                <a:ea typeface="Open Sans" panose="020B0606030504020204" pitchFamily="34" charset="0"/>
                <a:cs typeface="Open Sans" panose="020B0606030504020204" pitchFamily="34" charset="0"/>
              </a:rPr>
              <a:t>spese d’ufficio e amministrative</a:t>
            </a:r>
          </a:p>
          <a:p>
            <a:pPr marL="457200" indent="-457200" algn="just">
              <a:lnSpc>
                <a:spcPct val="150000"/>
              </a:lnSpc>
              <a:buClr>
                <a:srgbClr val="C00000"/>
              </a:buClr>
              <a:buFont typeface="Wingdings" panose="05000000000000000000" pitchFamily="2" charset="2"/>
              <a:buChar char="§"/>
            </a:pPr>
            <a:r>
              <a:rPr lang="it-IT" sz="3600" dirty="0">
                <a:solidFill>
                  <a:srgbClr val="1B2151"/>
                </a:solidFill>
                <a:latin typeface="Open Sans" panose="020B0606030504020204" pitchFamily="34" charset="0"/>
                <a:ea typeface="Open Sans" panose="020B0606030504020204" pitchFamily="34" charset="0"/>
                <a:cs typeface="Open Sans" panose="020B0606030504020204" pitchFamily="34" charset="0"/>
              </a:rPr>
              <a:t>spese di viaggio e soggiorno</a:t>
            </a:r>
          </a:p>
          <a:p>
            <a:pPr marL="457200" indent="-457200" algn="just">
              <a:lnSpc>
                <a:spcPct val="150000"/>
              </a:lnSpc>
              <a:buClr>
                <a:srgbClr val="C00000"/>
              </a:buClr>
              <a:buFont typeface="Wingdings" panose="05000000000000000000" pitchFamily="2" charset="2"/>
              <a:buChar char="§"/>
            </a:pPr>
            <a:r>
              <a:rPr lang="it-IT" sz="3600" dirty="0">
                <a:solidFill>
                  <a:srgbClr val="1B2151"/>
                </a:solidFill>
                <a:latin typeface="Open Sans" panose="020B0606030504020204" pitchFamily="34" charset="0"/>
                <a:ea typeface="Open Sans" panose="020B0606030504020204" pitchFamily="34" charset="0"/>
                <a:cs typeface="Open Sans" panose="020B0606030504020204" pitchFamily="34" charset="0"/>
              </a:rPr>
              <a:t>spese per consulenze e servizi esterni</a:t>
            </a:r>
          </a:p>
          <a:p>
            <a:pPr marL="457200" indent="-457200" algn="just">
              <a:lnSpc>
                <a:spcPct val="150000"/>
              </a:lnSpc>
              <a:buClr>
                <a:srgbClr val="C00000"/>
              </a:buClr>
              <a:buFont typeface="Wingdings" panose="05000000000000000000" pitchFamily="2" charset="2"/>
              <a:buChar char="§"/>
            </a:pPr>
            <a:r>
              <a:rPr lang="it-IT" sz="3600" dirty="0">
                <a:solidFill>
                  <a:srgbClr val="1B2151"/>
                </a:solidFill>
                <a:latin typeface="Open Sans" panose="020B0606030504020204" pitchFamily="34" charset="0"/>
                <a:ea typeface="Open Sans" panose="020B0606030504020204" pitchFamily="34" charset="0"/>
                <a:cs typeface="Open Sans" panose="020B0606030504020204" pitchFamily="34" charset="0"/>
              </a:rPr>
              <a:t>spese per attrezzature </a:t>
            </a:r>
          </a:p>
          <a:p>
            <a:pPr marL="457200" indent="-457200" algn="just">
              <a:lnSpc>
                <a:spcPct val="150000"/>
              </a:lnSpc>
              <a:buClr>
                <a:srgbClr val="C00000"/>
              </a:buClr>
              <a:buFont typeface="Wingdings" panose="05000000000000000000" pitchFamily="2" charset="2"/>
              <a:buChar char="§"/>
            </a:pPr>
            <a:r>
              <a:rPr lang="it-IT" sz="3600" dirty="0">
                <a:solidFill>
                  <a:srgbClr val="1B2151"/>
                </a:solidFill>
                <a:latin typeface="Open Sans" panose="020B0606030504020204" pitchFamily="34" charset="0"/>
                <a:ea typeface="Open Sans" panose="020B0606030504020204" pitchFamily="34" charset="0"/>
                <a:cs typeface="Open Sans" panose="020B0606030504020204" pitchFamily="34" charset="0"/>
              </a:rPr>
              <a:t>spese per infrastrutture e lavori</a:t>
            </a:r>
          </a:p>
          <a:p>
            <a:pPr algn="just">
              <a:lnSpc>
                <a:spcPct val="150000"/>
              </a:lnSpc>
            </a:pPr>
            <a:endParaRPr lang="it-IT" sz="3600" dirty="0">
              <a:solidFill>
                <a:srgbClr val="1B2151"/>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pPr>
            <a:r>
              <a:rPr lang="it-IT" sz="3600" dirty="0">
                <a:solidFill>
                  <a:srgbClr val="1B2151"/>
                </a:solidFill>
                <a:latin typeface="Open Sans" panose="020B0606030504020204" pitchFamily="34" charset="0"/>
                <a:ea typeface="Open Sans" panose="020B0606030504020204" pitchFamily="34" charset="0"/>
                <a:cs typeface="Open Sans" panose="020B0606030504020204" pitchFamily="34" charset="0"/>
              </a:rPr>
              <a:t>Le spese sostenute da parte dei beneficiari italiani sono ammissibili a decorrere dal deposito della candidatura, ad eccezione degli eventuali costi di preparazione, ammessi se sostenuti nei sei mesi antecedenti la candidatura. Sono ammesse tutte le spese quietanzate entro tre mesi dalla data di termine del progetto</a:t>
            </a:r>
          </a:p>
        </p:txBody>
      </p:sp>
    </p:spTree>
    <p:extLst>
      <p:ext uri="{BB962C8B-B14F-4D97-AF65-F5344CB8AC3E}">
        <p14:creationId xmlns:p14="http://schemas.microsoft.com/office/powerpoint/2010/main" val="253291234"/>
      </p:ext>
    </p:extLst>
  </p:cSld>
  <p:clrMapOvr>
    <a:masterClrMapping/>
  </p:clrMapOvr>
  <mc:AlternateContent xmlns:mc="http://schemas.openxmlformats.org/markup-compatibility/2006" xmlns:p14="http://schemas.microsoft.com/office/powerpoint/2010/main">
    <mc:Choice Requires="p14">
      <p:transition spd="slow" p14:dur="2000" advTm="39502"/>
    </mc:Choice>
    <mc:Fallback xmlns="">
      <p:transition spd="slow" advTm="3950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B4490C2C-9AB3-CA0B-D41A-0DA61E483C4D}"/>
              </a:ext>
            </a:extLst>
          </p:cNvPr>
          <p:cNvPicPr>
            <a:picLocks noChangeAspect="1"/>
          </p:cNvPicPr>
          <p:nvPr/>
        </p:nvPicPr>
        <p:blipFill>
          <a:blip r:embed="rId3"/>
          <a:stretch>
            <a:fillRect/>
          </a:stretch>
        </p:blipFill>
        <p:spPr>
          <a:xfrm>
            <a:off x="0" y="8141"/>
            <a:ext cx="24382413" cy="13707860"/>
          </a:xfrm>
          <a:prstGeom prst="rect">
            <a:avLst/>
          </a:prstGeom>
        </p:spPr>
      </p:pic>
      <p:sp>
        <p:nvSpPr>
          <p:cNvPr id="11" name="CasellaDiTesto 10">
            <a:extLst>
              <a:ext uri="{FF2B5EF4-FFF2-40B4-BE49-F238E27FC236}">
                <a16:creationId xmlns:a16="http://schemas.microsoft.com/office/drawing/2014/main" id="{C42B77F0-9A57-A939-00B6-CC144E2E8258}"/>
              </a:ext>
            </a:extLst>
          </p:cNvPr>
          <p:cNvSpPr txBox="1"/>
          <p:nvPr/>
        </p:nvSpPr>
        <p:spPr>
          <a:xfrm>
            <a:off x="7315200" y="366880"/>
            <a:ext cx="16879824" cy="830997"/>
          </a:xfrm>
          <a:prstGeom prst="rect">
            <a:avLst/>
          </a:prstGeom>
          <a:noFill/>
        </p:spPr>
        <p:txBody>
          <a:bodyPr wrap="square" rtlCol="0">
            <a:spAutoFit/>
          </a:bodyPr>
          <a:lstStyle/>
          <a:p>
            <a:r>
              <a:rPr lang="it-IT" sz="4800" b="1" dirty="0">
                <a:solidFill>
                  <a:srgbClr val="124391"/>
                </a:solidFill>
                <a:latin typeface="Open Sans" pitchFamily="2" charset="0"/>
                <a:ea typeface="Open Sans" pitchFamily="2" charset="0"/>
                <a:cs typeface="Open Sans" pitchFamily="2" charset="0"/>
              </a:rPr>
              <a:t>Opzioni di Costo Semplificato (OCS) </a:t>
            </a:r>
            <a:r>
              <a:rPr lang="it-IT" sz="3200" i="1" dirty="0">
                <a:solidFill>
                  <a:srgbClr val="124391"/>
                </a:solidFill>
                <a:latin typeface="Open Sans" pitchFamily="2" charset="0"/>
                <a:ea typeface="Open Sans" pitchFamily="2" charset="0"/>
                <a:cs typeface="Open Sans" pitchFamily="2" charset="0"/>
              </a:rPr>
              <a:t>(art. 53 Reg. UE 1060/2021) </a:t>
            </a:r>
            <a:endParaRPr lang="it-IT" sz="4800" i="1" dirty="0">
              <a:solidFill>
                <a:srgbClr val="124391"/>
              </a:solidFill>
              <a:latin typeface="Open Sans" pitchFamily="2" charset="0"/>
              <a:ea typeface="Open Sans" pitchFamily="2" charset="0"/>
              <a:cs typeface="Open Sans" pitchFamily="2" charset="0"/>
            </a:endParaRPr>
          </a:p>
        </p:txBody>
      </p:sp>
      <p:sp>
        <p:nvSpPr>
          <p:cNvPr id="3" name="TextBox 6">
            <a:extLst>
              <a:ext uri="{FF2B5EF4-FFF2-40B4-BE49-F238E27FC236}">
                <a16:creationId xmlns:a16="http://schemas.microsoft.com/office/drawing/2014/main" id="{72BA1582-9660-2F4D-53C1-0CE81D21D5E0}"/>
              </a:ext>
            </a:extLst>
          </p:cNvPr>
          <p:cNvSpPr txBox="1"/>
          <p:nvPr/>
        </p:nvSpPr>
        <p:spPr>
          <a:xfrm>
            <a:off x="2285921" y="2810940"/>
            <a:ext cx="14921630" cy="1969770"/>
          </a:xfrm>
          <a:prstGeom prst="rect">
            <a:avLst/>
          </a:prstGeom>
          <a:noFill/>
        </p:spPr>
        <p:txBody>
          <a:bodyPr wrap="square" lIns="0" tIns="0" rIns="0" bIns="0" rtlCol="0" anchor="ctr">
            <a:spAutoFit/>
          </a:bodyPr>
          <a:lstStyle/>
          <a:p>
            <a:pPr algn="just"/>
            <a:r>
              <a:rPr lang="it-IT" sz="3200" dirty="0">
                <a:solidFill>
                  <a:srgbClr val="1B2151"/>
                </a:solidFill>
                <a:latin typeface="Open Sans" panose="020B0606030504020204" pitchFamily="34" charset="0"/>
                <a:ea typeface="Open Sans" panose="020B0606030504020204" pitchFamily="34" charset="0"/>
                <a:cs typeface="Open Sans" panose="020B0606030504020204" pitchFamily="34" charset="0"/>
              </a:rPr>
              <a:t>Le OCS permettono ai beneficiari di ricevere il finanziamento </a:t>
            </a:r>
            <a:r>
              <a:rPr lang="it-IT" sz="3200" b="1" u="sng" dirty="0">
                <a:solidFill>
                  <a:srgbClr val="1B2151"/>
                </a:solidFill>
                <a:latin typeface="Open Sans" panose="020B0606030504020204" pitchFamily="34" charset="0"/>
                <a:ea typeface="Open Sans" panose="020B0606030504020204" pitchFamily="34" charset="0"/>
                <a:cs typeface="Open Sans" panose="020B0606030504020204" pitchFamily="34" charset="0"/>
              </a:rPr>
              <a:t>SENZA L’ONERE DI RENDICONTAZIONE E DI DIMOSTRAZIONE DEI COSTI SOSTENUTI per alcune categorie di spese</a:t>
            </a:r>
            <a:r>
              <a:rPr lang="it-IT" sz="3200" dirty="0">
                <a:solidFill>
                  <a:srgbClr val="1B2151"/>
                </a:solidFill>
                <a:latin typeface="Open Sans" panose="020B0606030504020204" pitchFamily="34" charset="0"/>
                <a:ea typeface="Open Sans" panose="020B0606030504020204" pitchFamily="34" charset="0"/>
                <a:cs typeface="Open Sans" panose="020B0606030504020204" pitchFamily="34" charset="0"/>
              </a:rPr>
              <a:t> </a:t>
            </a:r>
          </a:p>
          <a:p>
            <a:pPr algn="just"/>
            <a:endParaRPr lang="it-IT" sz="3200" dirty="0">
              <a:solidFill>
                <a:srgbClr val="521588">
                  <a:lumMod val="50000"/>
                </a:srgbClr>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4" name="Gruppo 3">
            <a:extLst>
              <a:ext uri="{FF2B5EF4-FFF2-40B4-BE49-F238E27FC236}">
                <a16:creationId xmlns:a16="http://schemas.microsoft.com/office/drawing/2014/main" id="{E39CD7D7-A4B7-2185-12F0-023E566118BE}"/>
              </a:ext>
            </a:extLst>
          </p:cNvPr>
          <p:cNvGrpSpPr/>
          <p:nvPr/>
        </p:nvGrpSpPr>
        <p:grpSpPr>
          <a:xfrm>
            <a:off x="656483" y="3048193"/>
            <a:ext cx="1099132" cy="1099132"/>
            <a:chOff x="284657" y="927067"/>
            <a:chExt cx="1099132" cy="1099132"/>
          </a:xfrm>
        </p:grpSpPr>
        <p:sp>
          <p:nvSpPr>
            <p:cNvPr id="5" name="Oval 17">
              <a:extLst>
                <a:ext uri="{FF2B5EF4-FFF2-40B4-BE49-F238E27FC236}">
                  <a16:creationId xmlns:a16="http://schemas.microsoft.com/office/drawing/2014/main" id="{AB379FEF-E8CE-4F42-84BF-A211FA63850E}"/>
                </a:ext>
              </a:extLst>
            </p:cNvPr>
            <p:cNvSpPr/>
            <p:nvPr/>
          </p:nvSpPr>
          <p:spPr>
            <a:xfrm>
              <a:off x="284657" y="927067"/>
              <a:ext cx="1099132" cy="1099132"/>
            </a:xfrm>
            <a:prstGeom prst="ellipse">
              <a:avLst/>
            </a:prstGeom>
            <a:solidFill>
              <a:srgbClr val="C00000"/>
            </a:solidFill>
            <a:ln w="38100" cap="flat" cmpd="sng" algn="ctr">
              <a:solidFill>
                <a:srgbClr val="40404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a:ln>
                  <a:noFill/>
                </a:ln>
                <a:solidFill>
                  <a:srgbClr val="FFFFFF"/>
                </a:solidFill>
                <a:effectLst/>
                <a:uLnTx/>
                <a:uFillTx/>
                <a:latin typeface="Candara" panose="020E0502030303020204" pitchFamily="34" charset="0"/>
              </a:endParaRPr>
            </a:p>
          </p:txBody>
        </p:sp>
        <p:pic>
          <p:nvPicPr>
            <p:cNvPr id="7" name="Elemento grafico 6" descr="Tiro a segno">
              <a:extLst>
                <a:ext uri="{FF2B5EF4-FFF2-40B4-BE49-F238E27FC236}">
                  <a16:creationId xmlns:a16="http://schemas.microsoft.com/office/drawing/2014/main" id="{0F063005-8204-6C39-9D46-94045E5D0B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9660" y="1019433"/>
              <a:ext cx="914400" cy="914400"/>
            </a:xfrm>
            <a:prstGeom prst="rect">
              <a:avLst/>
            </a:prstGeom>
          </p:spPr>
        </p:pic>
      </p:grpSp>
      <p:sp>
        <p:nvSpPr>
          <p:cNvPr id="19" name="Ovale 18">
            <a:extLst>
              <a:ext uri="{FF2B5EF4-FFF2-40B4-BE49-F238E27FC236}">
                <a16:creationId xmlns:a16="http://schemas.microsoft.com/office/drawing/2014/main" id="{0562C661-0DC3-B68F-1F6C-D005E80A75AB}"/>
              </a:ext>
            </a:extLst>
          </p:cNvPr>
          <p:cNvSpPr/>
          <p:nvPr/>
        </p:nvSpPr>
        <p:spPr>
          <a:xfrm>
            <a:off x="2535727" y="5456849"/>
            <a:ext cx="4160520" cy="3912097"/>
          </a:xfrm>
          <a:prstGeom prst="ellipse">
            <a:avLst/>
          </a:prstGeom>
          <a:solidFill>
            <a:srgbClr val="C00000">
              <a:alpha val="6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CasellaDiTesto 19">
            <a:extLst>
              <a:ext uri="{FF2B5EF4-FFF2-40B4-BE49-F238E27FC236}">
                <a16:creationId xmlns:a16="http://schemas.microsoft.com/office/drawing/2014/main" id="{FFBA5ACD-9902-B5BF-35E2-736AA17E2137}"/>
              </a:ext>
            </a:extLst>
          </p:cNvPr>
          <p:cNvSpPr txBox="1"/>
          <p:nvPr/>
        </p:nvSpPr>
        <p:spPr>
          <a:xfrm>
            <a:off x="2285921" y="6583673"/>
            <a:ext cx="4160520" cy="1962460"/>
          </a:xfrm>
          <a:prstGeom prst="rect">
            <a:avLst/>
          </a:prstGeom>
          <a:noFill/>
        </p:spPr>
        <p:txBody>
          <a:bodyPr wrap="square" rtlCol="0">
            <a:spAutoFit/>
          </a:bodyPr>
          <a:lstStyle/>
          <a:p>
            <a:pPr lvl="1" algn="ctr">
              <a:lnSpc>
                <a:spcPct val="150000"/>
              </a:lnSpc>
              <a:spcAft>
                <a:spcPts val="400"/>
              </a:spcAft>
              <a:buClr>
                <a:srgbClr val="C00000"/>
              </a:buClr>
            </a:pPr>
            <a:r>
              <a:rPr lang="it-IT" sz="2800" dirty="0">
                <a:solidFill>
                  <a:srgbClr val="1B2151"/>
                </a:solidFill>
                <a:latin typeface="Open Sans" panose="020B0606030504020204" pitchFamily="34" charset="0"/>
                <a:ea typeface="Open Sans" panose="020B0606030504020204" pitchFamily="34" charset="0"/>
                <a:cs typeface="Open Sans" panose="020B0606030504020204" pitchFamily="34" charset="0"/>
              </a:rPr>
              <a:t>semplificazione nella predisposizione del budget</a:t>
            </a:r>
          </a:p>
        </p:txBody>
      </p:sp>
      <p:sp>
        <p:nvSpPr>
          <p:cNvPr id="21" name="Ovale 20">
            <a:extLst>
              <a:ext uri="{FF2B5EF4-FFF2-40B4-BE49-F238E27FC236}">
                <a16:creationId xmlns:a16="http://schemas.microsoft.com/office/drawing/2014/main" id="{7FFC2778-CCFF-6A9C-5DF2-88BE36E7C4AA}"/>
              </a:ext>
            </a:extLst>
          </p:cNvPr>
          <p:cNvSpPr/>
          <p:nvPr/>
        </p:nvSpPr>
        <p:spPr>
          <a:xfrm>
            <a:off x="6887887" y="6798720"/>
            <a:ext cx="4160520" cy="3912097"/>
          </a:xfrm>
          <a:prstGeom prst="ellipse">
            <a:avLst/>
          </a:prstGeom>
          <a:solidFill>
            <a:srgbClr val="C00000">
              <a:alpha val="6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CasellaDiTesto 21">
            <a:extLst>
              <a:ext uri="{FF2B5EF4-FFF2-40B4-BE49-F238E27FC236}">
                <a16:creationId xmlns:a16="http://schemas.microsoft.com/office/drawing/2014/main" id="{44CA15BF-D14A-6815-DE29-9CC8D43A18E8}"/>
              </a:ext>
            </a:extLst>
          </p:cNvPr>
          <p:cNvSpPr txBox="1"/>
          <p:nvPr/>
        </p:nvSpPr>
        <p:spPr>
          <a:xfrm>
            <a:off x="6652102" y="7904507"/>
            <a:ext cx="4160520" cy="1962460"/>
          </a:xfrm>
          <a:prstGeom prst="rect">
            <a:avLst/>
          </a:prstGeom>
          <a:noFill/>
        </p:spPr>
        <p:txBody>
          <a:bodyPr wrap="square" rtlCol="0">
            <a:spAutoFit/>
          </a:bodyPr>
          <a:lstStyle/>
          <a:p>
            <a:pPr lvl="1" algn="ctr">
              <a:lnSpc>
                <a:spcPct val="150000"/>
              </a:lnSpc>
              <a:spcAft>
                <a:spcPts val="400"/>
              </a:spcAft>
              <a:buClr>
                <a:srgbClr val="C00000"/>
              </a:buClr>
            </a:pPr>
            <a:r>
              <a:rPr lang="it-IT" sz="2800" dirty="0">
                <a:solidFill>
                  <a:srgbClr val="1B2151"/>
                </a:solidFill>
                <a:latin typeface="Open Sans" panose="020B0606030504020204" pitchFamily="34" charset="0"/>
                <a:ea typeface="Open Sans" panose="020B0606030504020204" pitchFamily="34" charset="0"/>
                <a:cs typeface="Open Sans" panose="020B0606030504020204" pitchFamily="34" charset="0"/>
              </a:rPr>
              <a:t>riduzione conservazione della documentazione</a:t>
            </a:r>
          </a:p>
        </p:txBody>
      </p:sp>
      <p:sp>
        <p:nvSpPr>
          <p:cNvPr id="23" name="Ovale 22">
            <a:extLst>
              <a:ext uri="{FF2B5EF4-FFF2-40B4-BE49-F238E27FC236}">
                <a16:creationId xmlns:a16="http://schemas.microsoft.com/office/drawing/2014/main" id="{EEC26A49-49FC-A346-858C-D99E7C796CB4}"/>
              </a:ext>
            </a:extLst>
          </p:cNvPr>
          <p:cNvSpPr/>
          <p:nvPr/>
        </p:nvSpPr>
        <p:spPr>
          <a:xfrm>
            <a:off x="11440624" y="5493673"/>
            <a:ext cx="4160520" cy="3912097"/>
          </a:xfrm>
          <a:prstGeom prst="ellipse">
            <a:avLst/>
          </a:prstGeom>
          <a:solidFill>
            <a:srgbClr val="C00000">
              <a:alpha val="6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CasellaDiTesto 23">
            <a:extLst>
              <a:ext uri="{FF2B5EF4-FFF2-40B4-BE49-F238E27FC236}">
                <a16:creationId xmlns:a16="http://schemas.microsoft.com/office/drawing/2014/main" id="{2CBD3069-9B6B-EFAB-2C67-1C72216DDB5D}"/>
              </a:ext>
            </a:extLst>
          </p:cNvPr>
          <p:cNvSpPr txBox="1"/>
          <p:nvPr/>
        </p:nvSpPr>
        <p:spPr>
          <a:xfrm>
            <a:off x="11248984" y="6863345"/>
            <a:ext cx="4160520" cy="1316130"/>
          </a:xfrm>
          <a:prstGeom prst="rect">
            <a:avLst/>
          </a:prstGeom>
          <a:noFill/>
        </p:spPr>
        <p:txBody>
          <a:bodyPr wrap="square" rtlCol="0">
            <a:spAutoFit/>
          </a:bodyPr>
          <a:lstStyle/>
          <a:p>
            <a:pPr lvl="1" algn="ctr">
              <a:lnSpc>
                <a:spcPct val="150000"/>
              </a:lnSpc>
              <a:spcAft>
                <a:spcPts val="400"/>
              </a:spcAft>
              <a:buClr>
                <a:srgbClr val="C00000"/>
              </a:buClr>
            </a:pPr>
            <a:r>
              <a:rPr lang="it-IT" sz="2800" dirty="0">
                <a:solidFill>
                  <a:srgbClr val="1B2151"/>
                </a:solidFill>
                <a:latin typeface="Open Sans" panose="020B0606030504020204" pitchFamily="34" charset="0"/>
                <a:ea typeface="Open Sans" panose="020B0606030504020204" pitchFamily="34" charset="0"/>
                <a:cs typeface="Open Sans" panose="020B0606030504020204" pitchFamily="34" charset="0"/>
              </a:rPr>
              <a:t>focus sulle attività progettuali</a:t>
            </a:r>
          </a:p>
        </p:txBody>
      </p:sp>
      <p:sp>
        <p:nvSpPr>
          <p:cNvPr id="25" name="Ovale 24">
            <a:extLst>
              <a:ext uri="{FF2B5EF4-FFF2-40B4-BE49-F238E27FC236}">
                <a16:creationId xmlns:a16="http://schemas.microsoft.com/office/drawing/2014/main" id="{B9638B4D-FAE8-6629-EB56-95D9C9B55DFD}"/>
              </a:ext>
            </a:extLst>
          </p:cNvPr>
          <p:cNvSpPr/>
          <p:nvPr/>
        </p:nvSpPr>
        <p:spPr>
          <a:xfrm>
            <a:off x="15792784" y="6858000"/>
            <a:ext cx="4160520" cy="3912097"/>
          </a:xfrm>
          <a:prstGeom prst="ellipse">
            <a:avLst/>
          </a:prstGeom>
          <a:solidFill>
            <a:srgbClr val="C00000">
              <a:alpha val="6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CasellaDiTesto 25">
            <a:extLst>
              <a:ext uri="{FF2B5EF4-FFF2-40B4-BE49-F238E27FC236}">
                <a16:creationId xmlns:a16="http://schemas.microsoft.com/office/drawing/2014/main" id="{ABE1C6EC-A1C2-BD82-A8E2-84E6BBD341B7}"/>
              </a:ext>
            </a:extLst>
          </p:cNvPr>
          <p:cNvSpPr txBox="1"/>
          <p:nvPr/>
        </p:nvSpPr>
        <p:spPr>
          <a:xfrm>
            <a:off x="15601144" y="8227672"/>
            <a:ext cx="4160520" cy="1316130"/>
          </a:xfrm>
          <a:prstGeom prst="rect">
            <a:avLst/>
          </a:prstGeom>
          <a:noFill/>
        </p:spPr>
        <p:txBody>
          <a:bodyPr wrap="square" rtlCol="0">
            <a:spAutoFit/>
          </a:bodyPr>
          <a:lstStyle/>
          <a:p>
            <a:pPr lvl="1" algn="ctr">
              <a:lnSpc>
                <a:spcPct val="150000"/>
              </a:lnSpc>
              <a:spcAft>
                <a:spcPts val="400"/>
              </a:spcAft>
              <a:buClr>
                <a:srgbClr val="C00000"/>
              </a:buClr>
            </a:pPr>
            <a:r>
              <a:rPr lang="it-IT" sz="2800" dirty="0">
                <a:solidFill>
                  <a:srgbClr val="1B2151"/>
                </a:solidFill>
                <a:latin typeface="Open Sans" panose="020B0606030504020204" pitchFamily="34" charset="0"/>
                <a:ea typeface="Open Sans" panose="020B0606030504020204" pitchFamily="34" charset="0"/>
                <a:cs typeface="Open Sans" panose="020B0606030504020204" pitchFamily="34" charset="0"/>
              </a:rPr>
              <a:t>velocizzazione controlli e pagamenti</a:t>
            </a:r>
          </a:p>
        </p:txBody>
      </p:sp>
    </p:spTree>
    <p:extLst>
      <p:ext uri="{BB962C8B-B14F-4D97-AF65-F5344CB8AC3E}">
        <p14:creationId xmlns:p14="http://schemas.microsoft.com/office/powerpoint/2010/main" val="2243468429"/>
      </p:ext>
    </p:extLst>
  </p:cSld>
  <p:clrMapOvr>
    <a:masterClrMapping/>
  </p:clrMapOvr>
  <mc:AlternateContent xmlns:mc="http://schemas.openxmlformats.org/markup-compatibility/2006" xmlns:p14="http://schemas.microsoft.com/office/powerpoint/2010/main">
    <mc:Choice Requires="p14">
      <p:transition spd="slow" p14:dur="2000" advTm="78541"/>
    </mc:Choice>
    <mc:Fallback xmlns="">
      <p:transition spd="slow" advTm="7854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16">
            <a:extLst>
              <a:ext uri="{FF2B5EF4-FFF2-40B4-BE49-F238E27FC236}">
                <a16:creationId xmlns:a16="http://schemas.microsoft.com/office/drawing/2014/main" id="{3A6CF5D3-6725-6CF9-DB6C-1E5FBAC923E7}"/>
              </a:ext>
            </a:extLst>
          </p:cNvPr>
          <p:cNvPicPr>
            <a:picLocks noChangeAspect="1"/>
          </p:cNvPicPr>
          <p:nvPr/>
        </p:nvPicPr>
        <p:blipFill>
          <a:blip r:embed="rId3"/>
          <a:stretch>
            <a:fillRect/>
          </a:stretch>
        </p:blipFill>
        <p:spPr>
          <a:xfrm>
            <a:off x="0" y="8141"/>
            <a:ext cx="24382413" cy="13707860"/>
          </a:xfrm>
          <a:prstGeom prst="rect">
            <a:avLst/>
          </a:prstGeom>
        </p:spPr>
      </p:pic>
      <p:sp>
        <p:nvSpPr>
          <p:cNvPr id="18" name="CasellaDiTesto 17">
            <a:extLst>
              <a:ext uri="{FF2B5EF4-FFF2-40B4-BE49-F238E27FC236}">
                <a16:creationId xmlns:a16="http://schemas.microsoft.com/office/drawing/2014/main" id="{6F6B9F60-1FED-87A9-D4AF-0CE4428689FB}"/>
              </a:ext>
            </a:extLst>
          </p:cNvPr>
          <p:cNvSpPr txBox="1"/>
          <p:nvPr/>
        </p:nvSpPr>
        <p:spPr>
          <a:xfrm>
            <a:off x="7315200" y="366880"/>
            <a:ext cx="16879824" cy="830997"/>
          </a:xfrm>
          <a:prstGeom prst="rect">
            <a:avLst/>
          </a:prstGeom>
          <a:noFill/>
        </p:spPr>
        <p:txBody>
          <a:bodyPr wrap="square" rtlCol="0">
            <a:spAutoFit/>
          </a:bodyPr>
          <a:lstStyle/>
          <a:p>
            <a:r>
              <a:rPr lang="it-IT" sz="4800" b="1" dirty="0">
                <a:solidFill>
                  <a:srgbClr val="124391"/>
                </a:solidFill>
                <a:latin typeface="Open Sans" pitchFamily="2" charset="0"/>
                <a:ea typeface="Open Sans" pitchFamily="2" charset="0"/>
                <a:cs typeface="Open Sans" pitchFamily="2" charset="0"/>
              </a:rPr>
              <a:t>Combinazioni ammissibili</a:t>
            </a:r>
          </a:p>
        </p:txBody>
      </p:sp>
      <p:graphicFrame>
        <p:nvGraphicFramePr>
          <p:cNvPr id="4" name="Tabella 3">
            <a:extLst>
              <a:ext uri="{FF2B5EF4-FFF2-40B4-BE49-F238E27FC236}">
                <a16:creationId xmlns:a16="http://schemas.microsoft.com/office/drawing/2014/main" id="{11875697-1527-F114-3EB9-86F829BB66AF}"/>
              </a:ext>
            </a:extLst>
          </p:cNvPr>
          <p:cNvGraphicFramePr>
            <a:graphicFrameLocks noGrp="1"/>
          </p:cNvGraphicFramePr>
          <p:nvPr>
            <p:extLst>
              <p:ext uri="{D42A27DB-BD31-4B8C-83A1-F6EECF244321}">
                <p14:modId xmlns:p14="http://schemas.microsoft.com/office/powerpoint/2010/main" val="1058097980"/>
              </p:ext>
            </p:extLst>
          </p:nvPr>
        </p:nvGraphicFramePr>
        <p:xfrm>
          <a:off x="723015" y="2453984"/>
          <a:ext cx="17767621" cy="8279616"/>
        </p:xfrm>
        <a:graphic>
          <a:graphicData uri="http://schemas.openxmlformats.org/drawingml/2006/table">
            <a:tbl>
              <a:tblPr firstRow="1" firstCol="1" bandRow="1">
                <a:tableStyleId>{3B4B98B0-60AC-42C2-AFA5-B58CD77FA1E5}</a:tableStyleId>
              </a:tblPr>
              <a:tblGrid>
                <a:gridCol w="4444669">
                  <a:extLst>
                    <a:ext uri="{9D8B030D-6E8A-4147-A177-3AD203B41FA5}">
                      <a16:colId xmlns:a16="http://schemas.microsoft.com/office/drawing/2014/main" val="3017475254"/>
                    </a:ext>
                  </a:extLst>
                </a:gridCol>
                <a:gridCol w="4440984">
                  <a:extLst>
                    <a:ext uri="{9D8B030D-6E8A-4147-A177-3AD203B41FA5}">
                      <a16:colId xmlns:a16="http://schemas.microsoft.com/office/drawing/2014/main" val="3513737011"/>
                    </a:ext>
                  </a:extLst>
                </a:gridCol>
                <a:gridCol w="4440984">
                  <a:extLst>
                    <a:ext uri="{9D8B030D-6E8A-4147-A177-3AD203B41FA5}">
                      <a16:colId xmlns:a16="http://schemas.microsoft.com/office/drawing/2014/main" val="331225337"/>
                    </a:ext>
                  </a:extLst>
                </a:gridCol>
                <a:gridCol w="4440984">
                  <a:extLst>
                    <a:ext uri="{9D8B030D-6E8A-4147-A177-3AD203B41FA5}">
                      <a16:colId xmlns:a16="http://schemas.microsoft.com/office/drawing/2014/main" val="3781632771"/>
                    </a:ext>
                  </a:extLst>
                </a:gridCol>
              </a:tblGrid>
              <a:tr h="663577">
                <a:tc>
                  <a:txBody>
                    <a:bodyPr/>
                    <a:lstStyle/>
                    <a:p>
                      <a:pPr algn="l">
                        <a:lnSpc>
                          <a:spcPct val="100000"/>
                        </a:lnSpc>
                      </a:pPr>
                      <a:r>
                        <a:rPr lang="it-CH" sz="3200" dirty="0">
                          <a:effectLst/>
                        </a:rPr>
                        <a:t>Tipologia di spesa</a:t>
                      </a:r>
                      <a:endParaRPr lang="it-IT" sz="3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l">
                        <a:lnSpc>
                          <a:spcPct val="100000"/>
                        </a:lnSpc>
                      </a:pPr>
                      <a:r>
                        <a:rPr lang="it-CH" sz="3200" dirty="0">
                          <a:effectLst/>
                        </a:rPr>
                        <a:t>Opzione 1</a:t>
                      </a:r>
                      <a:endParaRPr lang="it-IT" sz="3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l">
                        <a:lnSpc>
                          <a:spcPct val="100000"/>
                        </a:lnSpc>
                      </a:pPr>
                      <a:r>
                        <a:rPr lang="it-CH" sz="3200" dirty="0">
                          <a:effectLst/>
                        </a:rPr>
                        <a:t>Opzione 2</a:t>
                      </a:r>
                      <a:endParaRPr lang="it-IT" sz="3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l">
                        <a:lnSpc>
                          <a:spcPct val="100000"/>
                        </a:lnSpc>
                      </a:pPr>
                      <a:r>
                        <a:rPr lang="it-CH" sz="3200" dirty="0">
                          <a:effectLst/>
                        </a:rPr>
                        <a:t>Opzione 3</a:t>
                      </a:r>
                      <a:endParaRPr lang="it-IT" sz="3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1202042858"/>
                  </a:ext>
                </a:extLst>
              </a:tr>
              <a:tr h="663577">
                <a:tc>
                  <a:txBody>
                    <a:bodyPr/>
                    <a:lstStyle/>
                    <a:p>
                      <a:pPr algn="l">
                        <a:lnSpc>
                          <a:spcPct val="150000"/>
                        </a:lnSpc>
                      </a:pPr>
                      <a:r>
                        <a:rPr lang="it-CH" sz="2800" b="1" dirty="0">
                          <a:effectLst/>
                        </a:rPr>
                        <a:t>Costi di preparazione</a:t>
                      </a:r>
                      <a:endParaRPr lang="it-IT" sz="28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just">
                        <a:lnSpc>
                          <a:spcPct val="150000"/>
                        </a:lnSpc>
                      </a:pPr>
                      <a:r>
                        <a:rPr lang="it-CH" sz="2800">
                          <a:effectLst/>
                        </a:rPr>
                        <a:t>somma forfettaria</a:t>
                      </a:r>
                      <a:endParaRPr lang="it-IT" sz="28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just">
                        <a:lnSpc>
                          <a:spcPct val="150000"/>
                        </a:lnSpc>
                      </a:pPr>
                      <a:r>
                        <a:rPr lang="it-CH" sz="2800" dirty="0">
                          <a:effectLst/>
                        </a:rPr>
                        <a:t>somma forfettaria</a:t>
                      </a:r>
                      <a:endParaRPr lang="it-IT" sz="28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just">
                        <a:lnSpc>
                          <a:spcPct val="150000"/>
                        </a:lnSpc>
                      </a:pPr>
                      <a:r>
                        <a:rPr lang="it-CH" sz="2800" dirty="0">
                          <a:effectLst/>
                        </a:rPr>
                        <a:t>somma forfettaria</a:t>
                      </a:r>
                      <a:endParaRPr lang="it-IT" sz="28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777110304"/>
                  </a:ext>
                </a:extLst>
              </a:tr>
              <a:tr h="663577">
                <a:tc>
                  <a:txBody>
                    <a:bodyPr/>
                    <a:lstStyle/>
                    <a:p>
                      <a:pPr algn="l">
                        <a:lnSpc>
                          <a:spcPct val="150000"/>
                        </a:lnSpc>
                      </a:pPr>
                      <a:r>
                        <a:rPr lang="it-CH" sz="2800" b="1" dirty="0">
                          <a:effectLst/>
                        </a:rPr>
                        <a:t>Costi per il personale</a:t>
                      </a:r>
                      <a:endParaRPr lang="it-IT" sz="28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just">
                        <a:lnSpc>
                          <a:spcPct val="150000"/>
                        </a:lnSpc>
                      </a:pPr>
                      <a:r>
                        <a:rPr lang="it-CH" sz="2800">
                          <a:effectLst/>
                        </a:rPr>
                        <a:t>20% dei costi reali</a:t>
                      </a:r>
                      <a:endParaRPr lang="it-IT" sz="28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just">
                        <a:lnSpc>
                          <a:spcPct val="150000"/>
                        </a:lnSpc>
                      </a:pPr>
                      <a:r>
                        <a:rPr lang="it-CH" sz="2800">
                          <a:effectLst/>
                        </a:rPr>
                        <a:t>costi reali / tariffa oraria</a:t>
                      </a:r>
                      <a:endParaRPr lang="it-IT" sz="28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just">
                        <a:lnSpc>
                          <a:spcPct val="150000"/>
                        </a:lnSpc>
                      </a:pPr>
                      <a:r>
                        <a:rPr lang="it-CH" sz="2800">
                          <a:effectLst/>
                        </a:rPr>
                        <a:t>costi reali / tariffa oraria</a:t>
                      </a:r>
                      <a:endParaRPr lang="it-IT" sz="28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3381903369"/>
                  </a:ext>
                </a:extLst>
              </a:tr>
              <a:tr h="1406327">
                <a:tc>
                  <a:txBody>
                    <a:bodyPr/>
                    <a:lstStyle/>
                    <a:p>
                      <a:pPr algn="l">
                        <a:lnSpc>
                          <a:spcPct val="150000"/>
                        </a:lnSpc>
                      </a:pPr>
                      <a:r>
                        <a:rPr lang="it-CH" sz="2800" b="1" dirty="0">
                          <a:effectLst/>
                        </a:rPr>
                        <a:t>Spese amministrative e d’ufficio</a:t>
                      </a:r>
                      <a:endParaRPr lang="it-IT" sz="28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just">
                        <a:lnSpc>
                          <a:spcPct val="150000"/>
                        </a:lnSpc>
                      </a:pPr>
                      <a:r>
                        <a:rPr lang="it-CH" sz="2800">
                          <a:effectLst/>
                        </a:rPr>
                        <a:t>15% dei costi del personale</a:t>
                      </a:r>
                      <a:endParaRPr lang="it-IT" sz="28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rowSpan="5">
                  <a:txBody>
                    <a:bodyPr/>
                    <a:lstStyle/>
                    <a:p>
                      <a:pPr algn="just">
                        <a:lnSpc>
                          <a:spcPct val="150000"/>
                        </a:lnSpc>
                      </a:pPr>
                      <a:r>
                        <a:rPr lang="it-CH" sz="2800" dirty="0">
                          <a:effectLst/>
                        </a:rPr>
                        <a:t>40% dei costi del personale</a:t>
                      </a:r>
                      <a:endParaRPr lang="it-IT" sz="28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just">
                        <a:lnSpc>
                          <a:spcPct val="150000"/>
                        </a:lnSpc>
                      </a:pPr>
                      <a:r>
                        <a:rPr lang="it-CH" sz="2800">
                          <a:effectLst/>
                        </a:rPr>
                        <a:t>15% dei costi del personale</a:t>
                      </a:r>
                      <a:endParaRPr lang="it-IT" sz="28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643676416"/>
                  </a:ext>
                </a:extLst>
              </a:tr>
              <a:tr h="1406327">
                <a:tc>
                  <a:txBody>
                    <a:bodyPr/>
                    <a:lstStyle/>
                    <a:p>
                      <a:pPr algn="l">
                        <a:lnSpc>
                          <a:spcPct val="150000"/>
                        </a:lnSpc>
                      </a:pPr>
                      <a:r>
                        <a:rPr lang="it-CH" sz="2800" b="1" dirty="0">
                          <a:effectLst/>
                        </a:rPr>
                        <a:t>Spese di viaggio e soggiorno</a:t>
                      </a:r>
                      <a:endParaRPr lang="it-IT" sz="28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algn="just">
                        <a:lnSpc>
                          <a:spcPct val="150000"/>
                        </a:lnSpc>
                      </a:pPr>
                      <a:r>
                        <a:rPr lang="it-CH" sz="2800">
                          <a:effectLst/>
                        </a:rPr>
                        <a:t>15% dei costi del personale</a:t>
                      </a:r>
                      <a:endParaRPr lang="it-IT" sz="28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vMerge="1">
                  <a:txBody>
                    <a:bodyPr/>
                    <a:lstStyle/>
                    <a:p>
                      <a:endParaRPr lang="it-IT"/>
                    </a:p>
                  </a:txBody>
                  <a:tcPr/>
                </a:tc>
                <a:tc>
                  <a:txBody>
                    <a:bodyPr/>
                    <a:lstStyle/>
                    <a:p>
                      <a:pPr algn="just">
                        <a:lnSpc>
                          <a:spcPct val="150000"/>
                        </a:lnSpc>
                      </a:pPr>
                      <a:r>
                        <a:rPr lang="it-CH" sz="2800">
                          <a:effectLst/>
                        </a:rPr>
                        <a:t>15% dei costi del personale</a:t>
                      </a:r>
                      <a:endParaRPr lang="it-IT" sz="28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4119009270"/>
                  </a:ext>
                </a:extLst>
              </a:tr>
              <a:tr h="1406327">
                <a:tc>
                  <a:txBody>
                    <a:bodyPr/>
                    <a:lstStyle/>
                    <a:p>
                      <a:pPr algn="l">
                        <a:lnSpc>
                          <a:spcPct val="150000"/>
                        </a:lnSpc>
                      </a:pPr>
                      <a:r>
                        <a:rPr lang="it-CH" sz="2800" b="1" dirty="0">
                          <a:effectLst/>
                        </a:rPr>
                        <a:t>Costi per consulenze e servizi esterni</a:t>
                      </a:r>
                      <a:endParaRPr lang="it-IT" sz="28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rowSpan="3">
                  <a:txBody>
                    <a:bodyPr/>
                    <a:lstStyle/>
                    <a:p>
                      <a:pPr algn="just">
                        <a:lnSpc>
                          <a:spcPct val="150000"/>
                        </a:lnSpc>
                      </a:pPr>
                      <a:r>
                        <a:rPr lang="it-CH" sz="2800" dirty="0">
                          <a:effectLst/>
                        </a:rPr>
                        <a:t>costi reali (+2% per controllore beneficiari piemontesi e valdostani)</a:t>
                      </a:r>
                      <a:endParaRPr lang="it-IT" sz="2800" dirty="0">
                        <a:effectLst/>
                      </a:endParaRPr>
                    </a:p>
                    <a:p>
                      <a:pPr algn="just">
                        <a:lnSpc>
                          <a:spcPct val="150000"/>
                        </a:lnSpc>
                      </a:pPr>
                      <a:r>
                        <a:rPr lang="it-CH" sz="2800" dirty="0">
                          <a:effectLst/>
                        </a:rPr>
                        <a:t> </a:t>
                      </a:r>
                      <a:endParaRPr lang="it-IT" sz="28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vMerge="1">
                  <a:txBody>
                    <a:bodyPr/>
                    <a:lstStyle/>
                    <a:p>
                      <a:endParaRPr lang="it-IT"/>
                    </a:p>
                  </a:txBody>
                  <a:tcPr/>
                </a:tc>
                <a:tc rowSpan="3">
                  <a:txBody>
                    <a:bodyPr/>
                    <a:lstStyle/>
                    <a:p>
                      <a:pPr algn="just">
                        <a:lnSpc>
                          <a:spcPct val="150000"/>
                        </a:lnSpc>
                      </a:pPr>
                      <a:r>
                        <a:rPr lang="it-CH" sz="2800">
                          <a:effectLst/>
                        </a:rPr>
                        <a:t>costi reali (+2% per controllore beneficiari piemontesi e valdostani)</a:t>
                      </a:r>
                      <a:endParaRPr lang="it-IT" sz="28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1212218452"/>
                  </a:ext>
                </a:extLst>
              </a:tr>
              <a:tr h="663577">
                <a:tc>
                  <a:txBody>
                    <a:bodyPr/>
                    <a:lstStyle/>
                    <a:p>
                      <a:pPr algn="l">
                        <a:lnSpc>
                          <a:spcPct val="150000"/>
                        </a:lnSpc>
                      </a:pPr>
                      <a:r>
                        <a:rPr lang="it-CH" sz="2800" b="1" dirty="0">
                          <a:effectLst/>
                        </a:rPr>
                        <a:t>Costi per attrezzature</a:t>
                      </a:r>
                      <a:endParaRPr lang="it-IT" sz="28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vMerge="1">
                  <a:txBody>
                    <a:bodyPr/>
                    <a:lstStyle/>
                    <a:p>
                      <a:endParaRPr lang="it-IT"/>
                    </a:p>
                  </a:txBody>
                  <a:tcPr/>
                </a:tc>
                <a:tc vMerge="1">
                  <a:txBody>
                    <a:bodyPr/>
                    <a:lstStyle/>
                    <a:p>
                      <a:endParaRPr lang="it-IT"/>
                    </a:p>
                  </a:txBody>
                  <a:tcPr/>
                </a:tc>
                <a:tc vMerge="1">
                  <a:txBody>
                    <a:bodyPr/>
                    <a:lstStyle/>
                    <a:p>
                      <a:endParaRPr lang="it-IT"/>
                    </a:p>
                  </a:txBody>
                  <a:tcPr/>
                </a:tc>
                <a:extLst>
                  <a:ext uri="{0D108BD9-81ED-4DB2-BD59-A6C34878D82A}">
                    <a16:rowId xmlns:a16="http://schemas.microsoft.com/office/drawing/2014/main" val="1836780265"/>
                  </a:ext>
                </a:extLst>
              </a:tr>
              <a:tr h="1406327">
                <a:tc>
                  <a:txBody>
                    <a:bodyPr/>
                    <a:lstStyle/>
                    <a:p>
                      <a:pPr algn="l">
                        <a:lnSpc>
                          <a:spcPct val="150000"/>
                        </a:lnSpc>
                      </a:pPr>
                      <a:r>
                        <a:rPr lang="it-CH" sz="2800" b="1" dirty="0">
                          <a:effectLst/>
                        </a:rPr>
                        <a:t>Costi per infrastrutture e lavori</a:t>
                      </a:r>
                      <a:endParaRPr lang="it-IT" sz="28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vMerge="1">
                  <a:txBody>
                    <a:bodyPr/>
                    <a:lstStyle/>
                    <a:p>
                      <a:endParaRPr lang="it-IT"/>
                    </a:p>
                  </a:txBody>
                  <a:tcPr/>
                </a:tc>
                <a:tc vMerge="1">
                  <a:txBody>
                    <a:bodyPr/>
                    <a:lstStyle/>
                    <a:p>
                      <a:endParaRPr lang="it-IT"/>
                    </a:p>
                  </a:txBody>
                  <a:tcPr/>
                </a:tc>
                <a:tc vMerge="1">
                  <a:txBody>
                    <a:bodyPr/>
                    <a:lstStyle/>
                    <a:p>
                      <a:endParaRPr lang="it-IT"/>
                    </a:p>
                  </a:txBody>
                  <a:tcPr/>
                </a:tc>
                <a:extLst>
                  <a:ext uri="{0D108BD9-81ED-4DB2-BD59-A6C34878D82A}">
                    <a16:rowId xmlns:a16="http://schemas.microsoft.com/office/drawing/2014/main" val="459346723"/>
                  </a:ext>
                </a:extLst>
              </a:tr>
            </a:tbl>
          </a:graphicData>
        </a:graphic>
      </p:graphicFrame>
      <p:sp>
        <p:nvSpPr>
          <p:cNvPr id="6" name="CasellaDiTesto 5">
            <a:extLst>
              <a:ext uri="{FF2B5EF4-FFF2-40B4-BE49-F238E27FC236}">
                <a16:creationId xmlns:a16="http://schemas.microsoft.com/office/drawing/2014/main" id="{E21DADBD-E28D-A7E9-72AB-EAC400471C25}"/>
              </a:ext>
            </a:extLst>
          </p:cNvPr>
          <p:cNvSpPr txBox="1"/>
          <p:nvPr/>
        </p:nvSpPr>
        <p:spPr>
          <a:xfrm>
            <a:off x="18804632" y="6827817"/>
            <a:ext cx="5704387" cy="2608791"/>
          </a:xfrm>
          <a:prstGeom prst="rect">
            <a:avLst/>
          </a:prstGeom>
          <a:noFill/>
        </p:spPr>
        <p:txBody>
          <a:bodyPr wrap="square">
            <a:spAutoFit/>
          </a:bodyPr>
          <a:lstStyle/>
          <a:p>
            <a:pPr>
              <a:lnSpc>
                <a:spcPct val="150000"/>
              </a:lnSpc>
            </a:pPr>
            <a:r>
              <a:rPr lang="it-IT" sz="2800" dirty="0">
                <a:solidFill>
                  <a:srgbClr val="C00000"/>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La combinazione scelta da ciascun beneficiario resterà invariata per l’intera durata del progetto</a:t>
            </a:r>
          </a:p>
        </p:txBody>
      </p:sp>
      <p:sp>
        <p:nvSpPr>
          <p:cNvPr id="2" name="CasellaDiTesto 1">
            <a:extLst>
              <a:ext uri="{FF2B5EF4-FFF2-40B4-BE49-F238E27FC236}">
                <a16:creationId xmlns:a16="http://schemas.microsoft.com/office/drawing/2014/main" id="{19D5EE7F-382B-541B-E9A3-2215463BE0DE}"/>
              </a:ext>
            </a:extLst>
          </p:cNvPr>
          <p:cNvSpPr txBox="1"/>
          <p:nvPr/>
        </p:nvSpPr>
        <p:spPr>
          <a:xfrm>
            <a:off x="18364030" y="6058376"/>
            <a:ext cx="2126977" cy="769441"/>
          </a:xfrm>
          <a:prstGeom prst="rect">
            <a:avLst/>
          </a:prstGeom>
          <a:noFill/>
        </p:spPr>
        <p:txBody>
          <a:bodyPr wrap="square">
            <a:spAutoFit/>
          </a:bodyPr>
          <a:lstStyle/>
          <a:p>
            <a:pPr algn="ctr"/>
            <a:r>
              <a:rPr lang="it-IT" sz="4400" b="1" dirty="0">
                <a:solidFill>
                  <a:srgbClr val="C00000"/>
                </a:solidFill>
                <a:effectLst>
                  <a:outerShdw blurRad="38100" dist="38100" dir="2700000" algn="tl">
                    <a:srgbClr val="000000">
                      <a:alpha val="43137"/>
                    </a:srgbClr>
                  </a:outerShdw>
                </a:effectLst>
                <a:latin typeface="Open Sans" pitchFamily="2" charset="0"/>
                <a:ea typeface="Open Sans" pitchFamily="2" charset="0"/>
                <a:cs typeface="Open Sans" pitchFamily="2" charset="0"/>
              </a:rPr>
              <a:t>N.B.</a:t>
            </a:r>
          </a:p>
        </p:txBody>
      </p:sp>
    </p:spTree>
    <p:extLst>
      <p:ext uri="{BB962C8B-B14F-4D97-AF65-F5344CB8AC3E}">
        <p14:creationId xmlns:p14="http://schemas.microsoft.com/office/powerpoint/2010/main" val="3153769727"/>
      </p:ext>
    </p:extLst>
  </p:cSld>
  <p:clrMapOvr>
    <a:masterClrMapping/>
  </p:clrMapOvr>
  <mc:AlternateContent xmlns:mc="http://schemas.openxmlformats.org/markup-compatibility/2006" xmlns:p14="http://schemas.microsoft.com/office/powerpoint/2010/main">
    <mc:Choice Requires="p14">
      <p:transition spd="slow" p14:dur="2000" advTm="25136"/>
    </mc:Choice>
    <mc:Fallback xmlns="">
      <p:transition spd="slow" advTm="251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16">
            <a:extLst>
              <a:ext uri="{FF2B5EF4-FFF2-40B4-BE49-F238E27FC236}">
                <a16:creationId xmlns:a16="http://schemas.microsoft.com/office/drawing/2014/main" id="{3A6CF5D3-6725-6CF9-DB6C-1E5FBAC923E7}"/>
              </a:ext>
            </a:extLst>
          </p:cNvPr>
          <p:cNvPicPr>
            <a:picLocks noChangeAspect="1"/>
          </p:cNvPicPr>
          <p:nvPr/>
        </p:nvPicPr>
        <p:blipFill>
          <a:blip r:embed="rId3"/>
          <a:stretch>
            <a:fillRect/>
          </a:stretch>
        </p:blipFill>
        <p:spPr>
          <a:xfrm>
            <a:off x="0" y="8141"/>
            <a:ext cx="24382413" cy="13707860"/>
          </a:xfrm>
          <a:prstGeom prst="rect">
            <a:avLst/>
          </a:prstGeom>
        </p:spPr>
      </p:pic>
      <p:sp>
        <p:nvSpPr>
          <p:cNvPr id="18" name="CasellaDiTesto 17">
            <a:extLst>
              <a:ext uri="{FF2B5EF4-FFF2-40B4-BE49-F238E27FC236}">
                <a16:creationId xmlns:a16="http://schemas.microsoft.com/office/drawing/2014/main" id="{6F6B9F60-1FED-87A9-D4AF-0CE4428689FB}"/>
              </a:ext>
            </a:extLst>
          </p:cNvPr>
          <p:cNvSpPr txBox="1"/>
          <p:nvPr/>
        </p:nvSpPr>
        <p:spPr>
          <a:xfrm>
            <a:off x="7315200" y="366880"/>
            <a:ext cx="16879824" cy="830997"/>
          </a:xfrm>
          <a:prstGeom prst="rect">
            <a:avLst/>
          </a:prstGeom>
          <a:noFill/>
        </p:spPr>
        <p:txBody>
          <a:bodyPr wrap="square" rtlCol="0">
            <a:spAutoFit/>
          </a:bodyPr>
          <a:lstStyle/>
          <a:p>
            <a:r>
              <a:rPr lang="it-IT" sz="4800" b="1" dirty="0">
                <a:solidFill>
                  <a:srgbClr val="124391"/>
                </a:solidFill>
                <a:latin typeface="Open Sans" pitchFamily="2" charset="0"/>
                <a:ea typeface="Open Sans" pitchFamily="2" charset="0"/>
                <a:cs typeface="Open Sans" pitchFamily="2" charset="0"/>
              </a:rPr>
              <a:t>Opzioni di Costo Semplificato previste dal Programma</a:t>
            </a:r>
          </a:p>
        </p:txBody>
      </p:sp>
      <p:sp>
        <p:nvSpPr>
          <p:cNvPr id="6" name="Titolo 2">
            <a:extLst>
              <a:ext uri="{FF2B5EF4-FFF2-40B4-BE49-F238E27FC236}">
                <a16:creationId xmlns:a16="http://schemas.microsoft.com/office/drawing/2014/main" id="{C5825B66-9E43-46FE-EA12-4BC54A3185EC}"/>
              </a:ext>
            </a:extLst>
          </p:cNvPr>
          <p:cNvSpPr txBox="1">
            <a:spLocks/>
          </p:cNvSpPr>
          <p:nvPr/>
        </p:nvSpPr>
        <p:spPr>
          <a:xfrm>
            <a:off x="928857" y="2777643"/>
            <a:ext cx="16125765" cy="1353219"/>
          </a:xfrm>
          <a:prstGeom prst="rect">
            <a:avLst/>
          </a:prstGeom>
        </p:spPr>
        <p:txBody>
          <a:bodyPr lIns="0" tIns="0" rIns="0" bIns="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buNone/>
            </a:pPr>
            <a:r>
              <a:rPr lang="it-IT" sz="4400" b="1" dirty="0">
                <a:solidFill>
                  <a:srgbClr val="1B2151"/>
                </a:solidFill>
                <a:latin typeface="Open Sans" panose="020B0606030504020204" pitchFamily="34" charset="0"/>
                <a:ea typeface="Open Sans" panose="020B0606030504020204" pitchFamily="34" charset="0"/>
                <a:cs typeface="Open Sans" panose="020B0606030504020204" pitchFamily="34" charset="0"/>
              </a:rPr>
              <a:t>SOMME FORFETTARIE</a:t>
            </a:r>
          </a:p>
        </p:txBody>
      </p:sp>
      <p:sp>
        <p:nvSpPr>
          <p:cNvPr id="19" name="TextBox 6">
            <a:extLst>
              <a:ext uri="{FF2B5EF4-FFF2-40B4-BE49-F238E27FC236}">
                <a16:creationId xmlns:a16="http://schemas.microsoft.com/office/drawing/2014/main" id="{2578838B-9284-BE44-7B97-BA3F5BC92E2C}"/>
              </a:ext>
            </a:extLst>
          </p:cNvPr>
          <p:cNvSpPr txBox="1"/>
          <p:nvPr/>
        </p:nvSpPr>
        <p:spPr>
          <a:xfrm>
            <a:off x="928857" y="4764408"/>
            <a:ext cx="22067329" cy="3706912"/>
          </a:xfrm>
          <a:prstGeom prst="rect">
            <a:avLst/>
          </a:prstGeom>
          <a:noFill/>
        </p:spPr>
        <p:txBody>
          <a:bodyPr wrap="square" lIns="0" tIns="0" rIns="0" bIns="0" rtlCol="0" anchor="ctr">
            <a:spAutoFit/>
          </a:bodyPr>
          <a:lstStyle/>
          <a:p>
            <a:pPr algn="just">
              <a:lnSpc>
                <a:spcPct val="150000"/>
              </a:lnSpc>
            </a:pPr>
            <a:r>
              <a:rPr lang="it-IT" sz="3200" dirty="0">
                <a:solidFill>
                  <a:srgbClr val="1B2151"/>
                </a:solidFill>
                <a:latin typeface="Open Sans" panose="020B0606030504020204" pitchFamily="34" charset="0"/>
                <a:ea typeface="Open Sans" panose="020B0606030504020204" pitchFamily="34" charset="0"/>
                <a:cs typeface="Open Sans" panose="020B0606030504020204" pitchFamily="34" charset="0"/>
              </a:rPr>
              <a:t>Tali importi sono relativi esclusivamente ai </a:t>
            </a:r>
            <a:r>
              <a:rPr lang="it-IT" sz="3600" b="1" dirty="0">
                <a:solidFill>
                  <a:srgbClr val="1B215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costi preparatori </a:t>
            </a:r>
            <a:r>
              <a:rPr lang="it-IT" sz="3200" dirty="0">
                <a:solidFill>
                  <a:srgbClr val="1B2151"/>
                </a:solidFill>
                <a:latin typeface="Open Sans" panose="020B0606030504020204" pitchFamily="34" charset="0"/>
                <a:ea typeface="Open Sans" panose="020B0606030504020204" pitchFamily="34" charset="0"/>
                <a:cs typeface="Open Sans" panose="020B0606030504020204" pitchFamily="34" charset="0"/>
              </a:rPr>
              <a:t>ossia a quelli sostenuti dal Capofila o dai Partner dei progetti approvati prima della presentazione del progetto e devono essere:</a:t>
            </a:r>
          </a:p>
          <a:p>
            <a:pPr marL="457200" indent="-457200" algn="just">
              <a:lnSpc>
                <a:spcPct val="150000"/>
              </a:lnSpc>
              <a:buClr>
                <a:srgbClr val="C00000"/>
              </a:buClr>
              <a:buFont typeface="Wingdings" panose="05000000000000000000" pitchFamily="2" charset="2"/>
              <a:buChar char="§"/>
            </a:pPr>
            <a:r>
              <a:rPr lang="it-IT" sz="3200" dirty="0">
                <a:solidFill>
                  <a:srgbClr val="1B2151"/>
                </a:solidFill>
                <a:latin typeface="Open Sans" panose="020B0606030504020204" pitchFamily="34" charset="0"/>
                <a:ea typeface="Open Sans" panose="020B0606030504020204" pitchFamily="34" charset="0"/>
                <a:cs typeface="Open Sans" panose="020B0606030504020204" pitchFamily="34" charset="0"/>
              </a:rPr>
              <a:t>funzionali alla preparazione e/o presentazione del progetto</a:t>
            </a:r>
          </a:p>
          <a:p>
            <a:pPr marL="457200" indent="-457200" algn="just">
              <a:lnSpc>
                <a:spcPct val="150000"/>
              </a:lnSpc>
              <a:buClr>
                <a:srgbClr val="C00000"/>
              </a:buClr>
              <a:buFont typeface="Wingdings" panose="05000000000000000000" pitchFamily="2" charset="2"/>
              <a:buChar char="§"/>
            </a:pPr>
            <a:r>
              <a:rPr lang="it-IT" sz="3200" dirty="0">
                <a:solidFill>
                  <a:srgbClr val="1B2151"/>
                </a:solidFill>
                <a:latin typeface="Open Sans" panose="020B0606030504020204" pitchFamily="34" charset="0"/>
                <a:ea typeface="Open Sans" panose="020B0606030504020204" pitchFamily="34" charset="0"/>
                <a:cs typeface="Open Sans" panose="020B0606030504020204" pitchFamily="34" charset="0"/>
              </a:rPr>
              <a:t>selezionati a livello di progetto nella compilazione della scheda sulla piattaforma JEMS</a:t>
            </a:r>
          </a:p>
          <a:p>
            <a:pPr marL="457200" indent="-457200" algn="just">
              <a:lnSpc>
                <a:spcPct val="150000"/>
              </a:lnSpc>
              <a:buClr>
                <a:srgbClr val="C00000"/>
              </a:buClr>
              <a:buFont typeface="Wingdings" panose="05000000000000000000" pitchFamily="2" charset="2"/>
              <a:buChar char="§"/>
            </a:pPr>
            <a:r>
              <a:rPr lang="it-IT" sz="3200" dirty="0">
                <a:solidFill>
                  <a:srgbClr val="1B2151"/>
                </a:solidFill>
                <a:latin typeface="Open Sans" panose="020B0606030504020204" pitchFamily="34" charset="0"/>
                <a:ea typeface="Open Sans" panose="020B0606030504020204" pitchFamily="34" charset="0"/>
                <a:cs typeface="Open Sans" panose="020B0606030504020204" pitchFamily="34" charset="0"/>
              </a:rPr>
              <a:t>riferiti ad attività attuate nel periodo di ammissibilità temporale definito da ciascun avviso di finanziamento</a:t>
            </a:r>
          </a:p>
        </p:txBody>
      </p:sp>
      <p:graphicFrame>
        <p:nvGraphicFramePr>
          <p:cNvPr id="27" name="Tabella 26">
            <a:extLst>
              <a:ext uri="{FF2B5EF4-FFF2-40B4-BE49-F238E27FC236}">
                <a16:creationId xmlns:a16="http://schemas.microsoft.com/office/drawing/2014/main" id="{276977B2-C85E-4992-5B52-3928CACA6D5B}"/>
              </a:ext>
            </a:extLst>
          </p:cNvPr>
          <p:cNvGraphicFramePr>
            <a:graphicFrameLocks noGrp="1"/>
          </p:cNvGraphicFramePr>
          <p:nvPr>
            <p:extLst>
              <p:ext uri="{D42A27DB-BD31-4B8C-83A1-F6EECF244321}">
                <p14:modId xmlns:p14="http://schemas.microsoft.com/office/powerpoint/2010/main" val="2202899971"/>
              </p:ext>
            </p:extLst>
          </p:nvPr>
        </p:nvGraphicFramePr>
        <p:xfrm>
          <a:off x="2288449" y="9046500"/>
          <a:ext cx="19144033" cy="2225040"/>
        </p:xfrm>
        <a:graphic>
          <a:graphicData uri="http://schemas.openxmlformats.org/drawingml/2006/table">
            <a:tbl>
              <a:tblPr firstRow="1" bandRow="1">
                <a:tableStyleId>{5C22544A-7EE6-4342-B048-85BDC9FD1C3A}</a:tableStyleId>
              </a:tblPr>
              <a:tblGrid>
                <a:gridCol w="4559823">
                  <a:extLst>
                    <a:ext uri="{9D8B030D-6E8A-4147-A177-3AD203B41FA5}">
                      <a16:colId xmlns:a16="http://schemas.microsoft.com/office/drawing/2014/main" val="4221537275"/>
                    </a:ext>
                  </a:extLst>
                </a:gridCol>
                <a:gridCol w="9007813">
                  <a:extLst>
                    <a:ext uri="{9D8B030D-6E8A-4147-A177-3AD203B41FA5}">
                      <a16:colId xmlns:a16="http://schemas.microsoft.com/office/drawing/2014/main" val="2538896212"/>
                    </a:ext>
                  </a:extLst>
                </a:gridCol>
                <a:gridCol w="5576397">
                  <a:extLst>
                    <a:ext uri="{9D8B030D-6E8A-4147-A177-3AD203B41FA5}">
                      <a16:colId xmlns:a16="http://schemas.microsoft.com/office/drawing/2014/main" val="2352303527"/>
                    </a:ext>
                  </a:extLst>
                </a:gridCol>
              </a:tblGrid>
              <a:tr h="0">
                <a:tc>
                  <a:txBody>
                    <a:bodyPr/>
                    <a:lstStyle/>
                    <a:p>
                      <a:pPr algn="ctr"/>
                      <a:r>
                        <a:rPr lang="it-IT" sz="3200" dirty="0">
                          <a:latin typeface="Open Sans" panose="020B0606030504020204" pitchFamily="34" charset="0"/>
                          <a:ea typeface="Open Sans" panose="020B0606030504020204" pitchFamily="34" charset="0"/>
                          <a:cs typeface="Open Sans" panose="020B0606030504020204" pitchFamily="34" charset="0"/>
                        </a:rPr>
                        <a:t>Somma forfettaria</a:t>
                      </a:r>
                    </a:p>
                  </a:txBody>
                  <a:tcPr/>
                </a:tc>
                <a:tc>
                  <a:txBody>
                    <a:bodyPr/>
                    <a:lstStyle/>
                    <a:p>
                      <a:pPr algn="ctr"/>
                      <a:r>
                        <a:rPr lang="it-IT" sz="3200" dirty="0">
                          <a:latin typeface="Open Sans" panose="020B0606030504020204" pitchFamily="34" charset="0"/>
                          <a:ea typeface="Open Sans" panose="020B0606030504020204" pitchFamily="34" charset="0"/>
                          <a:cs typeface="Open Sans" panose="020B0606030504020204" pitchFamily="34" charset="0"/>
                        </a:rPr>
                        <a:t>Tipologia di progetto</a:t>
                      </a:r>
                    </a:p>
                  </a:txBody>
                  <a:tcPr/>
                </a:tc>
                <a:tc>
                  <a:txBody>
                    <a:bodyPr/>
                    <a:lstStyle/>
                    <a:p>
                      <a:pPr algn="ctr"/>
                      <a:r>
                        <a:rPr lang="it-IT" sz="3200" dirty="0">
                          <a:latin typeface="Open Sans" panose="020B0606030504020204" pitchFamily="34" charset="0"/>
                          <a:ea typeface="Open Sans" panose="020B0606030504020204" pitchFamily="34" charset="0"/>
                          <a:cs typeface="Open Sans" panose="020B0606030504020204" pitchFamily="34" charset="0"/>
                        </a:rPr>
                        <a:t>Ammontare per progetto</a:t>
                      </a:r>
                    </a:p>
                  </a:txBody>
                  <a:tcPr/>
                </a:tc>
                <a:extLst>
                  <a:ext uri="{0D108BD9-81ED-4DB2-BD59-A6C34878D82A}">
                    <a16:rowId xmlns:a16="http://schemas.microsoft.com/office/drawing/2014/main" val="151889684"/>
                  </a:ext>
                </a:extLst>
              </a:tr>
              <a:tr h="370840">
                <a:tc rowSpan="2">
                  <a:txBody>
                    <a:bodyPr/>
                    <a:lstStyle/>
                    <a:p>
                      <a:pPr algn="ctr">
                        <a:lnSpc>
                          <a:spcPct val="200000"/>
                        </a:lnSpc>
                      </a:pPr>
                      <a:r>
                        <a:rPr lang="it-IT" sz="3200" dirty="0">
                          <a:latin typeface="Open Sans" panose="020B0606030504020204" pitchFamily="34" charset="0"/>
                          <a:ea typeface="Open Sans" panose="020B0606030504020204" pitchFamily="34" charset="0"/>
                          <a:cs typeface="Open Sans" panose="020B0606030504020204" pitchFamily="34" charset="0"/>
                        </a:rPr>
                        <a:t>Costi preparatori</a:t>
                      </a:r>
                    </a:p>
                  </a:txBody>
                  <a:tcPr/>
                </a:tc>
                <a:tc>
                  <a:txBody>
                    <a:bodyPr/>
                    <a:lstStyle/>
                    <a:p>
                      <a:pPr algn="ctr"/>
                      <a:r>
                        <a:rPr lang="it-IT" sz="3200" dirty="0">
                          <a:latin typeface="Open Sans" panose="020B0606030504020204" pitchFamily="34" charset="0"/>
                          <a:ea typeface="Open Sans" panose="020B0606030504020204" pitchFamily="34" charset="0"/>
                          <a:cs typeface="Open Sans" panose="020B0606030504020204" pitchFamily="34" charset="0"/>
                        </a:rPr>
                        <a:t>Ordinari  - fino a 1,75 mln €</a:t>
                      </a:r>
                    </a:p>
                  </a:txBody>
                  <a:tcPr/>
                </a:tc>
                <a:tc>
                  <a:txBody>
                    <a:bodyPr/>
                    <a:lstStyle/>
                    <a:p>
                      <a:pPr algn="ctr"/>
                      <a:r>
                        <a:rPr lang="it-IT" sz="3200" dirty="0">
                          <a:latin typeface="Open Sans" panose="020B0606030504020204" pitchFamily="34" charset="0"/>
                          <a:ea typeface="Open Sans" panose="020B0606030504020204" pitchFamily="34" charset="0"/>
                          <a:cs typeface="Open Sans" panose="020B0606030504020204" pitchFamily="34" charset="0"/>
                        </a:rPr>
                        <a:t>10.000,00 €</a:t>
                      </a:r>
                    </a:p>
                  </a:txBody>
                  <a:tcPr/>
                </a:tc>
                <a:extLst>
                  <a:ext uri="{0D108BD9-81ED-4DB2-BD59-A6C34878D82A}">
                    <a16:rowId xmlns:a16="http://schemas.microsoft.com/office/drawing/2014/main" val="1840077654"/>
                  </a:ext>
                </a:extLst>
              </a:tr>
              <a:tr h="155743">
                <a:tc vMerge="1">
                  <a:txBody>
                    <a:bodyPr/>
                    <a:lstStyle/>
                    <a:p>
                      <a:pPr algn="ctr"/>
                      <a:endParaRPr lang="it-IT"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a:r>
                        <a:rPr lang="it-IT" sz="3200" dirty="0">
                          <a:latin typeface="Open Sans" panose="020B0606030504020204" pitchFamily="34" charset="0"/>
                          <a:ea typeface="Open Sans" panose="020B0606030504020204" pitchFamily="34" charset="0"/>
                          <a:cs typeface="Open Sans" panose="020B0606030504020204" pitchFamily="34" charset="0"/>
                        </a:rPr>
                        <a:t>Ridotta dimensione finanziaria – fino a 200.000 €</a:t>
                      </a:r>
                    </a:p>
                  </a:txBody>
                  <a:tcPr/>
                </a:tc>
                <a:tc>
                  <a:txBody>
                    <a:bodyPr/>
                    <a:lstStyle/>
                    <a:p>
                      <a:pPr algn="ctr"/>
                      <a:r>
                        <a:rPr lang="it-IT" sz="3200" dirty="0">
                          <a:latin typeface="Open Sans" panose="020B0606030504020204" pitchFamily="34" charset="0"/>
                          <a:ea typeface="Open Sans" panose="020B0606030504020204" pitchFamily="34" charset="0"/>
                          <a:cs typeface="Open Sans" panose="020B0606030504020204" pitchFamily="34" charset="0"/>
                        </a:rPr>
                        <a:t>4.500,00 €</a:t>
                      </a:r>
                    </a:p>
                  </a:txBody>
                  <a:tcPr/>
                </a:tc>
                <a:extLst>
                  <a:ext uri="{0D108BD9-81ED-4DB2-BD59-A6C34878D82A}">
                    <a16:rowId xmlns:a16="http://schemas.microsoft.com/office/drawing/2014/main" val="1480385694"/>
                  </a:ext>
                </a:extLst>
              </a:tr>
            </a:tbl>
          </a:graphicData>
        </a:graphic>
      </p:graphicFrame>
    </p:spTree>
    <p:extLst>
      <p:ext uri="{BB962C8B-B14F-4D97-AF65-F5344CB8AC3E}">
        <p14:creationId xmlns:p14="http://schemas.microsoft.com/office/powerpoint/2010/main" val="925047348"/>
      </p:ext>
    </p:extLst>
  </p:cSld>
  <p:clrMapOvr>
    <a:masterClrMapping/>
  </p:clrMapOvr>
  <mc:AlternateContent xmlns:mc="http://schemas.openxmlformats.org/markup-compatibility/2006" xmlns:p14="http://schemas.microsoft.com/office/powerpoint/2010/main">
    <mc:Choice Requires="p14">
      <p:transition spd="slow" p14:dur="2000" advTm="60127"/>
    </mc:Choice>
    <mc:Fallback xmlns="">
      <p:transition spd="slow" advTm="6012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16">
            <a:extLst>
              <a:ext uri="{FF2B5EF4-FFF2-40B4-BE49-F238E27FC236}">
                <a16:creationId xmlns:a16="http://schemas.microsoft.com/office/drawing/2014/main" id="{3A6CF5D3-6725-6CF9-DB6C-1E5FBAC923E7}"/>
              </a:ext>
            </a:extLst>
          </p:cNvPr>
          <p:cNvPicPr>
            <a:picLocks noChangeAspect="1"/>
          </p:cNvPicPr>
          <p:nvPr/>
        </p:nvPicPr>
        <p:blipFill>
          <a:blip r:embed="rId3"/>
          <a:stretch>
            <a:fillRect/>
          </a:stretch>
        </p:blipFill>
        <p:spPr>
          <a:xfrm>
            <a:off x="0" y="8141"/>
            <a:ext cx="24382413" cy="13707860"/>
          </a:xfrm>
          <a:prstGeom prst="rect">
            <a:avLst/>
          </a:prstGeom>
        </p:spPr>
      </p:pic>
      <p:sp>
        <p:nvSpPr>
          <p:cNvPr id="16" name="CasellaDiTesto 15">
            <a:extLst>
              <a:ext uri="{FF2B5EF4-FFF2-40B4-BE49-F238E27FC236}">
                <a16:creationId xmlns:a16="http://schemas.microsoft.com/office/drawing/2014/main" id="{84E614AD-7EE0-346C-08A2-05F71C731B49}"/>
              </a:ext>
            </a:extLst>
          </p:cNvPr>
          <p:cNvSpPr txBox="1"/>
          <p:nvPr/>
        </p:nvSpPr>
        <p:spPr>
          <a:xfrm>
            <a:off x="238768" y="4288158"/>
            <a:ext cx="23195737" cy="7144135"/>
          </a:xfrm>
          <a:prstGeom prst="rect">
            <a:avLst/>
          </a:prstGeom>
          <a:noFill/>
        </p:spPr>
        <p:txBody>
          <a:bodyPr wrap="square" rtlCol="0">
            <a:spAutoFit/>
          </a:bodyPr>
          <a:lstStyle/>
          <a:p>
            <a:pPr marL="1028700" lvl="1" indent="-571500" algn="just">
              <a:lnSpc>
                <a:spcPct val="150000"/>
              </a:lnSpc>
              <a:spcAft>
                <a:spcPts val="400"/>
              </a:spcAft>
              <a:buClr>
                <a:srgbClr val="C00000"/>
              </a:buClr>
              <a:buFont typeface="Wingdings" panose="05000000000000000000" pitchFamily="2" charset="2"/>
              <a:buChar char="§"/>
            </a:pPr>
            <a:r>
              <a:rPr lang="it-IT" sz="4000" dirty="0">
                <a:solidFill>
                  <a:srgbClr val="1B2151"/>
                </a:solidFill>
                <a:latin typeface="Open Sans" panose="020B0606030504020204" pitchFamily="34" charset="0"/>
                <a:ea typeface="Open Sans" panose="020B0606030504020204" pitchFamily="34" charset="0"/>
                <a:cs typeface="Open Sans" panose="020B0606030504020204" pitchFamily="34" charset="0"/>
              </a:rPr>
              <a:t>20% dei costi diretti, art 39 comma 3 lettera c) Reg. 1059/2021</a:t>
            </a:r>
          </a:p>
          <a:p>
            <a:pPr marL="1028700" lvl="1" indent="-571500" algn="just">
              <a:lnSpc>
                <a:spcPct val="150000"/>
              </a:lnSpc>
              <a:spcAft>
                <a:spcPts val="400"/>
              </a:spcAft>
              <a:buClr>
                <a:srgbClr val="C00000"/>
              </a:buClr>
              <a:buFont typeface="Wingdings" panose="05000000000000000000" pitchFamily="2" charset="2"/>
              <a:buChar char="§"/>
            </a:pPr>
            <a:r>
              <a:rPr lang="it-IT" sz="4000" dirty="0">
                <a:solidFill>
                  <a:srgbClr val="1B2151"/>
                </a:solidFill>
                <a:latin typeface="Open Sans" panose="020B0606030504020204" pitchFamily="34" charset="0"/>
                <a:ea typeface="Open Sans" panose="020B0606030504020204" pitchFamily="34" charset="0"/>
                <a:cs typeface="Open Sans" panose="020B0606030504020204" pitchFamily="34" charset="0"/>
              </a:rPr>
              <a:t>15% dei costi di personale, art. 40 comma 2 Reg. 1059/2021</a:t>
            </a:r>
          </a:p>
          <a:p>
            <a:pPr marL="1028700" lvl="1" indent="-571500" algn="just">
              <a:lnSpc>
                <a:spcPct val="150000"/>
              </a:lnSpc>
              <a:spcAft>
                <a:spcPts val="400"/>
              </a:spcAft>
              <a:buClr>
                <a:srgbClr val="C00000"/>
              </a:buClr>
              <a:buFont typeface="Wingdings" panose="05000000000000000000" pitchFamily="2" charset="2"/>
              <a:buChar char="§"/>
            </a:pPr>
            <a:r>
              <a:rPr lang="it-IT" sz="4000" dirty="0">
                <a:solidFill>
                  <a:srgbClr val="1B2151"/>
                </a:solidFill>
                <a:latin typeface="Open Sans" panose="020B0606030504020204" pitchFamily="34" charset="0"/>
                <a:ea typeface="Open Sans" panose="020B0606030504020204" pitchFamily="34" charset="0"/>
                <a:cs typeface="Open Sans" panose="020B0606030504020204" pitchFamily="34" charset="0"/>
              </a:rPr>
              <a:t>15% dei costi di personale, art. 41 comma 5</a:t>
            </a:r>
          </a:p>
          <a:p>
            <a:pPr marL="1028700" lvl="1" indent="-571500" algn="just">
              <a:lnSpc>
                <a:spcPct val="150000"/>
              </a:lnSpc>
              <a:spcAft>
                <a:spcPts val="400"/>
              </a:spcAft>
              <a:buClr>
                <a:srgbClr val="C00000"/>
              </a:buClr>
              <a:buFont typeface="Wingdings" panose="05000000000000000000" pitchFamily="2" charset="2"/>
              <a:buChar char="§"/>
            </a:pPr>
            <a:r>
              <a:rPr lang="it-IT" sz="4000" dirty="0">
                <a:solidFill>
                  <a:srgbClr val="1B2151"/>
                </a:solidFill>
                <a:latin typeface="Open Sans" panose="020B0606030504020204" pitchFamily="34" charset="0"/>
                <a:ea typeface="Open Sans" panose="020B0606030504020204" pitchFamily="34" charset="0"/>
                <a:cs typeface="Open Sans" panose="020B0606030504020204" pitchFamily="34" charset="0"/>
              </a:rPr>
              <a:t>40% dei costi del personale, art. 56 Reg. 2021/1060</a:t>
            </a:r>
          </a:p>
          <a:p>
            <a:pPr lvl="1" algn="just">
              <a:lnSpc>
                <a:spcPct val="150000"/>
              </a:lnSpc>
              <a:spcAft>
                <a:spcPts val="400"/>
              </a:spcAft>
              <a:buClr>
                <a:srgbClr val="C00000"/>
              </a:buClr>
            </a:pPr>
            <a:endParaRPr lang="it-IT" sz="2800" dirty="0">
              <a:solidFill>
                <a:srgbClr val="1B2151"/>
              </a:solidFill>
              <a:latin typeface="Open Sans" panose="020B0606030504020204" pitchFamily="34" charset="0"/>
              <a:ea typeface="Open Sans" panose="020B0606030504020204" pitchFamily="34" charset="0"/>
              <a:cs typeface="Open Sans" panose="020B0606030504020204" pitchFamily="34" charset="0"/>
            </a:endParaRPr>
          </a:p>
          <a:p>
            <a:pPr lvl="1" algn="just">
              <a:lnSpc>
                <a:spcPct val="150000"/>
              </a:lnSpc>
              <a:spcAft>
                <a:spcPts val="400"/>
              </a:spcAft>
              <a:buClr>
                <a:srgbClr val="C00000"/>
              </a:buClr>
            </a:pPr>
            <a:endParaRPr lang="it-IT" sz="3600" dirty="0">
              <a:solidFill>
                <a:srgbClr val="1B2151"/>
              </a:solidFill>
              <a:latin typeface="Open Sans" panose="020B0606030504020204" pitchFamily="34" charset="0"/>
              <a:ea typeface="Open Sans" panose="020B0606030504020204" pitchFamily="34" charset="0"/>
              <a:cs typeface="Open Sans" panose="020B0606030504020204" pitchFamily="34" charset="0"/>
            </a:endParaRPr>
          </a:p>
          <a:p>
            <a:pPr lvl="1" algn="just">
              <a:lnSpc>
                <a:spcPct val="150000"/>
              </a:lnSpc>
              <a:spcAft>
                <a:spcPts val="400"/>
              </a:spcAft>
              <a:buClr>
                <a:srgbClr val="C00000"/>
              </a:buClr>
            </a:pPr>
            <a:r>
              <a:rPr lang="it-IT" sz="3600" dirty="0">
                <a:solidFill>
                  <a:srgbClr val="1B2151"/>
                </a:solidFill>
                <a:latin typeface="Open Sans" panose="020B0606030504020204" pitchFamily="34" charset="0"/>
                <a:ea typeface="Open Sans" panose="020B0606030504020204" pitchFamily="34" charset="0"/>
                <a:cs typeface="Open Sans" panose="020B0606030504020204" pitchFamily="34" charset="0"/>
              </a:rPr>
              <a:t>Per i </a:t>
            </a:r>
            <a:r>
              <a:rPr lang="it-IT" sz="3600" u="sng" dirty="0">
                <a:solidFill>
                  <a:srgbClr val="1B2151"/>
                </a:solidFill>
                <a:latin typeface="Open Sans" panose="020B0606030504020204" pitchFamily="34" charset="0"/>
                <a:ea typeface="Open Sans" panose="020B0606030504020204" pitchFamily="34" charset="0"/>
                <a:cs typeface="Open Sans" panose="020B0606030504020204" pitchFamily="34" charset="0"/>
              </a:rPr>
              <a:t>Beneficiari piemontesi e valdostani</a:t>
            </a:r>
            <a:r>
              <a:rPr lang="it-IT" sz="3600" dirty="0">
                <a:solidFill>
                  <a:srgbClr val="1B2151"/>
                </a:solidFill>
                <a:latin typeface="Open Sans" panose="020B0606030504020204" pitchFamily="34" charset="0"/>
                <a:ea typeface="Open Sans" panose="020B0606030504020204" pitchFamily="34" charset="0"/>
                <a:cs typeface="Open Sans" panose="020B0606030504020204" pitchFamily="34" charset="0"/>
              </a:rPr>
              <a:t> viene riconosciuto in aggiunta un </a:t>
            </a:r>
            <a:r>
              <a:rPr lang="it-IT" sz="3600" u="sng" dirty="0">
                <a:solidFill>
                  <a:srgbClr val="1B2151"/>
                </a:solidFill>
                <a:latin typeface="Open Sans" panose="020B0606030504020204" pitchFamily="34" charset="0"/>
                <a:ea typeface="Open Sans" panose="020B0606030504020204" pitchFamily="34" charset="0"/>
                <a:cs typeface="Open Sans" panose="020B0606030504020204" pitchFamily="34" charset="0"/>
              </a:rPr>
              <a:t>2% del budget del Beneficiario a copertura dei costi del controllore esterno</a:t>
            </a:r>
            <a:r>
              <a:rPr lang="it-IT" sz="3600" dirty="0">
                <a:solidFill>
                  <a:srgbClr val="1B2151"/>
                </a:solidFill>
                <a:latin typeface="Open Sans" panose="020B0606030504020204" pitchFamily="34" charset="0"/>
                <a:ea typeface="Open Sans" panose="020B0606030504020204" pitchFamily="34" charset="0"/>
                <a:cs typeface="Open Sans" panose="020B0606030504020204" pitchFamily="34" charset="0"/>
              </a:rPr>
              <a:t>, se non ricompresi già nel 40% dei costi del personale</a:t>
            </a:r>
            <a:endParaRPr lang="it-IT" sz="2800" dirty="0">
              <a:solidFill>
                <a:srgbClr val="1B215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CasellaDiTesto 4">
            <a:extLst>
              <a:ext uri="{FF2B5EF4-FFF2-40B4-BE49-F238E27FC236}">
                <a16:creationId xmlns:a16="http://schemas.microsoft.com/office/drawing/2014/main" id="{97334176-5DE5-3DD6-6706-AFBBC5B5087D}"/>
              </a:ext>
            </a:extLst>
          </p:cNvPr>
          <p:cNvSpPr txBox="1"/>
          <p:nvPr/>
        </p:nvSpPr>
        <p:spPr>
          <a:xfrm>
            <a:off x="7315200" y="366880"/>
            <a:ext cx="16879824" cy="830997"/>
          </a:xfrm>
          <a:prstGeom prst="rect">
            <a:avLst/>
          </a:prstGeom>
          <a:noFill/>
        </p:spPr>
        <p:txBody>
          <a:bodyPr wrap="square" rtlCol="0">
            <a:spAutoFit/>
          </a:bodyPr>
          <a:lstStyle/>
          <a:p>
            <a:r>
              <a:rPr lang="it-IT" sz="4800" b="1" dirty="0">
                <a:solidFill>
                  <a:srgbClr val="124391"/>
                </a:solidFill>
                <a:latin typeface="Open Sans" pitchFamily="2" charset="0"/>
                <a:ea typeface="Open Sans" pitchFamily="2" charset="0"/>
                <a:cs typeface="Open Sans" pitchFamily="2" charset="0"/>
              </a:rPr>
              <a:t>Opzioni di Costo Semplificato previste dal Programma</a:t>
            </a:r>
          </a:p>
        </p:txBody>
      </p:sp>
      <p:sp>
        <p:nvSpPr>
          <p:cNvPr id="7" name="Titolo 2">
            <a:extLst>
              <a:ext uri="{FF2B5EF4-FFF2-40B4-BE49-F238E27FC236}">
                <a16:creationId xmlns:a16="http://schemas.microsoft.com/office/drawing/2014/main" id="{C02099F9-AB93-65FB-109E-0696BCCA9995}"/>
              </a:ext>
            </a:extLst>
          </p:cNvPr>
          <p:cNvSpPr txBox="1">
            <a:spLocks/>
          </p:cNvSpPr>
          <p:nvPr/>
        </p:nvSpPr>
        <p:spPr>
          <a:xfrm>
            <a:off x="928857" y="2777643"/>
            <a:ext cx="16125765" cy="1353219"/>
          </a:xfrm>
          <a:prstGeom prst="rect">
            <a:avLst/>
          </a:prstGeom>
        </p:spPr>
        <p:txBody>
          <a:bodyPr lIns="0" tIns="0" rIns="0" bIns="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buNone/>
            </a:pPr>
            <a:r>
              <a:rPr lang="it-IT" sz="4400" b="1" dirty="0">
                <a:solidFill>
                  <a:srgbClr val="1B2151"/>
                </a:solidFill>
                <a:latin typeface="Open Sans" panose="020B0606030504020204" pitchFamily="34" charset="0"/>
                <a:ea typeface="Open Sans" panose="020B0606030504020204" pitchFamily="34" charset="0"/>
                <a:cs typeface="Open Sans" panose="020B0606030504020204" pitchFamily="34" charset="0"/>
              </a:rPr>
              <a:t>TASSI FORFETTARI</a:t>
            </a:r>
          </a:p>
        </p:txBody>
      </p:sp>
    </p:spTree>
    <p:extLst>
      <p:ext uri="{BB962C8B-B14F-4D97-AF65-F5344CB8AC3E}">
        <p14:creationId xmlns:p14="http://schemas.microsoft.com/office/powerpoint/2010/main" val="1597074360"/>
      </p:ext>
    </p:extLst>
  </p:cSld>
  <p:clrMapOvr>
    <a:masterClrMapping/>
  </p:clrMapOvr>
  <mc:AlternateContent xmlns:mc="http://schemas.openxmlformats.org/markup-compatibility/2006" xmlns:p14="http://schemas.microsoft.com/office/powerpoint/2010/main">
    <mc:Choice Requires="p14">
      <p:transition spd="slow" p14:dur="2000" advTm="64610"/>
    </mc:Choice>
    <mc:Fallback xmlns="">
      <p:transition spd="slow" advTm="6461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D90DE-55FD-9E56-0600-3EC00983ABDA}"/>
            </a:ext>
          </a:extLst>
        </p:cNvPr>
        <p:cNvGrpSpPr/>
        <p:nvPr/>
      </p:nvGrpSpPr>
      <p:grpSpPr>
        <a:xfrm>
          <a:off x="0" y="0"/>
          <a:ext cx="0" cy="0"/>
          <a:chOff x="0" y="0"/>
          <a:chExt cx="0" cy="0"/>
        </a:xfrm>
      </p:grpSpPr>
      <p:pic>
        <p:nvPicPr>
          <p:cNvPr id="10" name="Immagine 9">
            <a:extLst>
              <a:ext uri="{FF2B5EF4-FFF2-40B4-BE49-F238E27FC236}">
                <a16:creationId xmlns:a16="http://schemas.microsoft.com/office/drawing/2014/main" id="{7826094C-396B-E2B9-4A21-FA9C5949B81F}"/>
              </a:ext>
            </a:extLst>
          </p:cNvPr>
          <p:cNvPicPr>
            <a:picLocks noChangeAspect="1"/>
          </p:cNvPicPr>
          <p:nvPr/>
        </p:nvPicPr>
        <p:blipFill>
          <a:blip r:embed="rId3"/>
          <a:stretch>
            <a:fillRect/>
          </a:stretch>
        </p:blipFill>
        <p:spPr>
          <a:xfrm>
            <a:off x="0" y="8141"/>
            <a:ext cx="24382413" cy="13707860"/>
          </a:xfrm>
          <a:prstGeom prst="rect">
            <a:avLst/>
          </a:prstGeom>
        </p:spPr>
      </p:pic>
      <p:sp>
        <p:nvSpPr>
          <p:cNvPr id="11" name="CasellaDiTesto 10">
            <a:extLst>
              <a:ext uri="{FF2B5EF4-FFF2-40B4-BE49-F238E27FC236}">
                <a16:creationId xmlns:a16="http://schemas.microsoft.com/office/drawing/2014/main" id="{2D9F9803-0DA1-C791-F3B2-BBDC7F87330B}"/>
              </a:ext>
            </a:extLst>
          </p:cNvPr>
          <p:cNvSpPr txBox="1"/>
          <p:nvPr/>
        </p:nvSpPr>
        <p:spPr>
          <a:xfrm>
            <a:off x="7315200" y="366880"/>
            <a:ext cx="16879824" cy="830997"/>
          </a:xfrm>
          <a:prstGeom prst="rect">
            <a:avLst/>
          </a:prstGeom>
          <a:noFill/>
        </p:spPr>
        <p:txBody>
          <a:bodyPr wrap="square" rtlCol="0">
            <a:spAutoFit/>
          </a:bodyPr>
          <a:lstStyle/>
          <a:p>
            <a:r>
              <a:rPr lang="it-IT" sz="4800" b="1" dirty="0">
                <a:solidFill>
                  <a:srgbClr val="124391"/>
                </a:solidFill>
                <a:latin typeface="Open Sans" pitchFamily="2" charset="0"/>
                <a:ea typeface="Open Sans" pitchFamily="2" charset="0"/>
                <a:cs typeface="Open Sans" pitchFamily="2" charset="0"/>
              </a:rPr>
              <a:t>Costi del personale</a:t>
            </a:r>
            <a:endParaRPr lang="it-IT" sz="4800" b="1" u="sng" dirty="0">
              <a:solidFill>
                <a:srgbClr val="124391"/>
              </a:solidFill>
              <a:latin typeface="Open Sans" pitchFamily="2" charset="0"/>
              <a:ea typeface="Open Sans" pitchFamily="2" charset="0"/>
              <a:cs typeface="Open Sans" pitchFamily="2" charset="0"/>
            </a:endParaRPr>
          </a:p>
        </p:txBody>
      </p:sp>
      <p:sp>
        <p:nvSpPr>
          <p:cNvPr id="3" name="TextBox 6">
            <a:extLst>
              <a:ext uri="{FF2B5EF4-FFF2-40B4-BE49-F238E27FC236}">
                <a16:creationId xmlns:a16="http://schemas.microsoft.com/office/drawing/2014/main" id="{56D3E0C0-1EFD-F278-37BD-D704D243975C}"/>
              </a:ext>
            </a:extLst>
          </p:cNvPr>
          <p:cNvSpPr txBox="1"/>
          <p:nvPr/>
        </p:nvSpPr>
        <p:spPr>
          <a:xfrm>
            <a:off x="937435" y="4657824"/>
            <a:ext cx="20816780" cy="4897366"/>
          </a:xfrm>
          <a:prstGeom prst="rect">
            <a:avLst/>
          </a:prstGeom>
          <a:noFill/>
        </p:spPr>
        <p:txBody>
          <a:bodyPr wrap="square" lIns="0" tIns="0" rIns="0" bIns="0" rtlCol="0" anchor="ctr">
            <a:spAutoFit/>
          </a:bodyPr>
          <a:lstStyle/>
          <a:p>
            <a:pPr algn="just">
              <a:lnSpc>
                <a:spcPct val="150000"/>
              </a:lnSpc>
              <a:buClr>
                <a:srgbClr val="C00000"/>
              </a:buClr>
            </a:pPr>
            <a:r>
              <a:rPr lang="it-IT" sz="3600" dirty="0">
                <a:solidFill>
                  <a:srgbClr val="1B2151"/>
                </a:solidFill>
                <a:latin typeface="Open Sans" panose="020B0606030504020204" pitchFamily="34" charset="0"/>
                <a:ea typeface="Open Sans" panose="020B0606030504020204" pitchFamily="34" charset="0"/>
                <a:cs typeface="Open Sans" panose="020B0606030504020204" pitchFamily="34" charset="0"/>
              </a:rPr>
              <a:t>Tali spese includono il </a:t>
            </a:r>
            <a:r>
              <a:rPr lang="it-IT" sz="3600" dirty="0">
                <a:solidFill>
                  <a:srgbClr val="1B215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personale impiegato dai beneficiari, a tempo pieno o parziale, per lo svolgimento delle attività progettuali</a:t>
            </a:r>
            <a:r>
              <a:rPr lang="it-IT" sz="3600" dirty="0">
                <a:solidFill>
                  <a:srgbClr val="1B2151"/>
                </a:solidFill>
                <a:latin typeface="Open Sans" panose="020B0606030504020204" pitchFamily="34" charset="0"/>
                <a:ea typeface="Open Sans" panose="020B0606030504020204" pitchFamily="34" charset="0"/>
                <a:cs typeface="Open Sans" panose="020B0606030504020204" pitchFamily="34" charset="0"/>
              </a:rPr>
              <a:t>. </a:t>
            </a:r>
          </a:p>
          <a:p>
            <a:pPr algn="just">
              <a:lnSpc>
                <a:spcPct val="150000"/>
              </a:lnSpc>
              <a:buClr>
                <a:srgbClr val="C00000"/>
              </a:buClr>
            </a:pPr>
            <a:endParaRPr lang="it-IT" sz="3600" dirty="0">
              <a:solidFill>
                <a:srgbClr val="1B2151"/>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50000"/>
              </a:lnSpc>
              <a:buClr>
                <a:srgbClr val="C00000"/>
              </a:buClr>
            </a:pPr>
            <a:r>
              <a:rPr lang="it-IT" sz="3600" dirty="0">
                <a:solidFill>
                  <a:srgbClr val="1B215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I costi per il personale comprendono le retribuzioni lorde</a:t>
            </a:r>
            <a:r>
              <a:rPr lang="it-IT" sz="3600" dirty="0">
                <a:solidFill>
                  <a:srgbClr val="1B2151"/>
                </a:solidFill>
                <a:latin typeface="Open Sans" panose="020B0606030504020204" pitchFamily="34" charset="0"/>
                <a:ea typeface="Open Sans" panose="020B0606030504020204" pitchFamily="34" charset="0"/>
                <a:cs typeface="Open Sans" panose="020B0606030504020204" pitchFamily="34" charset="0"/>
              </a:rPr>
              <a:t>, in linea con i contratti collettivi, versate al personale a compenso del lavoro prestato per la realizzazione del progetto nonché ogni altro costo direttamente correlato al pagamento delle retribuzioni sostenuto dal datore di lavoro</a:t>
            </a:r>
          </a:p>
        </p:txBody>
      </p:sp>
    </p:spTree>
    <p:extLst>
      <p:ext uri="{BB962C8B-B14F-4D97-AF65-F5344CB8AC3E}">
        <p14:creationId xmlns:p14="http://schemas.microsoft.com/office/powerpoint/2010/main" val="980121262"/>
      </p:ext>
    </p:extLst>
  </p:cSld>
  <p:clrMapOvr>
    <a:masterClrMapping/>
  </p:clrMapOvr>
  <mc:AlternateContent xmlns:mc="http://schemas.openxmlformats.org/markup-compatibility/2006" xmlns:p14="http://schemas.microsoft.com/office/powerpoint/2010/main">
    <mc:Choice Requires="p14">
      <p:transition spd="slow" p14:dur="2000" advTm="38797"/>
    </mc:Choice>
    <mc:Fallback xmlns="">
      <p:transition spd="slow" advTm="3879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16">
            <a:extLst>
              <a:ext uri="{FF2B5EF4-FFF2-40B4-BE49-F238E27FC236}">
                <a16:creationId xmlns:a16="http://schemas.microsoft.com/office/drawing/2014/main" id="{3A6CF5D3-6725-6CF9-DB6C-1E5FBAC923E7}"/>
              </a:ext>
            </a:extLst>
          </p:cNvPr>
          <p:cNvPicPr>
            <a:picLocks noChangeAspect="1"/>
          </p:cNvPicPr>
          <p:nvPr/>
        </p:nvPicPr>
        <p:blipFill>
          <a:blip r:embed="rId3"/>
          <a:stretch>
            <a:fillRect/>
          </a:stretch>
        </p:blipFill>
        <p:spPr>
          <a:xfrm>
            <a:off x="0" y="8141"/>
            <a:ext cx="24382413" cy="13707860"/>
          </a:xfrm>
          <a:prstGeom prst="rect">
            <a:avLst/>
          </a:prstGeom>
        </p:spPr>
      </p:pic>
      <p:sp>
        <p:nvSpPr>
          <p:cNvPr id="18" name="CasellaDiTesto 17">
            <a:extLst>
              <a:ext uri="{FF2B5EF4-FFF2-40B4-BE49-F238E27FC236}">
                <a16:creationId xmlns:a16="http://schemas.microsoft.com/office/drawing/2014/main" id="{6F6B9F60-1FED-87A9-D4AF-0CE4428689FB}"/>
              </a:ext>
            </a:extLst>
          </p:cNvPr>
          <p:cNvSpPr txBox="1"/>
          <p:nvPr/>
        </p:nvSpPr>
        <p:spPr>
          <a:xfrm>
            <a:off x="7315200" y="366880"/>
            <a:ext cx="16879824" cy="1569660"/>
          </a:xfrm>
          <a:prstGeom prst="rect">
            <a:avLst/>
          </a:prstGeom>
          <a:noFill/>
        </p:spPr>
        <p:txBody>
          <a:bodyPr wrap="square" rtlCol="0">
            <a:spAutoFit/>
          </a:bodyPr>
          <a:lstStyle/>
          <a:p>
            <a:r>
              <a:rPr lang="it-IT" sz="4800" b="1" dirty="0">
                <a:solidFill>
                  <a:srgbClr val="124391"/>
                </a:solidFill>
                <a:latin typeface="Open Sans" pitchFamily="2" charset="0"/>
                <a:ea typeface="Open Sans" pitchFamily="2" charset="0"/>
                <a:cs typeface="Open Sans" pitchFamily="2" charset="0"/>
              </a:rPr>
              <a:t>Opzioni di riconoscimento del costo</a:t>
            </a:r>
          </a:p>
          <a:p>
            <a:endParaRPr lang="it-IT" sz="4800" b="1" dirty="0">
              <a:solidFill>
                <a:srgbClr val="124391"/>
              </a:solidFill>
              <a:latin typeface="Open Sans" pitchFamily="2" charset="0"/>
              <a:ea typeface="Open Sans" pitchFamily="2" charset="0"/>
              <a:cs typeface="Open Sans" pitchFamily="2" charset="0"/>
            </a:endParaRPr>
          </a:p>
        </p:txBody>
      </p:sp>
      <p:graphicFrame>
        <p:nvGraphicFramePr>
          <p:cNvPr id="3" name="Tabella 2">
            <a:extLst>
              <a:ext uri="{FF2B5EF4-FFF2-40B4-BE49-F238E27FC236}">
                <a16:creationId xmlns:a16="http://schemas.microsoft.com/office/drawing/2014/main" id="{0E6F096D-B52D-DCAE-434C-31B67231F9BF}"/>
              </a:ext>
            </a:extLst>
          </p:cNvPr>
          <p:cNvGraphicFramePr>
            <a:graphicFrameLocks noGrp="1"/>
          </p:cNvGraphicFramePr>
          <p:nvPr>
            <p:extLst>
              <p:ext uri="{D42A27DB-BD31-4B8C-83A1-F6EECF244321}">
                <p14:modId xmlns:p14="http://schemas.microsoft.com/office/powerpoint/2010/main" val="3714488911"/>
              </p:ext>
            </p:extLst>
          </p:nvPr>
        </p:nvGraphicFramePr>
        <p:xfrm>
          <a:off x="1637414" y="4425965"/>
          <a:ext cx="20690957" cy="2949448"/>
        </p:xfrm>
        <a:graphic>
          <a:graphicData uri="http://schemas.openxmlformats.org/drawingml/2006/table">
            <a:tbl>
              <a:tblPr firstRow="1" firstCol="1" bandRow="1">
                <a:tableStyleId>{3B4B98B0-60AC-42C2-AFA5-B58CD77FA1E5}</a:tableStyleId>
              </a:tblPr>
              <a:tblGrid>
                <a:gridCol w="10424453">
                  <a:extLst>
                    <a:ext uri="{9D8B030D-6E8A-4147-A177-3AD203B41FA5}">
                      <a16:colId xmlns:a16="http://schemas.microsoft.com/office/drawing/2014/main" val="1870149084"/>
                    </a:ext>
                  </a:extLst>
                </a:gridCol>
                <a:gridCol w="10266504">
                  <a:extLst>
                    <a:ext uri="{9D8B030D-6E8A-4147-A177-3AD203B41FA5}">
                      <a16:colId xmlns:a16="http://schemas.microsoft.com/office/drawing/2014/main" val="980557144"/>
                    </a:ext>
                  </a:extLst>
                </a:gridCol>
              </a:tblGrid>
              <a:tr h="594731">
                <a:tc>
                  <a:txBody>
                    <a:bodyPr/>
                    <a:lstStyle/>
                    <a:p>
                      <a:pPr algn="l">
                        <a:lnSpc>
                          <a:spcPct val="150000"/>
                        </a:lnSpc>
                        <a:spcBef>
                          <a:spcPts val="1200"/>
                        </a:spcBef>
                        <a:spcAft>
                          <a:spcPts val="1200"/>
                        </a:spcAft>
                      </a:pPr>
                      <a:r>
                        <a:rPr lang="it-CH" sz="3600">
                          <a:effectLst/>
                        </a:rPr>
                        <a:t>Opzioni di riconoscimento del costo</a:t>
                      </a:r>
                      <a:endParaRPr lang="it-IT" sz="3600">
                        <a:effectLst/>
                        <a:latin typeface="Open Sans" panose="020B0606030504020204" pitchFamily="34" charset="0"/>
                        <a:ea typeface="Open Sans" panose="020B0606030504020204" pitchFamily="34" charset="0"/>
                        <a:cs typeface="Open Sans" panose="020B0606030504020204" pitchFamily="34" charset="0"/>
                      </a:endParaRPr>
                    </a:p>
                  </a:txBody>
                  <a:tcPr marL="44450" marR="44450" marT="0" marB="0" anchor="ctr"/>
                </a:tc>
                <a:tc>
                  <a:txBody>
                    <a:bodyPr/>
                    <a:lstStyle/>
                    <a:p>
                      <a:pPr algn="l">
                        <a:lnSpc>
                          <a:spcPct val="150000"/>
                        </a:lnSpc>
                        <a:spcBef>
                          <a:spcPts val="1200"/>
                        </a:spcBef>
                        <a:spcAft>
                          <a:spcPts val="1200"/>
                        </a:spcAft>
                      </a:pPr>
                      <a:r>
                        <a:rPr lang="it-CH" sz="3600" dirty="0">
                          <a:effectLst/>
                        </a:rPr>
                        <a:t>Riferimento normativo</a:t>
                      </a:r>
                      <a:endParaRPr lang="it-IT" sz="3600" dirty="0">
                        <a:effectLst/>
                        <a:latin typeface="Open Sans" panose="020B0606030504020204" pitchFamily="34" charset="0"/>
                        <a:ea typeface="Open Sans" panose="020B0606030504020204" pitchFamily="34" charset="0"/>
                        <a:cs typeface="Open Sans" panose="020B0606030504020204" pitchFamily="34" charset="0"/>
                      </a:endParaRPr>
                    </a:p>
                  </a:txBody>
                  <a:tcPr marL="44450" marR="44450" marT="0" marB="0" anchor="ctr"/>
                </a:tc>
                <a:extLst>
                  <a:ext uri="{0D108BD9-81ED-4DB2-BD59-A6C34878D82A}">
                    <a16:rowId xmlns:a16="http://schemas.microsoft.com/office/drawing/2014/main" val="901080138"/>
                  </a:ext>
                </a:extLst>
              </a:tr>
              <a:tr h="594731">
                <a:tc>
                  <a:txBody>
                    <a:bodyPr/>
                    <a:lstStyle/>
                    <a:p>
                      <a:pPr algn="l">
                        <a:lnSpc>
                          <a:spcPct val="150000"/>
                        </a:lnSpc>
                        <a:spcBef>
                          <a:spcPts val="1200"/>
                        </a:spcBef>
                        <a:spcAft>
                          <a:spcPts val="1200"/>
                        </a:spcAft>
                      </a:pPr>
                      <a:r>
                        <a:rPr lang="it-CH" sz="3600">
                          <a:effectLst/>
                        </a:rPr>
                        <a:t>costi reali</a:t>
                      </a:r>
                      <a:endParaRPr lang="it-IT" sz="3600">
                        <a:effectLst/>
                        <a:latin typeface="Open Sans" panose="020B0606030504020204" pitchFamily="34" charset="0"/>
                        <a:ea typeface="Open Sans" panose="020B0606030504020204" pitchFamily="34" charset="0"/>
                        <a:cs typeface="Open Sans" panose="020B0606030504020204" pitchFamily="34" charset="0"/>
                      </a:endParaRPr>
                    </a:p>
                  </a:txBody>
                  <a:tcPr marL="44450" marR="44450" marT="0" marB="0" anchor="ctr"/>
                </a:tc>
                <a:tc>
                  <a:txBody>
                    <a:bodyPr/>
                    <a:lstStyle/>
                    <a:p>
                      <a:pPr algn="l">
                        <a:lnSpc>
                          <a:spcPct val="150000"/>
                        </a:lnSpc>
                        <a:spcBef>
                          <a:spcPts val="1200"/>
                        </a:spcBef>
                        <a:spcAft>
                          <a:spcPts val="1200"/>
                        </a:spcAft>
                      </a:pPr>
                      <a:r>
                        <a:rPr lang="it-CH" sz="3600" dirty="0">
                          <a:effectLst/>
                        </a:rPr>
                        <a:t>art 39 c. 3 lettera a) Reg. 1059/2021</a:t>
                      </a:r>
                      <a:endParaRPr lang="it-IT" sz="3600" dirty="0">
                        <a:effectLst/>
                        <a:latin typeface="Open Sans" panose="020B0606030504020204" pitchFamily="34" charset="0"/>
                        <a:ea typeface="Open Sans" panose="020B0606030504020204" pitchFamily="34" charset="0"/>
                        <a:cs typeface="Open Sans" panose="020B0606030504020204" pitchFamily="34" charset="0"/>
                      </a:endParaRPr>
                    </a:p>
                  </a:txBody>
                  <a:tcPr marL="44450" marR="44450" marT="0" marB="0" anchor="ctr"/>
                </a:tc>
                <a:extLst>
                  <a:ext uri="{0D108BD9-81ED-4DB2-BD59-A6C34878D82A}">
                    <a16:rowId xmlns:a16="http://schemas.microsoft.com/office/drawing/2014/main" val="2509708177"/>
                  </a:ext>
                </a:extLst>
              </a:tr>
              <a:tr h="594731">
                <a:tc>
                  <a:txBody>
                    <a:bodyPr/>
                    <a:lstStyle/>
                    <a:p>
                      <a:pPr algn="l">
                        <a:lnSpc>
                          <a:spcPct val="150000"/>
                        </a:lnSpc>
                        <a:spcBef>
                          <a:spcPts val="1200"/>
                        </a:spcBef>
                        <a:spcAft>
                          <a:spcPts val="1200"/>
                        </a:spcAft>
                      </a:pPr>
                      <a:r>
                        <a:rPr lang="it-CH" sz="3600" dirty="0">
                          <a:effectLst/>
                        </a:rPr>
                        <a:t>tariffa oraria art. 55 c. 2 lett. a) reg. UE 1060/2021</a:t>
                      </a:r>
                      <a:endParaRPr lang="it-IT" sz="3600" dirty="0">
                        <a:effectLst/>
                        <a:latin typeface="Open Sans" panose="020B0606030504020204" pitchFamily="34" charset="0"/>
                        <a:ea typeface="Open Sans" panose="020B0606030504020204" pitchFamily="34" charset="0"/>
                        <a:cs typeface="Open Sans" panose="020B0606030504020204" pitchFamily="34" charset="0"/>
                      </a:endParaRPr>
                    </a:p>
                  </a:txBody>
                  <a:tcPr marL="44450" marR="44450" marT="0" marB="0" anchor="ctr"/>
                </a:tc>
                <a:tc>
                  <a:txBody>
                    <a:bodyPr/>
                    <a:lstStyle/>
                    <a:p>
                      <a:pPr algn="l">
                        <a:lnSpc>
                          <a:spcPct val="150000"/>
                        </a:lnSpc>
                        <a:spcBef>
                          <a:spcPts val="1200"/>
                        </a:spcBef>
                        <a:spcAft>
                          <a:spcPts val="1200"/>
                        </a:spcAft>
                      </a:pPr>
                      <a:r>
                        <a:rPr lang="it-CH" sz="3600" dirty="0">
                          <a:effectLst/>
                        </a:rPr>
                        <a:t>art 39 c. 3 lettera d) Reg. 1059/2021</a:t>
                      </a:r>
                      <a:endParaRPr lang="it-IT" sz="3600" dirty="0">
                        <a:effectLst/>
                        <a:latin typeface="Open Sans" panose="020B0606030504020204" pitchFamily="34" charset="0"/>
                        <a:ea typeface="Open Sans" panose="020B0606030504020204" pitchFamily="34" charset="0"/>
                        <a:cs typeface="Open Sans" panose="020B0606030504020204" pitchFamily="34" charset="0"/>
                      </a:endParaRPr>
                    </a:p>
                  </a:txBody>
                  <a:tcPr marL="44450" marR="44450" marT="0" marB="0" anchor="ctr"/>
                </a:tc>
                <a:extLst>
                  <a:ext uri="{0D108BD9-81ED-4DB2-BD59-A6C34878D82A}">
                    <a16:rowId xmlns:a16="http://schemas.microsoft.com/office/drawing/2014/main" val="1609544675"/>
                  </a:ext>
                </a:extLst>
              </a:tr>
              <a:tr h="594731">
                <a:tc>
                  <a:txBody>
                    <a:bodyPr/>
                    <a:lstStyle/>
                    <a:p>
                      <a:pPr algn="l">
                        <a:lnSpc>
                          <a:spcPct val="150000"/>
                        </a:lnSpc>
                        <a:spcBef>
                          <a:spcPts val="1200"/>
                        </a:spcBef>
                        <a:spcAft>
                          <a:spcPts val="1200"/>
                        </a:spcAft>
                      </a:pPr>
                      <a:r>
                        <a:rPr lang="it-CH" sz="3600" dirty="0">
                          <a:effectLst/>
                        </a:rPr>
                        <a:t>20% dei costi diretti</a:t>
                      </a:r>
                      <a:endParaRPr lang="it-IT" sz="3600" dirty="0">
                        <a:effectLst/>
                        <a:latin typeface="Open Sans" panose="020B0606030504020204" pitchFamily="34" charset="0"/>
                        <a:ea typeface="Open Sans" panose="020B0606030504020204" pitchFamily="34" charset="0"/>
                        <a:cs typeface="Open Sans" panose="020B0606030504020204" pitchFamily="34" charset="0"/>
                      </a:endParaRPr>
                    </a:p>
                  </a:txBody>
                  <a:tcPr marL="44450" marR="44450" marT="0" marB="0" anchor="ctr"/>
                </a:tc>
                <a:tc>
                  <a:txBody>
                    <a:bodyPr/>
                    <a:lstStyle/>
                    <a:p>
                      <a:pPr algn="l">
                        <a:lnSpc>
                          <a:spcPct val="150000"/>
                        </a:lnSpc>
                        <a:spcBef>
                          <a:spcPts val="1200"/>
                        </a:spcBef>
                        <a:spcAft>
                          <a:spcPts val="1200"/>
                        </a:spcAft>
                      </a:pPr>
                      <a:r>
                        <a:rPr lang="it-CH" sz="3600" dirty="0">
                          <a:effectLst/>
                        </a:rPr>
                        <a:t>art 39 c. 3 lettera c) Reg. 1059/2021</a:t>
                      </a:r>
                      <a:endParaRPr lang="it-IT" sz="3600" dirty="0">
                        <a:effectLst/>
                        <a:latin typeface="Open Sans" panose="020B0606030504020204" pitchFamily="34" charset="0"/>
                        <a:ea typeface="Open Sans" panose="020B0606030504020204" pitchFamily="34" charset="0"/>
                        <a:cs typeface="Open Sans" panose="020B0606030504020204" pitchFamily="34" charset="0"/>
                      </a:endParaRPr>
                    </a:p>
                  </a:txBody>
                  <a:tcPr marL="44450" marR="44450" marT="0" marB="0" anchor="ctr"/>
                </a:tc>
                <a:extLst>
                  <a:ext uri="{0D108BD9-81ED-4DB2-BD59-A6C34878D82A}">
                    <a16:rowId xmlns:a16="http://schemas.microsoft.com/office/drawing/2014/main" val="810099679"/>
                  </a:ext>
                </a:extLst>
              </a:tr>
            </a:tbl>
          </a:graphicData>
        </a:graphic>
      </p:graphicFrame>
      <p:sp>
        <p:nvSpPr>
          <p:cNvPr id="123" name="Oval 33">
            <a:extLst>
              <a:ext uri="{FF2B5EF4-FFF2-40B4-BE49-F238E27FC236}">
                <a16:creationId xmlns:a16="http://schemas.microsoft.com/office/drawing/2014/main" id="{7D365991-BE34-234C-4FA8-AFAD1FCD77E6}"/>
              </a:ext>
            </a:extLst>
          </p:cNvPr>
          <p:cNvSpPr/>
          <p:nvPr/>
        </p:nvSpPr>
        <p:spPr>
          <a:xfrm>
            <a:off x="4868688" y="8698745"/>
            <a:ext cx="1535723" cy="1538655"/>
          </a:xfrm>
          <a:prstGeom prst="ellipse">
            <a:avLst/>
          </a:prstGeom>
          <a:solidFill>
            <a:sysClr val="window" lastClr="FFFFFF">
              <a:lumMod val="85000"/>
            </a:sysClr>
          </a:solidFill>
          <a:ln w="190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Trebuchet MS"/>
            </a:endParaRPr>
          </a:p>
        </p:txBody>
      </p:sp>
      <p:sp>
        <p:nvSpPr>
          <p:cNvPr id="124" name="Oval 34">
            <a:extLst>
              <a:ext uri="{FF2B5EF4-FFF2-40B4-BE49-F238E27FC236}">
                <a16:creationId xmlns:a16="http://schemas.microsoft.com/office/drawing/2014/main" id="{359A68C6-51A4-EC14-2BA6-4B19941A1704}"/>
              </a:ext>
            </a:extLst>
          </p:cNvPr>
          <p:cNvSpPr/>
          <p:nvPr/>
        </p:nvSpPr>
        <p:spPr>
          <a:xfrm>
            <a:off x="4988099" y="8835026"/>
            <a:ext cx="1267200" cy="1267200"/>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Trebuchet MS"/>
            </a:endParaRPr>
          </a:p>
        </p:txBody>
      </p:sp>
      <p:grpSp>
        <p:nvGrpSpPr>
          <p:cNvPr id="125" name="Group 51">
            <a:extLst>
              <a:ext uri="{FF2B5EF4-FFF2-40B4-BE49-F238E27FC236}">
                <a16:creationId xmlns:a16="http://schemas.microsoft.com/office/drawing/2014/main" id="{29DAB771-445C-5E27-72FE-2617D908615A}"/>
              </a:ext>
            </a:extLst>
          </p:cNvPr>
          <p:cNvGrpSpPr/>
          <p:nvPr/>
        </p:nvGrpSpPr>
        <p:grpSpPr>
          <a:xfrm>
            <a:off x="5338320" y="9198905"/>
            <a:ext cx="594083" cy="587639"/>
            <a:chOff x="2311401" y="612776"/>
            <a:chExt cx="1709738" cy="1627188"/>
          </a:xfrm>
          <a:solidFill>
            <a:sysClr val="window" lastClr="FFFFFF"/>
          </a:solidFill>
        </p:grpSpPr>
        <p:sp>
          <p:nvSpPr>
            <p:cNvPr id="126" name="Freeform 6">
              <a:extLst>
                <a:ext uri="{FF2B5EF4-FFF2-40B4-BE49-F238E27FC236}">
                  <a16:creationId xmlns:a16="http://schemas.microsoft.com/office/drawing/2014/main" id="{0F2ED4B0-0A88-5566-F95A-B12B50F5185C}"/>
                </a:ext>
              </a:extLst>
            </p:cNvPr>
            <p:cNvSpPr>
              <a:spLocks/>
            </p:cNvSpPr>
            <p:nvPr/>
          </p:nvSpPr>
          <p:spPr bwMode="auto">
            <a:xfrm>
              <a:off x="2311401" y="612776"/>
              <a:ext cx="1276350" cy="1490663"/>
            </a:xfrm>
            <a:custGeom>
              <a:avLst/>
              <a:gdLst>
                <a:gd name="T0" fmla="*/ 2141 w 2411"/>
                <a:gd name="T1" fmla="*/ 0 h 2818"/>
                <a:gd name="T2" fmla="*/ 2219 w 2411"/>
                <a:gd name="T3" fmla="*/ 12 h 2818"/>
                <a:gd name="T4" fmla="*/ 2288 w 2411"/>
                <a:gd name="T5" fmla="*/ 45 h 2818"/>
                <a:gd name="T6" fmla="*/ 2345 w 2411"/>
                <a:gd name="T7" fmla="*/ 95 h 2818"/>
                <a:gd name="T8" fmla="*/ 2386 w 2411"/>
                <a:gd name="T9" fmla="*/ 159 h 2818"/>
                <a:gd name="T10" fmla="*/ 2408 w 2411"/>
                <a:gd name="T11" fmla="*/ 234 h 2818"/>
                <a:gd name="T12" fmla="*/ 2411 w 2411"/>
                <a:gd name="T13" fmla="*/ 1716 h 2818"/>
                <a:gd name="T14" fmla="*/ 2142 w 2411"/>
                <a:gd name="T15" fmla="*/ 474 h 2818"/>
                <a:gd name="T16" fmla="*/ 2132 w 2411"/>
                <a:gd name="T17" fmla="*/ 409 h 2818"/>
                <a:gd name="T18" fmla="*/ 2102 w 2411"/>
                <a:gd name="T19" fmla="*/ 353 h 2818"/>
                <a:gd name="T20" fmla="*/ 2056 w 2411"/>
                <a:gd name="T21" fmla="*/ 309 h 2818"/>
                <a:gd name="T22" fmla="*/ 1999 w 2411"/>
                <a:gd name="T23" fmla="*/ 279 h 2818"/>
                <a:gd name="T24" fmla="*/ 1934 w 2411"/>
                <a:gd name="T25" fmla="*/ 269 h 2818"/>
                <a:gd name="T26" fmla="*/ 445 w 2411"/>
                <a:gd name="T27" fmla="*/ 272 h 2818"/>
                <a:gd name="T28" fmla="*/ 382 w 2411"/>
                <a:gd name="T29" fmla="*/ 292 h 2818"/>
                <a:gd name="T30" fmla="*/ 330 w 2411"/>
                <a:gd name="T31" fmla="*/ 329 h 2818"/>
                <a:gd name="T32" fmla="*/ 292 w 2411"/>
                <a:gd name="T33" fmla="*/ 379 h 2818"/>
                <a:gd name="T34" fmla="*/ 271 w 2411"/>
                <a:gd name="T35" fmla="*/ 440 h 2818"/>
                <a:gd name="T36" fmla="*/ 269 w 2411"/>
                <a:gd name="T37" fmla="*/ 2338 h 2818"/>
                <a:gd name="T38" fmla="*/ 279 w 2411"/>
                <a:gd name="T39" fmla="*/ 2403 h 2818"/>
                <a:gd name="T40" fmla="*/ 309 w 2411"/>
                <a:gd name="T41" fmla="*/ 2459 h 2818"/>
                <a:gd name="T42" fmla="*/ 355 w 2411"/>
                <a:gd name="T43" fmla="*/ 2503 h 2818"/>
                <a:gd name="T44" fmla="*/ 412 w 2411"/>
                <a:gd name="T45" fmla="*/ 2533 h 2818"/>
                <a:gd name="T46" fmla="*/ 479 w 2411"/>
                <a:gd name="T47" fmla="*/ 2543 h 2818"/>
                <a:gd name="T48" fmla="*/ 1098 w 2411"/>
                <a:gd name="T49" fmla="*/ 2579 h 2818"/>
                <a:gd name="T50" fmla="*/ 1144 w 2411"/>
                <a:gd name="T51" fmla="*/ 2648 h 2818"/>
                <a:gd name="T52" fmla="*/ 1202 w 2411"/>
                <a:gd name="T53" fmla="*/ 2710 h 2818"/>
                <a:gd name="T54" fmla="*/ 272 w 2411"/>
                <a:gd name="T55" fmla="*/ 2818 h 2818"/>
                <a:gd name="T56" fmla="*/ 194 w 2411"/>
                <a:gd name="T57" fmla="*/ 2807 h 2818"/>
                <a:gd name="T58" fmla="*/ 123 w 2411"/>
                <a:gd name="T59" fmla="*/ 2773 h 2818"/>
                <a:gd name="T60" fmla="*/ 66 w 2411"/>
                <a:gd name="T61" fmla="*/ 2723 h 2818"/>
                <a:gd name="T62" fmla="*/ 25 w 2411"/>
                <a:gd name="T63" fmla="*/ 2660 h 2818"/>
                <a:gd name="T64" fmla="*/ 3 w 2411"/>
                <a:gd name="T65" fmla="*/ 2585 h 2818"/>
                <a:gd name="T66" fmla="*/ 0 w 2411"/>
                <a:gd name="T67" fmla="*/ 263 h 2818"/>
                <a:gd name="T68" fmla="*/ 11 w 2411"/>
                <a:gd name="T69" fmla="*/ 187 h 2818"/>
                <a:gd name="T70" fmla="*/ 42 w 2411"/>
                <a:gd name="T71" fmla="*/ 120 h 2818"/>
                <a:gd name="T72" fmla="*/ 89 w 2411"/>
                <a:gd name="T73" fmla="*/ 66 h 2818"/>
                <a:gd name="T74" fmla="*/ 151 w 2411"/>
                <a:gd name="T75" fmla="*/ 25 h 2818"/>
                <a:gd name="T76" fmla="*/ 222 w 2411"/>
                <a:gd name="T77" fmla="*/ 3 h 2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11" h="2818">
                  <a:moveTo>
                    <a:pt x="261" y="0"/>
                  </a:moveTo>
                  <a:lnTo>
                    <a:pt x="2141" y="0"/>
                  </a:lnTo>
                  <a:lnTo>
                    <a:pt x="2181" y="3"/>
                  </a:lnTo>
                  <a:lnTo>
                    <a:pt x="2219" y="12"/>
                  </a:lnTo>
                  <a:lnTo>
                    <a:pt x="2255" y="26"/>
                  </a:lnTo>
                  <a:lnTo>
                    <a:pt x="2288" y="45"/>
                  </a:lnTo>
                  <a:lnTo>
                    <a:pt x="2318" y="68"/>
                  </a:lnTo>
                  <a:lnTo>
                    <a:pt x="2345" y="95"/>
                  </a:lnTo>
                  <a:lnTo>
                    <a:pt x="2368" y="126"/>
                  </a:lnTo>
                  <a:lnTo>
                    <a:pt x="2386" y="159"/>
                  </a:lnTo>
                  <a:lnTo>
                    <a:pt x="2400" y="195"/>
                  </a:lnTo>
                  <a:lnTo>
                    <a:pt x="2408" y="234"/>
                  </a:lnTo>
                  <a:lnTo>
                    <a:pt x="2411" y="274"/>
                  </a:lnTo>
                  <a:lnTo>
                    <a:pt x="2411" y="1716"/>
                  </a:lnTo>
                  <a:lnTo>
                    <a:pt x="2142" y="2036"/>
                  </a:lnTo>
                  <a:lnTo>
                    <a:pt x="2142" y="474"/>
                  </a:lnTo>
                  <a:lnTo>
                    <a:pt x="2140" y="440"/>
                  </a:lnTo>
                  <a:lnTo>
                    <a:pt x="2132" y="409"/>
                  </a:lnTo>
                  <a:lnTo>
                    <a:pt x="2119" y="379"/>
                  </a:lnTo>
                  <a:lnTo>
                    <a:pt x="2102" y="353"/>
                  </a:lnTo>
                  <a:lnTo>
                    <a:pt x="2081" y="329"/>
                  </a:lnTo>
                  <a:lnTo>
                    <a:pt x="2056" y="309"/>
                  </a:lnTo>
                  <a:lnTo>
                    <a:pt x="2029" y="292"/>
                  </a:lnTo>
                  <a:lnTo>
                    <a:pt x="1999" y="279"/>
                  </a:lnTo>
                  <a:lnTo>
                    <a:pt x="1967" y="272"/>
                  </a:lnTo>
                  <a:lnTo>
                    <a:pt x="1934" y="269"/>
                  </a:lnTo>
                  <a:lnTo>
                    <a:pt x="479" y="269"/>
                  </a:lnTo>
                  <a:lnTo>
                    <a:pt x="445" y="272"/>
                  </a:lnTo>
                  <a:lnTo>
                    <a:pt x="412" y="279"/>
                  </a:lnTo>
                  <a:lnTo>
                    <a:pt x="382" y="292"/>
                  </a:lnTo>
                  <a:lnTo>
                    <a:pt x="355" y="309"/>
                  </a:lnTo>
                  <a:lnTo>
                    <a:pt x="330" y="329"/>
                  </a:lnTo>
                  <a:lnTo>
                    <a:pt x="309" y="353"/>
                  </a:lnTo>
                  <a:lnTo>
                    <a:pt x="292" y="379"/>
                  </a:lnTo>
                  <a:lnTo>
                    <a:pt x="279" y="409"/>
                  </a:lnTo>
                  <a:lnTo>
                    <a:pt x="271" y="440"/>
                  </a:lnTo>
                  <a:lnTo>
                    <a:pt x="269" y="474"/>
                  </a:lnTo>
                  <a:lnTo>
                    <a:pt x="269" y="2338"/>
                  </a:lnTo>
                  <a:lnTo>
                    <a:pt x="271" y="2371"/>
                  </a:lnTo>
                  <a:lnTo>
                    <a:pt x="279" y="2403"/>
                  </a:lnTo>
                  <a:lnTo>
                    <a:pt x="292" y="2432"/>
                  </a:lnTo>
                  <a:lnTo>
                    <a:pt x="309" y="2459"/>
                  </a:lnTo>
                  <a:lnTo>
                    <a:pt x="330" y="2483"/>
                  </a:lnTo>
                  <a:lnTo>
                    <a:pt x="355" y="2503"/>
                  </a:lnTo>
                  <a:lnTo>
                    <a:pt x="382" y="2520"/>
                  </a:lnTo>
                  <a:lnTo>
                    <a:pt x="412" y="2533"/>
                  </a:lnTo>
                  <a:lnTo>
                    <a:pt x="445" y="2540"/>
                  </a:lnTo>
                  <a:lnTo>
                    <a:pt x="479" y="2543"/>
                  </a:lnTo>
                  <a:lnTo>
                    <a:pt x="1080" y="2543"/>
                  </a:lnTo>
                  <a:lnTo>
                    <a:pt x="1098" y="2579"/>
                  </a:lnTo>
                  <a:lnTo>
                    <a:pt x="1119" y="2615"/>
                  </a:lnTo>
                  <a:lnTo>
                    <a:pt x="1144" y="2648"/>
                  </a:lnTo>
                  <a:lnTo>
                    <a:pt x="1171" y="2680"/>
                  </a:lnTo>
                  <a:lnTo>
                    <a:pt x="1202" y="2710"/>
                  </a:lnTo>
                  <a:lnTo>
                    <a:pt x="1328" y="2818"/>
                  </a:lnTo>
                  <a:lnTo>
                    <a:pt x="272" y="2818"/>
                  </a:lnTo>
                  <a:lnTo>
                    <a:pt x="232" y="2815"/>
                  </a:lnTo>
                  <a:lnTo>
                    <a:pt x="194" y="2807"/>
                  </a:lnTo>
                  <a:lnTo>
                    <a:pt x="157" y="2793"/>
                  </a:lnTo>
                  <a:lnTo>
                    <a:pt x="123" y="2773"/>
                  </a:lnTo>
                  <a:lnTo>
                    <a:pt x="93" y="2750"/>
                  </a:lnTo>
                  <a:lnTo>
                    <a:pt x="66" y="2723"/>
                  </a:lnTo>
                  <a:lnTo>
                    <a:pt x="43" y="2693"/>
                  </a:lnTo>
                  <a:lnTo>
                    <a:pt x="25" y="2660"/>
                  </a:lnTo>
                  <a:lnTo>
                    <a:pt x="11" y="2623"/>
                  </a:lnTo>
                  <a:lnTo>
                    <a:pt x="3" y="2585"/>
                  </a:lnTo>
                  <a:lnTo>
                    <a:pt x="0" y="2544"/>
                  </a:lnTo>
                  <a:lnTo>
                    <a:pt x="0" y="263"/>
                  </a:lnTo>
                  <a:lnTo>
                    <a:pt x="3" y="224"/>
                  </a:lnTo>
                  <a:lnTo>
                    <a:pt x="11" y="187"/>
                  </a:lnTo>
                  <a:lnTo>
                    <a:pt x="24" y="153"/>
                  </a:lnTo>
                  <a:lnTo>
                    <a:pt x="42" y="120"/>
                  </a:lnTo>
                  <a:lnTo>
                    <a:pt x="63" y="91"/>
                  </a:lnTo>
                  <a:lnTo>
                    <a:pt x="89" y="66"/>
                  </a:lnTo>
                  <a:lnTo>
                    <a:pt x="118" y="44"/>
                  </a:lnTo>
                  <a:lnTo>
                    <a:pt x="151" y="25"/>
                  </a:lnTo>
                  <a:lnTo>
                    <a:pt x="185" y="12"/>
                  </a:lnTo>
                  <a:lnTo>
                    <a:pt x="222" y="3"/>
                  </a:lnTo>
                  <a:lnTo>
                    <a:pt x="2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Trebuchet MS"/>
              </a:endParaRPr>
            </a:p>
          </p:txBody>
        </p:sp>
        <p:sp>
          <p:nvSpPr>
            <p:cNvPr id="127" name="Freeform 7">
              <a:extLst>
                <a:ext uri="{FF2B5EF4-FFF2-40B4-BE49-F238E27FC236}">
                  <a16:creationId xmlns:a16="http://schemas.microsoft.com/office/drawing/2014/main" id="{C40C9CD2-73E7-54E3-1136-187066A017E7}"/>
                </a:ext>
              </a:extLst>
            </p:cNvPr>
            <p:cNvSpPr>
              <a:spLocks/>
            </p:cNvSpPr>
            <p:nvPr/>
          </p:nvSpPr>
          <p:spPr bwMode="auto">
            <a:xfrm>
              <a:off x="2565401" y="938214"/>
              <a:ext cx="781050" cy="141288"/>
            </a:xfrm>
            <a:custGeom>
              <a:avLst/>
              <a:gdLst>
                <a:gd name="T0" fmla="*/ 134 w 1474"/>
                <a:gd name="T1" fmla="*/ 0 h 269"/>
                <a:gd name="T2" fmla="*/ 1341 w 1474"/>
                <a:gd name="T3" fmla="*/ 0 h 269"/>
                <a:gd name="T4" fmla="*/ 1368 w 1474"/>
                <a:gd name="T5" fmla="*/ 3 h 269"/>
                <a:gd name="T6" fmla="*/ 1393 w 1474"/>
                <a:gd name="T7" fmla="*/ 11 h 269"/>
                <a:gd name="T8" fmla="*/ 1416 w 1474"/>
                <a:gd name="T9" fmla="*/ 23 h 269"/>
                <a:gd name="T10" fmla="*/ 1435 w 1474"/>
                <a:gd name="T11" fmla="*/ 40 h 269"/>
                <a:gd name="T12" fmla="*/ 1452 w 1474"/>
                <a:gd name="T13" fmla="*/ 59 h 269"/>
                <a:gd name="T14" fmla="*/ 1464 w 1474"/>
                <a:gd name="T15" fmla="*/ 82 h 269"/>
                <a:gd name="T16" fmla="*/ 1471 w 1474"/>
                <a:gd name="T17" fmla="*/ 107 h 269"/>
                <a:gd name="T18" fmla="*/ 1474 w 1474"/>
                <a:gd name="T19" fmla="*/ 134 h 269"/>
                <a:gd name="T20" fmla="*/ 1471 w 1474"/>
                <a:gd name="T21" fmla="*/ 161 h 269"/>
                <a:gd name="T22" fmla="*/ 1464 w 1474"/>
                <a:gd name="T23" fmla="*/ 186 h 269"/>
                <a:gd name="T24" fmla="*/ 1451 w 1474"/>
                <a:gd name="T25" fmla="*/ 209 h 269"/>
                <a:gd name="T26" fmla="*/ 1435 w 1474"/>
                <a:gd name="T27" fmla="*/ 229 h 269"/>
                <a:gd name="T28" fmla="*/ 1416 w 1474"/>
                <a:gd name="T29" fmla="*/ 246 h 269"/>
                <a:gd name="T30" fmla="*/ 1393 w 1474"/>
                <a:gd name="T31" fmla="*/ 258 h 269"/>
                <a:gd name="T32" fmla="*/ 1368 w 1474"/>
                <a:gd name="T33" fmla="*/ 266 h 269"/>
                <a:gd name="T34" fmla="*/ 1341 w 1474"/>
                <a:gd name="T35" fmla="*/ 269 h 269"/>
                <a:gd name="T36" fmla="*/ 134 w 1474"/>
                <a:gd name="T37" fmla="*/ 269 h 269"/>
                <a:gd name="T38" fmla="*/ 107 w 1474"/>
                <a:gd name="T39" fmla="*/ 266 h 269"/>
                <a:gd name="T40" fmla="*/ 82 w 1474"/>
                <a:gd name="T41" fmla="*/ 258 h 269"/>
                <a:gd name="T42" fmla="*/ 59 w 1474"/>
                <a:gd name="T43" fmla="*/ 246 h 269"/>
                <a:gd name="T44" fmla="*/ 39 w 1474"/>
                <a:gd name="T45" fmla="*/ 229 h 269"/>
                <a:gd name="T46" fmla="*/ 23 w 1474"/>
                <a:gd name="T47" fmla="*/ 209 h 269"/>
                <a:gd name="T48" fmla="*/ 11 w 1474"/>
                <a:gd name="T49" fmla="*/ 186 h 269"/>
                <a:gd name="T50" fmla="*/ 3 w 1474"/>
                <a:gd name="T51" fmla="*/ 161 h 269"/>
                <a:gd name="T52" fmla="*/ 0 w 1474"/>
                <a:gd name="T53" fmla="*/ 134 h 269"/>
                <a:gd name="T54" fmla="*/ 3 w 1474"/>
                <a:gd name="T55" fmla="*/ 107 h 269"/>
                <a:gd name="T56" fmla="*/ 11 w 1474"/>
                <a:gd name="T57" fmla="*/ 82 h 269"/>
                <a:gd name="T58" fmla="*/ 23 w 1474"/>
                <a:gd name="T59" fmla="*/ 59 h 269"/>
                <a:gd name="T60" fmla="*/ 39 w 1474"/>
                <a:gd name="T61" fmla="*/ 40 h 269"/>
                <a:gd name="T62" fmla="*/ 59 w 1474"/>
                <a:gd name="T63" fmla="*/ 23 h 269"/>
                <a:gd name="T64" fmla="*/ 82 w 1474"/>
                <a:gd name="T65" fmla="*/ 11 h 269"/>
                <a:gd name="T66" fmla="*/ 107 w 1474"/>
                <a:gd name="T67" fmla="*/ 3 h 269"/>
                <a:gd name="T68" fmla="*/ 134 w 1474"/>
                <a:gd name="T6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74" h="269">
                  <a:moveTo>
                    <a:pt x="134" y="0"/>
                  </a:moveTo>
                  <a:lnTo>
                    <a:pt x="1341" y="0"/>
                  </a:lnTo>
                  <a:lnTo>
                    <a:pt x="1368" y="3"/>
                  </a:lnTo>
                  <a:lnTo>
                    <a:pt x="1393" y="11"/>
                  </a:lnTo>
                  <a:lnTo>
                    <a:pt x="1416" y="23"/>
                  </a:lnTo>
                  <a:lnTo>
                    <a:pt x="1435" y="40"/>
                  </a:lnTo>
                  <a:lnTo>
                    <a:pt x="1452" y="59"/>
                  </a:lnTo>
                  <a:lnTo>
                    <a:pt x="1464" y="82"/>
                  </a:lnTo>
                  <a:lnTo>
                    <a:pt x="1471" y="107"/>
                  </a:lnTo>
                  <a:lnTo>
                    <a:pt x="1474" y="134"/>
                  </a:lnTo>
                  <a:lnTo>
                    <a:pt x="1471" y="161"/>
                  </a:lnTo>
                  <a:lnTo>
                    <a:pt x="1464" y="186"/>
                  </a:lnTo>
                  <a:lnTo>
                    <a:pt x="1451" y="209"/>
                  </a:lnTo>
                  <a:lnTo>
                    <a:pt x="1435" y="229"/>
                  </a:lnTo>
                  <a:lnTo>
                    <a:pt x="1416" y="246"/>
                  </a:lnTo>
                  <a:lnTo>
                    <a:pt x="1393" y="258"/>
                  </a:lnTo>
                  <a:lnTo>
                    <a:pt x="1368" y="266"/>
                  </a:lnTo>
                  <a:lnTo>
                    <a:pt x="1341" y="269"/>
                  </a:lnTo>
                  <a:lnTo>
                    <a:pt x="134" y="269"/>
                  </a:lnTo>
                  <a:lnTo>
                    <a:pt x="107" y="266"/>
                  </a:lnTo>
                  <a:lnTo>
                    <a:pt x="82" y="258"/>
                  </a:lnTo>
                  <a:lnTo>
                    <a:pt x="59" y="246"/>
                  </a:lnTo>
                  <a:lnTo>
                    <a:pt x="39" y="229"/>
                  </a:lnTo>
                  <a:lnTo>
                    <a:pt x="23" y="209"/>
                  </a:lnTo>
                  <a:lnTo>
                    <a:pt x="11" y="186"/>
                  </a:lnTo>
                  <a:lnTo>
                    <a:pt x="3" y="161"/>
                  </a:lnTo>
                  <a:lnTo>
                    <a:pt x="0" y="134"/>
                  </a:lnTo>
                  <a:lnTo>
                    <a:pt x="3" y="107"/>
                  </a:lnTo>
                  <a:lnTo>
                    <a:pt x="11" y="82"/>
                  </a:lnTo>
                  <a:lnTo>
                    <a:pt x="23" y="59"/>
                  </a:lnTo>
                  <a:lnTo>
                    <a:pt x="39" y="40"/>
                  </a:lnTo>
                  <a:lnTo>
                    <a:pt x="59" y="23"/>
                  </a:lnTo>
                  <a:lnTo>
                    <a:pt x="82" y="11"/>
                  </a:lnTo>
                  <a:lnTo>
                    <a:pt x="107" y="3"/>
                  </a:lnTo>
                  <a:lnTo>
                    <a:pt x="1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Trebuchet MS"/>
              </a:endParaRPr>
            </a:p>
          </p:txBody>
        </p:sp>
        <p:sp>
          <p:nvSpPr>
            <p:cNvPr id="128" name="Freeform 8">
              <a:extLst>
                <a:ext uri="{FF2B5EF4-FFF2-40B4-BE49-F238E27FC236}">
                  <a16:creationId xmlns:a16="http://schemas.microsoft.com/office/drawing/2014/main" id="{E2219C8D-F4AB-5493-DFE1-1D0F93FBFEE6}"/>
                </a:ext>
              </a:extLst>
            </p:cNvPr>
            <p:cNvSpPr>
              <a:spLocks/>
            </p:cNvSpPr>
            <p:nvPr/>
          </p:nvSpPr>
          <p:spPr bwMode="auto">
            <a:xfrm>
              <a:off x="2565401" y="1174751"/>
              <a:ext cx="781050" cy="141288"/>
            </a:xfrm>
            <a:custGeom>
              <a:avLst/>
              <a:gdLst>
                <a:gd name="T0" fmla="*/ 134 w 1474"/>
                <a:gd name="T1" fmla="*/ 0 h 268"/>
                <a:gd name="T2" fmla="*/ 1341 w 1474"/>
                <a:gd name="T3" fmla="*/ 0 h 268"/>
                <a:gd name="T4" fmla="*/ 1368 w 1474"/>
                <a:gd name="T5" fmla="*/ 2 h 268"/>
                <a:gd name="T6" fmla="*/ 1393 w 1474"/>
                <a:gd name="T7" fmla="*/ 10 h 268"/>
                <a:gd name="T8" fmla="*/ 1416 w 1474"/>
                <a:gd name="T9" fmla="*/ 22 h 268"/>
                <a:gd name="T10" fmla="*/ 1435 w 1474"/>
                <a:gd name="T11" fmla="*/ 39 h 268"/>
                <a:gd name="T12" fmla="*/ 1452 w 1474"/>
                <a:gd name="T13" fmla="*/ 58 h 268"/>
                <a:gd name="T14" fmla="*/ 1464 w 1474"/>
                <a:gd name="T15" fmla="*/ 82 h 268"/>
                <a:gd name="T16" fmla="*/ 1471 w 1474"/>
                <a:gd name="T17" fmla="*/ 107 h 268"/>
                <a:gd name="T18" fmla="*/ 1474 w 1474"/>
                <a:gd name="T19" fmla="*/ 134 h 268"/>
                <a:gd name="T20" fmla="*/ 1471 w 1474"/>
                <a:gd name="T21" fmla="*/ 161 h 268"/>
                <a:gd name="T22" fmla="*/ 1464 w 1474"/>
                <a:gd name="T23" fmla="*/ 186 h 268"/>
                <a:gd name="T24" fmla="*/ 1451 w 1474"/>
                <a:gd name="T25" fmla="*/ 209 h 268"/>
                <a:gd name="T26" fmla="*/ 1435 w 1474"/>
                <a:gd name="T27" fmla="*/ 229 h 268"/>
                <a:gd name="T28" fmla="*/ 1416 w 1474"/>
                <a:gd name="T29" fmla="*/ 245 h 268"/>
                <a:gd name="T30" fmla="*/ 1393 w 1474"/>
                <a:gd name="T31" fmla="*/ 257 h 268"/>
                <a:gd name="T32" fmla="*/ 1368 w 1474"/>
                <a:gd name="T33" fmla="*/ 265 h 268"/>
                <a:gd name="T34" fmla="*/ 1341 w 1474"/>
                <a:gd name="T35" fmla="*/ 268 h 268"/>
                <a:gd name="T36" fmla="*/ 134 w 1474"/>
                <a:gd name="T37" fmla="*/ 268 h 268"/>
                <a:gd name="T38" fmla="*/ 107 w 1474"/>
                <a:gd name="T39" fmla="*/ 265 h 268"/>
                <a:gd name="T40" fmla="*/ 82 w 1474"/>
                <a:gd name="T41" fmla="*/ 257 h 268"/>
                <a:gd name="T42" fmla="*/ 59 w 1474"/>
                <a:gd name="T43" fmla="*/ 245 h 268"/>
                <a:gd name="T44" fmla="*/ 39 w 1474"/>
                <a:gd name="T45" fmla="*/ 229 h 268"/>
                <a:gd name="T46" fmla="*/ 23 w 1474"/>
                <a:gd name="T47" fmla="*/ 209 h 268"/>
                <a:gd name="T48" fmla="*/ 11 w 1474"/>
                <a:gd name="T49" fmla="*/ 186 h 268"/>
                <a:gd name="T50" fmla="*/ 3 w 1474"/>
                <a:gd name="T51" fmla="*/ 161 h 268"/>
                <a:gd name="T52" fmla="*/ 0 w 1474"/>
                <a:gd name="T53" fmla="*/ 134 h 268"/>
                <a:gd name="T54" fmla="*/ 3 w 1474"/>
                <a:gd name="T55" fmla="*/ 107 h 268"/>
                <a:gd name="T56" fmla="*/ 11 w 1474"/>
                <a:gd name="T57" fmla="*/ 82 h 268"/>
                <a:gd name="T58" fmla="*/ 23 w 1474"/>
                <a:gd name="T59" fmla="*/ 58 h 268"/>
                <a:gd name="T60" fmla="*/ 39 w 1474"/>
                <a:gd name="T61" fmla="*/ 39 h 268"/>
                <a:gd name="T62" fmla="*/ 59 w 1474"/>
                <a:gd name="T63" fmla="*/ 22 h 268"/>
                <a:gd name="T64" fmla="*/ 82 w 1474"/>
                <a:gd name="T65" fmla="*/ 10 h 268"/>
                <a:gd name="T66" fmla="*/ 107 w 1474"/>
                <a:gd name="T67" fmla="*/ 2 h 268"/>
                <a:gd name="T68" fmla="*/ 134 w 1474"/>
                <a:gd name="T69"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74" h="268">
                  <a:moveTo>
                    <a:pt x="134" y="0"/>
                  </a:moveTo>
                  <a:lnTo>
                    <a:pt x="1341" y="0"/>
                  </a:lnTo>
                  <a:lnTo>
                    <a:pt x="1368" y="2"/>
                  </a:lnTo>
                  <a:lnTo>
                    <a:pt x="1393" y="10"/>
                  </a:lnTo>
                  <a:lnTo>
                    <a:pt x="1416" y="22"/>
                  </a:lnTo>
                  <a:lnTo>
                    <a:pt x="1435" y="39"/>
                  </a:lnTo>
                  <a:lnTo>
                    <a:pt x="1452" y="58"/>
                  </a:lnTo>
                  <a:lnTo>
                    <a:pt x="1464" y="82"/>
                  </a:lnTo>
                  <a:lnTo>
                    <a:pt x="1471" y="107"/>
                  </a:lnTo>
                  <a:lnTo>
                    <a:pt x="1474" y="134"/>
                  </a:lnTo>
                  <a:lnTo>
                    <a:pt x="1471" y="161"/>
                  </a:lnTo>
                  <a:lnTo>
                    <a:pt x="1464" y="186"/>
                  </a:lnTo>
                  <a:lnTo>
                    <a:pt x="1451" y="209"/>
                  </a:lnTo>
                  <a:lnTo>
                    <a:pt x="1435" y="229"/>
                  </a:lnTo>
                  <a:lnTo>
                    <a:pt x="1416" y="245"/>
                  </a:lnTo>
                  <a:lnTo>
                    <a:pt x="1393" y="257"/>
                  </a:lnTo>
                  <a:lnTo>
                    <a:pt x="1368" y="265"/>
                  </a:lnTo>
                  <a:lnTo>
                    <a:pt x="1341" y="268"/>
                  </a:lnTo>
                  <a:lnTo>
                    <a:pt x="134" y="268"/>
                  </a:lnTo>
                  <a:lnTo>
                    <a:pt x="107" y="265"/>
                  </a:lnTo>
                  <a:lnTo>
                    <a:pt x="82" y="257"/>
                  </a:lnTo>
                  <a:lnTo>
                    <a:pt x="59" y="245"/>
                  </a:lnTo>
                  <a:lnTo>
                    <a:pt x="39" y="229"/>
                  </a:lnTo>
                  <a:lnTo>
                    <a:pt x="23" y="209"/>
                  </a:lnTo>
                  <a:lnTo>
                    <a:pt x="11" y="186"/>
                  </a:lnTo>
                  <a:lnTo>
                    <a:pt x="3" y="161"/>
                  </a:lnTo>
                  <a:lnTo>
                    <a:pt x="0" y="134"/>
                  </a:lnTo>
                  <a:lnTo>
                    <a:pt x="3" y="107"/>
                  </a:lnTo>
                  <a:lnTo>
                    <a:pt x="11" y="82"/>
                  </a:lnTo>
                  <a:lnTo>
                    <a:pt x="23" y="58"/>
                  </a:lnTo>
                  <a:lnTo>
                    <a:pt x="39" y="39"/>
                  </a:lnTo>
                  <a:lnTo>
                    <a:pt x="59" y="22"/>
                  </a:lnTo>
                  <a:lnTo>
                    <a:pt x="82" y="10"/>
                  </a:lnTo>
                  <a:lnTo>
                    <a:pt x="107" y="2"/>
                  </a:lnTo>
                  <a:lnTo>
                    <a:pt x="1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Trebuchet MS"/>
              </a:endParaRPr>
            </a:p>
          </p:txBody>
        </p:sp>
        <p:sp>
          <p:nvSpPr>
            <p:cNvPr id="129" name="Freeform 9">
              <a:extLst>
                <a:ext uri="{FF2B5EF4-FFF2-40B4-BE49-F238E27FC236}">
                  <a16:creationId xmlns:a16="http://schemas.microsoft.com/office/drawing/2014/main" id="{A377224D-AFBC-2173-F4FD-48EC2037B52D}"/>
                </a:ext>
              </a:extLst>
            </p:cNvPr>
            <p:cNvSpPr>
              <a:spLocks/>
            </p:cNvSpPr>
            <p:nvPr/>
          </p:nvSpPr>
          <p:spPr bwMode="auto">
            <a:xfrm>
              <a:off x="2565401" y="1411289"/>
              <a:ext cx="781050" cy="138113"/>
            </a:xfrm>
            <a:custGeom>
              <a:avLst/>
              <a:gdLst>
                <a:gd name="T0" fmla="*/ 134 w 1474"/>
                <a:gd name="T1" fmla="*/ 0 h 262"/>
                <a:gd name="T2" fmla="*/ 1341 w 1474"/>
                <a:gd name="T3" fmla="*/ 0 h 262"/>
                <a:gd name="T4" fmla="*/ 1368 w 1474"/>
                <a:gd name="T5" fmla="*/ 3 h 262"/>
                <a:gd name="T6" fmla="*/ 1393 w 1474"/>
                <a:gd name="T7" fmla="*/ 10 h 262"/>
                <a:gd name="T8" fmla="*/ 1416 w 1474"/>
                <a:gd name="T9" fmla="*/ 22 h 262"/>
                <a:gd name="T10" fmla="*/ 1435 w 1474"/>
                <a:gd name="T11" fmla="*/ 38 h 262"/>
                <a:gd name="T12" fmla="*/ 1452 w 1474"/>
                <a:gd name="T13" fmla="*/ 57 h 262"/>
                <a:gd name="T14" fmla="*/ 1464 w 1474"/>
                <a:gd name="T15" fmla="*/ 79 h 262"/>
                <a:gd name="T16" fmla="*/ 1471 w 1474"/>
                <a:gd name="T17" fmla="*/ 104 h 262"/>
                <a:gd name="T18" fmla="*/ 1474 w 1474"/>
                <a:gd name="T19" fmla="*/ 131 h 262"/>
                <a:gd name="T20" fmla="*/ 1471 w 1474"/>
                <a:gd name="T21" fmla="*/ 158 h 262"/>
                <a:gd name="T22" fmla="*/ 1464 w 1474"/>
                <a:gd name="T23" fmla="*/ 183 h 262"/>
                <a:gd name="T24" fmla="*/ 1451 w 1474"/>
                <a:gd name="T25" fmla="*/ 205 h 262"/>
                <a:gd name="T26" fmla="*/ 1435 w 1474"/>
                <a:gd name="T27" fmla="*/ 225 h 262"/>
                <a:gd name="T28" fmla="*/ 1416 w 1474"/>
                <a:gd name="T29" fmla="*/ 240 h 262"/>
                <a:gd name="T30" fmla="*/ 1393 w 1474"/>
                <a:gd name="T31" fmla="*/ 252 h 262"/>
                <a:gd name="T32" fmla="*/ 1368 w 1474"/>
                <a:gd name="T33" fmla="*/ 259 h 262"/>
                <a:gd name="T34" fmla="*/ 1341 w 1474"/>
                <a:gd name="T35" fmla="*/ 262 h 262"/>
                <a:gd name="T36" fmla="*/ 134 w 1474"/>
                <a:gd name="T37" fmla="*/ 262 h 262"/>
                <a:gd name="T38" fmla="*/ 107 w 1474"/>
                <a:gd name="T39" fmla="*/ 259 h 262"/>
                <a:gd name="T40" fmla="*/ 82 w 1474"/>
                <a:gd name="T41" fmla="*/ 252 h 262"/>
                <a:gd name="T42" fmla="*/ 59 w 1474"/>
                <a:gd name="T43" fmla="*/ 240 h 262"/>
                <a:gd name="T44" fmla="*/ 39 w 1474"/>
                <a:gd name="T45" fmla="*/ 225 h 262"/>
                <a:gd name="T46" fmla="*/ 23 w 1474"/>
                <a:gd name="T47" fmla="*/ 205 h 262"/>
                <a:gd name="T48" fmla="*/ 11 w 1474"/>
                <a:gd name="T49" fmla="*/ 183 h 262"/>
                <a:gd name="T50" fmla="*/ 3 w 1474"/>
                <a:gd name="T51" fmla="*/ 158 h 262"/>
                <a:gd name="T52" fmla="*/ 0 w 1474"/>
                <a:gd name="T53" fmla="*/ 131 h 262"/>
                <a:gd name="T54" fmla="*/ 3 w 1474"/>
                <a:gd name="T55" fmla="*/ 104 h 262"/>
                <a:gd name="T56" fmla="*/ 11 w 1474"/>
                <a:gd name="T57" fmla="*/ 79 h 262"/>
                <a:gd name="T58" fmla="*/ 23 w 1474"/>
                <a:gd name="T59" fmla="*/ 57 h 262"/>
                <a:gd name="T60" fmla="*/ 39 w 1474"/>
                <a:gd name="T61" fmla="*/ 38 h 262"/>
                <a:gd name="T62" fmla="*/ 59 w 1474"/>
                <a:gd name="T63" fmla="*/ 22 h 262"/>
                <a:gd name="T64" fmla="*/ 82 w 1474"/>
                <a:gd name="T65" fmla="*/ 10 h 262"/>
                <a:gd name="T66" fmla="*/ 107 w 1474"/>
                <a:gd name="T67" fmla="*/ 3 h 262"/>
                <a:gd name="T68" fmla="*/ 134 w 1474"/>
                <a:gd name="T6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74" h="262">
                  <a:moveTo>
                    <a:pt x="134" y="0"/>
                  </a:moveTo>
                  <a:lnTo>
                    <a:pt x="1341" y="0"/>
                  </a:lnTo>
                  <a:lnTo>
                    <a:pt x="1368" y="3"/>
                  </a:lnTo>
                  <a:lnTo>
                    <a:pt x="1393" y="10"/>
                  </a:lnTo>
                  <a:lnTo>
                    <a:pt x="1416" y="22"/>
                  </a:lnTo>
                  <a:lnTo>
                    <a:pt x="1435" y="38"/>
                  </a:lnTo>
                  <a:lnTo>
                    <a:pt x="1452" y="57"/>
                  </a:lnTo>
                  <a:lnTo>
                    <a:pt x="1464" y="79"/>
                  </a:lnTo>
                  <a:lnTo>
                    <a:pt x="1471" y="104"/>
                  </a:lnTo>
                  <a:lnTo>
                    <a:pt x="1474" y="131"/>
                  </a:lnTo>
                  <a:lnTo>
                    <a:pt x="1471" y="158"/>
                  </a:lnTo>
                  <a:lnTo>
                    <a:pt x="1464" y="183"/>
                  </a:lnTo>
                  <a:lnTo>
                    <a:pt x="1451" y="205"/>
                  </a:lnTo>
                  <a:lnTo>
                    <a:pt x="1435" y="225"/>
                  </a:lnTo>
                  <a:lnTo>
                    <a:pt x="1416" y="240"/>
                  </a:lnTo>
                  <a:lnTo>
                    <a:pt x="1393" y="252"/>
                  </a:lnTo>
                  <a:lnTo>
                    <a:pt x="1368" y="259"/>
                  </a:lnTo>
                  <a:lnTo>
                    <a:pt x="1341" y="262"/>
                  </a:lnTo>
                  <a:lnTo>
                    <a:pt x="134" y="262"/>
                  </a:lnTo>
                  <a:lnTo>
                    <a:pt x="107" y="259"/>
                  </a:lnTo>
                  <a:lnTo>
                    <a:pt x="82" y="252"/>
                  </a:lnTo>
                  <a:lnTo>
                    <a:pt x="59" y="240"/>
                  </a:lnTo>
                  <a:lnTo>
                    <a:pt x="39" y="225"/>
                  </a:lnTo>
                  <a:lnTo>
                    <a:pt x="23" y="205"/>
                  </a:lnTo>
                  <a:lnTo>
                    <a:pt x="11" y="183"/>
                  </a:lnTo>
                  <a:lnTo>
                    <a:pt x="3" y="158"/>
                  </a:lnTo>
                  <a:lnTo>
                    <a:pt x="0" y="131"/>
                  </a:lnTo>
                  <a:lnTo>
                    <a:pt x="3" y="104"/>
                  </a:lnTo>
                  <a:lnTo>
                    <a:pt x="11" y="79"/>
                  </a:lnTo>
                  <a:lnTo>
                    <a:pt x="23" y="57"/>
                  </a:lnTo>
                  <a:lnTo>
                    <a:pt x="39" y="38"/>
                  </a:lnTo>
                  <a:lnTo>
                    <a:pt x="59" y="22"/>
                  </a:lnTo>
                  <a:lnTo>
                    <a:pt x="82" y="10"/>
                  </a:lnTo>
                  <a:lnTo>
                    <a:pt x="107" y="3"/>
                  </a:lnTo>
                  <a:lnTo>
                    <a:pt x="1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Trebuchet MS"/>
              </a:endParaRPr>
            </a:p>
          </p:txBody>
        </p:sp>
        <p:sp>
          <p:nvSpPr>
            <p:cNvPr id="130" name="Freeform 10">
              <a:extLst>
                <a:ext uri="{FF2B5EF4-FFF2-40B4-BE49-F238E27FC236}">
                  <a16:creationId xmlns:a16="http://schemas.microsoft.com/office/drawing/2014/main" id="{1B9F6C00-7F3E-703A-E8C8-189B0C83F7BD}"/>
                </a:ext>
              </a:extLst>
            </p:cNvPr>
            <p:cNvSpPr>
              <a:spLocks/>
            </p:cNvSpPr>
            <p:nvPr/>
          </p:nvSpPr>
          <p:spPr bwMode="auto">
            <a:xfrm>
              <a:off x="2565401" y="1636714"/>
              <a:ext cx="431800" cy="139700"/>
            </a:xfrm>
            <a:custGeom>
              <a:avLst/>
              <a:gdLst>
                <a:gd name="T0" fmla="*/ 134 w 816"/>
                <a:gd name="T1" fmla="*/ 0 h 262"/>
                <a:gd name="T2" fmla="*/ 816 w 816"/>
                <a:gd name="T3" fmla="*/ 0 h 262"/>
                <a:gd name="T4" fmla="*/ 777 w 816"/>
                <a:gd name="T5" fmla="*/ 22 h 262"/>
                <a:gd name="T6" fmla="*/ 738 w 816"/>
                <a:gd name="T7" fmla="*/ 49 h 262"/>
                <a:gd name="T8" fmla="*/ 704 w 816"/>
                <a:gd name="T9" fmla="*/ 78 h 262"/>
                <a:gd name="T10" fmla="*/ 671 w 816"/>
                <a:gd name="T11" fmla="*/ 112 h 262"/>
                <a:gd name="T12" fmla="*/ 644 w 816"/>
                <a:gd name="T13" fmla="*/ 148 h 262"/>
                <a:gd name="T14" fmla="*/ 620 w 816"/>
                <a:gd name="T15" fmla="*/ 186 h 262"/>
                <a:gd name="T16" fmla="*/ 600 w 816"/>
                <a:gd name="T17" fmla="*/ 225 h 262"/>
                <a:gd name="T18" fmla="*/ 584 w 816"/>
                <a:gd name="T19" fmla="*/ 262 h 262"/>
                <a:gd name="T20" fmla="*/ 134 w 816"/>
                <a:gd name="T21" fmla="*/ 262 h 262"/>
                <a:gd name="T22" fmla="*/ 107 w 816"/>
                <a:gd name="T23" fmla="*/ 259 h 262"/>
                <a:gd name="T24" fmla="*/ 82 w 816"/>
                <a:gd name="T25" fmla="*/ 252 h 262"/>
                <a:gd name="T26" fmla="*/ 59 w 816"/>
                <a:gd name="T27" fmla="*/ 240 h 262"/>
                <a:gd name="T28" fmla="*/ 39 w 816"/>
                <a:gd name="T29" fmla="*/ 224 h 262"/>
                <a:gd name="T30" fmla="*/ 23 w 816"/>
                <a:gd name="T31" fmla="*/ 205 h 262"/>
                <a:gd name="T32" fmla="*/ 10 w 816"/>
                <a:gd name="T33" fmla="*/ 183 h 262"/>
                <a:gd name="T34" fmla="*/ 3 w 816"/>
                <a:gd name="T35" fmla="*/ 158 h 262"/>
                <a:gd name="T36" fmla="*/ 0 w 816"/>
                <a:gd name="T37" fmla="*/ 132 h 262"/>
                <a:gd name="T38" fmla="*/ 3 w 816"/>
                <a:gd name="T39" fmla="*/ 105 h 262"/>
                <a:gd name="T40" fmla="*/ 10 w 816"/>
                <a:gd name="T41" fmla="*/ 80 h 262"/>
                <a:gd name="T42" fmla="*/ 23 w 816"/>
                <a:gd name="T43" fmla="*/ 58 h 262"/>
                <a:gd name="T44" fmla="*/ 39 w 816"/>
                <a:gd name="T45" fmla="*/ 39 h 262"/>
                <a:gd name="T46" fmla="*/ 59 w 816"/>
                <a:gd name="T47" fmla="*/ 22 h 262"/>
                <a:gd name="T48" fmla="*/ 82 w 816"/>
                <a:gd name="T49" fmla="*/ 10 h 262"/>
                <a:gd name="T50" fmla="*/ 107 w 816"/>
                <a:gd name="T51" fmla="*/ 2 h 262"/>
                <a:gd name="T52" fmla="*/ 134 w 816"/>
                <a:gd name="T53"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6" h="262">
                  <a:moveTo>
                    <a:pt x="134" y="0"/>
                  </a:moveTo>
                  <a:lnTo>
                    <a:pt x="816" y="0"/>
                  </a:lnTo>
                  <a:lnTo>
                    <a:pt x="777" y="22"/>
                  </a:lnTo>
                  <a:lnTo>
                    <a:pt x="738" y="49"/>
                  </a:lnTo>
                  <a:lnTo>
                    <a:pt x="704" y="78"/>
                  </a:lnTo>
                  <a:lnTo>
                    <a:pt x="671" y="112"/>
                  </a:lnTo>
                  <a:lnTo>
                    <a:pt x="644" y="148"/>
                  </a:lnTo>
                  <a:lnTo>
                    <a:pt x="620" y="186"/>
                  </a:lnTo>
                  <a:lnTo>
                    <a:pt x="600" y="225"/>
                  </a:lnTo>
                  <a:lnTo>
                    <a:pt x="584" y="262"/>
                  </a:lnTo>
                  <a:lnTo>
                    <a:pt x="134" y="262"/>
                  </a:lnTo>
                  <a:lnTo>
                    <a:pt x="107" y="259"/>
                  </a:lnTo>
                  <a:lnTo>
                    <a:pt x="82" y="252"/>
                  </a:lnTo>
                  <a:lnTo>
                    <a:pt x="59" y="240"/>
                  </a:lnTo>
                  <a:lnTo>
                    <a:pt x="39" y="224"/>
                  </a:lnTo>
                  <a:lnTo>
                    <a:pt x="23" y="205"/>
                  </a:lnTo>
                  <a:lnTo>
                    <a:pt x="10" y="183"/>
                  </a:lnTo>
                  <a:lnTo>
                    <a:pt x="3" y="158"/>
                  </a:lnTo>
                  <a:lnTo>
                    <a:pt x="0" y="132"/>
                  </a:lnTo>
                  <a:lnTo>
                    <a:pt x="3" y="105"/>
                  </a:lnTo>
                  <a:lnTo>
                    <a:pt x="10" y="80"/>
                  </a:lnTo>
                  <a:lnTo>
                    <a:pt x="23" y="58"/>
                  </a:lnTo>
                  <a:lnTo>
                    <a:pt x="39" y="39"/>
                  </a:lnTo>
                  <a:lnTo>
                    <a:pt x="59" y="22"/>
                  </a:lnTo>
                  <a:lnTo>
                    <a:pt x="82" y="10"/>
                  </a:lnTo>
                  <a:lnTo>
                    <a:pt x="107" y="2"/>
                  </a:lnTo>
                  <a:lnTo>
                    <a:pt x="1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Trebuchet MS"/>
              </a:endParaRPr>
            </a:p>
          </p:txBody>
        </p:sp>
        <p:sp>
          <p:nvSpPr>
            <p:cNvPr id="131" name="Freeform 11">
              <a:extLst>
                <a:ext uri="{FF2B5EF4-FFF2-40B4-BE49-F238E27FC236}">
                  <a16:creationId xmlns:a16="http://schemas.microsoft.com/office/drawing/2014/main" id="{D9195BFD-C81A-1EA5-FFFA-A555161A5409}"/>
                </a:ext>
              </a:extLst>
            </p:cNvPr>
            <p:cNvSpPr>
              <a:spLocks/>
            </p:cNvSpPr>
            <p:nvPr/>
          </p:nvSpPr>
          <p:spPr bwMode="auto">
            <a:xfrm>
              <a:off x="3221039" y="1636714"/>
              <a:ext cx="125413" cy="93663"/>
            </a:xfrm>
            <a:custGeom>
              <a:avLst/>
              <a:gdLst>
                <a:gd name="T0" fmla="*/ 0 w 236"/>
                <a:gd name="T1" fmla="*/ 0 h 177"/>
                <a:gd name="T2" fmla="*/ 102 w 236"/>
                <a:gd name="T3" fmla="*/ 0 h 177"/>
                <a:gd name="T4" fmla="*/ 129 w 236"/>
                <a:gd name="T5" fmla="*/ 3 h 177"/>
                <a:gd name="T6" fmla="*/ 154 w 236"/>
                <a:gd name="T7" fmla="*/ 10 h 177"/>
                <a:gd name="T8" fmla="*/ 177 w 236"/>
                <a:gd name="T9" fmla="*/ 22 h 177"/>
                <a:gd name="T10" fmla="*/ 196 w 236"/>
                <a:gd name="T11" fmla="*/ 39 h 177"/>
                <a:gd name="T12" fmla="*/ 213 w 236"/>
                <a:gd name="T13" fmla="*/ 59 h 177"/>
                <a:gd name="T14" fmla="*/ 225 w 236"/>
                <a:gd name="T15" fmla="*/ 81 h 177"/>
                <a:gd name="T16" fmla="*/ 233 w 236"/>
                <a:gd name="T17" fmla="*/ 106 h 177"/>
                <a:gd name="T18" fmla="*/ 236 w 236"/>
                <a:gd name="T19" fmla="*/ 133 h 177"/>
                <a:gd name="T20" fmla="*/ 234 w 236"/>
                <a:gd name="T21" fmla="*/ 156 h 177"/>
                <a:gd name="T22" fmla="*/ 228 w 236"/>
                <a:gd name="T23" fmla="*/ 177 h 177"/>
                <a:gd name="T24" fmla="*/ 95 w 236"/>
                <a:gd name="T25" fmla="*/ 63 h 177"/>
                <a:gd name="T26" fmla="*/ 72 w 236"/>
                <a:gd name="T27" fmla="*/ 45 h 177"/>
                <a:gd name="T28" fmla="*/ 49 w 236"/>
                <a:gd name="T29" fmla="*/ 28 h 177"/>
                <a:gd name="T30" fmla="*/ 25 w 236"/>
                <a:gd name="T31" fmla="*/ 12 h 177"/>
                <a:gd name="T32" fmla="*/ 0 w 236"/>
                <a:gd name="T3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6" h="177">
                  <a:moveTo>
                    <a:pt x="0" y="0"/>
                  </a:moveTo>
                  <a:lnTo>
                    <a:pt x="102" y="0"/>
                  </a:lnTo>
                  <a:lnTo>
                    <a:pt x="129" y="3"/>
                  </a:lnTo>
                  <a:lnTo>
                    <a:pt x="154" y="10"/>
                  </a:lnTo>
                  <a:lnTo>
                    <a:pt x="177" y="22"/>
                  </a:lnTo>
                  <a:lnTo>
                    <a:pt x="196" y="39"/>
                  </a:lnTo>
                  <a:lnTo>
                    <a:pt x="213" y="59"/>
                  </a:lnTo>
                  <a:lnTo>
                    <a:pt x="225" y="81"/>
                  </a:lnTo>
                  <a:lnTo>
                    <a:pt x="233" y="106"/>
                  </a:lnTo>
                  <a:lnTo>
                    <a:pt x="236" y="133"/>
                  </a:lnTo>
                  <a:lnTo>
                    <a:pt x="234" y="156"/>
                  </a:lnTo>
                  <a:lnTo>
                    <a:pt x="228" y="177"/>
                  </a:lnTo>
                  <a:lnTo>
                    <a:pt x="95" y="63"/>
                  </a:lnTo>
                  <a:lnTo>
                    <a:pt x="72" y="45"/>
                  </a:lnTo>
                  <a:lnTo>
                    <a:pt x="49" y="28"/>
                  </a:lnTo>
                  <a:lnTo>
                    <a:pt x="25" y="1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Trebuchet MS"/>
              </a:endParaRPr>
            </a:p>
          </p:txBody>
        </p:sp>
        <p:sp>
          <p:nvSpPr>
            <p:cNvPr id="132" name="Freeform 12">
              <a:extLst>
                <a:ext uri="{FF2B5EF4-FFF2-40B4-BE49-F238E27FC236}">
                  <a16:creationId xmlns:a16="http://schemas.microsoft.com/office/drawing/2014/main" id="{32ACD47D-ADDD-6EAB-91DD-75322AF1548C}"/>
                </a:ext>
              </a:extLst>
            </p:cNvPr>
            <p:cNvSpPr>
              <a:spLocks/>
            </p:cNvSpPr>
            <p:nvPr/>
          </p:nvSpPr>
          <p:spPr bwMode="auto">
            <a:xfrm>
              <a:off x="2986089" y="1417639"/>
              <a:ext cx="1035050" cy="822325"/>
            </a:xfrm>
            <a:custGeom>
              <a:avLst/>
              <a:gdLst>
                <a:gd name="T0" fmla="*/ 1719 w 1957"/>
                <a:gd name="T1" fmla="*/ 0 h 1553"/>
                <a:gd name="T2" fmla="*/ 1752 w 1957"/>
                <a:gd name="T3" fmla="*/ 2 h 1553"/>
                <a:gd name="T4" fmla="*/ 1784 w 1957"/>
                <a:gd name="T5" fmla="*/ 9 h 1553"/>
                <a:gd name="T6" fmla="*/ 1816 w 1957"/>
                <a:gd name="T7" fmla="*/ 20 h 1553"/>
                <a:gd name="T8" fmla="*/ 1845 w 1957"/>
                <a:gd name="T9" fmla="*/ 36 h 1553"/>
                <a:gd name="T10" fmla="*/ 1873 w 1957"/>
                <a:gd name="T11" fmla="*/ 56 h 1553"/>
                <a:gd name="T12" fmla="*/ 1898 w 1957"/>
                <a:gd name="T13" fmla="*/ 81 h 1553"/>
                <a:gd name="T14" fmla="*/ 1920 w 1957"/>
                <a:gd name="T15" fmla="*/ 108 h 1553"/>
                <a:gd name="T16" fmla="*/ 1935 w 1957"/>
                <a:gd name="T17" fmla="*/ 137 h 1553"/>
                <a:gd name="T18" fmla="*/ 1947 w 1957"/>
                <a:gd name="T19" fmla="*/ 169 h 1553"/>
                <a:gd name="T20" fmla="*/ 1954 w 1957"/>
                <a:gd name="T21" fmla="*/ 201 h 1553"/>
                <a:gd name="T22" fmla="*/ 1957 w 1957"/>
                <a:gd name="T23" fmla="*/ 233 h 1553"/>
                <a:gd name="T24" fmla="*/ 1955 w 1957"/>
                <a:gd name="T25" fmla="*/ 266 h 1553"/>
                <a:gd name="T26" fmla="*/ 1948 w 1957"/>
                <a:gd name="T27" fmla="*/ 298 h 1553"/>
                <a:gd name="T28" fmla="*/ 1937 w 1957"/>
                <a:gd name="T29" fmla="*/ 329 h 1553"/>
                <a:gd name="T30" fmla="*/ 1922 w 1957"/>
                <a:gd name="T31" fmla="*/ 359 h 1553"/>
                <a:gd name="T32" fmla="*/ 1901 w 1957"/>
                <a:gd name="T33" fmla="*/ 387 h 1553"/>
                <a:gd name="T34" fmla="*/ 976 w 1957"/>
                <a:gd name="T35" fmla="*/ 1470 h 1553"/>
                <a:gd name="T36" fmla="*/ 955 w 1957"/>
                <a:gd name="T37" fmla="*/ 1492 h 1553"/>
                <a:gd name="T38" fmla="*/ 931 w 1957"/>
                <a:gd name="T39" fmla="*/ 1511 h 1553"/>
                <a:gd name="T40" fmla="*/ 905 w 1957"/>
                <a:gd name="T41" fmla="*/ 1527 h 1553"/>
                <a:gd name="T42" fmla="*/ 877 w 1957"/>
                <a:gd name="T43" fmla="*/ 1539 h 1553"/>
                <a:gd name="T44" fmla="*/ 847 w 1957"/>
                <a:gd name="T45" fmla="*/ 1548 h 1553"/>
                <a:gd name="T46" fmla="*/ 817 w 1957"/>
                <a:gd name="T47" fmla="*/ 1553 h 1553"/>
                <a:gd name="T48" fmla="*/ 798 w 1957"/>
                <a:gd name="T49" fmla="*/ 1553 h 1553"/>
                <a:gd name="T50" fmla="*/ 764 w 1957"/>
                <a:gd name="T51" fmla="*/ 1551 h 1553"/>
                <a:gd name="T52" fmla="*/ 732 w 1957"/>
                <a:gd name="T53" fmla="*/ 1544 h 1553"/>
                <a:gd name="T54" fmla="*/ 701 w 1957"/>
                <a:gd name="T55" fmla="*/ 1531 h 1553"/>
                <a:gd name="T56" fmla="*/ 672 w 1957"/>
                <a:gd name="T57" fmla="*/ 1515 h 1553"/>
                <a:gd name="T58" fmla="*/ 645 w 1957"/>
                <a:gd name="T59" fmla="*/ 1495 h 1553"/>
                <a:gd name="T60" fmla="*/ 81 w 1957"/>
                <a:gd name="T61" fmla="*/ 1012 h 1553"/>
                <a:gd name="T62" fmla="*/ 57 w 1957"/>
                <a:gd name="T63" fmla="*/ 987 h 1553"/>
                <a:gd name="T64" fmla="*/ 36 w 1957"/>
                <a:gd name="T65" fmla="*/ 959 h 1553"/>
                <a:gd name="T66" fmla="*/ 21 w 1957"/>
                <a:gd name="T67" fmla="*/ 930 h 1553"/>
                <a:gd name="T68" fmla="*/ 9 w 1957"/>
                <a:gd name="T69" fmla="*/ 900 h 1553"/>
                <a:gd name="T70" fmla="*/ 2 w 1957"/>
                <a:gd name="T71" fmla="*/ 868 h 1553"/>
                <a:gd name="T72" fmla="*/ 0 w 1957"/>
                <a:gd name="T73" fmla="*/ 835 h 1553"/>
                <a:gd name="T74" fmla="*/ 2 w 1957"/>
                <a:gd name="T75" fmla="*/ 803 h 1553"/>
                <a:gd name="T76" fmla="*/ 8 w 1957"/>
                <a:gd name="T77" fmla="*/ 770 h 1553"/>
                <a:gd name="T78" fmla="*/ 19 w 1957"/>
                <a:gd name="T79" fmla="*/ 739 h 1553"/>
                <a:gd name="T80" fmla="*/ 35 w 1957"/>
                <a:gd name="T81" fmla="*/ 708 h 1553"/>
                <a:gd name="T82" fmla="*/ 56 w 1957"/>
                <a:gd name="T83" fmla="*/ 680 h 1553"/>
                <a:gd name="T84" fmla="*/ 80 w 1957"/>
                <a:gd name="T85" fmla="*/ 656 h 1553"/>
                <a:gd name="T86" fmla="*/ 107 w 1957"/>
                <a:gd name="T87" fmla="*/ 636 h 1553"/>
                <a:gd name="T88" fmla="*/ 136 w 1957"/>
                <a:gd name="T89" fmla="*/ 620 h 1553"/>
                <a:gd name="T90" fmla="*/ 167 w 1957"/>
                <a:gd name="T91" fmla="*/ 608 h 1553"/>
                <a:gd name="T92" fmla="*/ 199 w 1957"/>
                <a:gd name="T93" fmla="*/ 601 h 1553"/>
                <a:gd name="T94" fmla="*/ 232 w 1957"/>
                <a:gd name="T95" fmla="*/ 599 h 1553"/>
                <a:gd name="T96" fmla="*/ 265 w 1957"/>
                <a:gd name="T97" fmla="*/ 601 h 1553"/>
                <a:gd name="T98" fmla="*/ 297 w 1957"/>
                <a:gd name="T99" fmla="*/ 608 h 1553"/>
                <a:gd name="T100" fmla="*/ 329 w 1957"/>
                <a:gd name="T101" fmla="*/ 619 h 1553"/>
                <a:gd name="T102" fmla="*/ 359 w 1957"/>
                <a:gd name="T103" fmla="*/ 635 h 1553"/>
                <a:gd name="T104" fmla="*/ 386 w 1957"/>
                <a:gd name="T105" fmla="*/ 655 h 1553"/>
                <a:gd name="T106" fmla="*/ 772 w 1957"/>
                <a:gd name="T107" fmla="*/ 986 h 1553"/>
                <a:gd name="T108" fmla="*/ 1543 w 1957"/>
                <a:gd name="T109" fmla="*/ 83 h 1553"/>
                <a:gd name="T110" fmla="*/ 1567 w 1957"/>
                <a:gd name="T111" fmla="*/ 58 h 1553"/>
                <a:gd name="T112" fmla="*/ 1594 w 1957"/>
                <a:gd name="T113" fmla="*/ 38 h 1553"/>
                <a:gd name="T114" fmla="*/ 1624 w 1957"/>
                <a:gd name="T115" fmla="*/ 22 h 1553"/>
                <a:gd name="T116" fmla="*/ 1655 w 1957"/>
                <a:gd name="T117" fmla="*/ 10 h 1553"/>
                <a:gd name="T118" fmla="*/ 1687 w 1957"/>
                <a:gd name="T119" fmla="*/ 3 h 1553"/>
                <a:gd name="T120" fmla="*/ 1719 w 1957"/>
                <a:gd name="T121" fmla="*/ 0 h 1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57" h="1553">
                  <a:moveTo>
                    <a:pt x="1719" y="0"/>
                  </a:moveTo>
                  <a:lnTo>
                    <a:pt x="1752" y="2"/>
                  </a:lnTo>
                  <a:lnTo>
                    <a:pt x="1784" y="9"/>
                  </a:lnTo>
                  <a:lnTo>
                    <a:pt x="1816" y="20"/>
                  </a:lnTo>
                  <a:lnTo>
                    <a:pt x="1845" y="36"/>
                  </a:lnTo>
                  <a:lnTo>
                    <a:pt x="1873" y="56"/>
                  </a:lnTo>
                  <a:lnTo>
                    <a:pt x="1898" y="81"/>
                  </a:lnTo>
                  <a:lnTo>
                    <a:pt x="1920" y="108"/>
                  </a:lnTo>
                  <a:lnTo>
                    <a:pt x="1935" y="137"/>
                  </a:lnTo>
                  <a:lnTo>
                    <a:pt x="1947" y="169"/>
                  </a:lnTo>
                  <a:lnTo>
                    <a:pt x="1954" y="201"/>
                  </a:lnTo>
                  <a:lnTo>
                    <a:pt x="1957" y="233"/>
                  </a:lnTo>
                  <a:lnTo>
                    <a:pt x="1955" y="266"/>
                  </a:lnTo>
                  <a:lnTo>
                    <a:pt x="1948" y="298"/>
                  </a:lnTo>
                  <a:lnTo>
                    <a:pt x="1937" y="329"/>
                  </a:lnTo>
                  <a:lnTo>
                    <a:pt x="1922" y="359"/>
                  </a:lnTo>
                  <a:lnTo>
                    <a:pt x="1901" y="387"/>
                  </a:lnTo>
                  <a:lnTo>
                    <a:pt x="976" y="1470"/>
                  </a:lnTo>
                  <a:lnTo>
                    <a:pt x="955" y="1492"/>
                  </a:lnTo>
                  <a:lnTo>
                    <a:pt x="931" y="1511"/>
                  </a:lnTo>
                  <a:lnTo>
                    <a:pt x="905" y="1527"/>
                  </a:lnTo>
                  <a:lnTo>
                    <a:pt x="877" y="1539"/>
                  </a:lnTo>
                  <a:lnTo>
                    <a:pt x="847" y="1548"/>
                  </a:lnTo>
                  <a:lnTo>
                    <a:pt x="817" y="1553"/>
                  </a:lnTo>
                  <a:lnTo>
                    <a:pt x="798" y="1553"/>
                  </a:lnTo>
                  <a:lnTo>
                    <a:pt x="764" y="1551"/>
                  </a:lnTo>
                  <a:lnTo>
                    <a:pt x="732" y="1544"/>
                  </a:lnTo>
                  <a:lnTo>
                    <a:pt x="701" y="1531"/>
                  </a:lnTo>
                  <a:lnTo>
                    <a:pt x="672" y="1515"/>
                  </a:lnTo>
                  <a:lnTo>
                    <a:pt x="645" y="1495"/>
                  </a:lnTo>
                  <a:lnTo>
                    <a:pt x="81" y="1012"/>
                  </a:lnTo>
                  <a:lnTo>
                    <a:pt x="57" y="987"/>
                  </a:lnTo>
                  <a:lnTo>
                    <a:pt x="36" y="959"/>
                  </a:lnTo>
                  <a:lnTo>
                    <a:pt x="21" y="930"/>
                  </a:lnTo>
                  <a:lnTo>
                    <a:pt x="9" y="900"/>
                  </a:lnTo>
                  <a:lnTo>
                    <a:pt x="2" y="868"/>
                  </a:lnTo>
                  <a:lnTo>
                    <a:pt x="0" y="835"/>
                  </a:lnTo>
                  <a:lnTo>
                    <a:pt x="2" y="803"/>
                  </a:lnTo>
                  <a:lnTo>
                    <a:pt x="8" y="770"/>
                  </a:lnTo>
                  <a:lnTo>
                    <a:pt x="19" y="739"/>
                  </a:lnTo>
                  <a:lnTo>
                    <a:pt x="35" y="708"/>
                  </a:lnTo>
                  <a:lnTo>
                    <a:pt x="56" y="680"/>
                  </a:lnTo>
                  <a:lnTo>
                    <a:pt x="80" y="656"/>
                  </a:lnTo>
                  <a:lnTo>
                    <a:pt x="107" y="636"/>
                  </a:lnTo>
                  <a:lnTo>
                    <a:pt x="136" y="620"/>
                  </a:lnTo>
                  <a:lnTo>
                    <a:pt x="167" y="608"/>
                  </a:lnTo>
                  <a:lnTo>
                    <a:pt x="199" y="601"/>
                  </a:lnTo>
                  <a:lnTo>
                    <a:pt x="232" y="599"/>
                  </a:lnTo>
                  <a:lnTo>
                    <a:pt x="265" y="601"/>
                  </a:lnTo>
                  <a:lnTo>
                    <a:pt x="297" y="608"/>
                  </a:lnTo>
                  <a:lnTo>
                    <a:pt x="329" y="619"/>
                  </a:lnTo>
                  <a:lnTo>
                    <a:pt x="359" y="635"/>
                  </a:lnTo>
                  <a:lnTo>
                    <a:pt x="386" y="655"/>
                  </a:lnTo>
                  <a:lnTo>
                    <a:pt x="772" y="986"/>
                  </a:lnTo>
                  <a:lnTo>
                    <a:pt x="1543" y="83"/>
                  </a:lnTo>
                  <a:lnTo>
                    <a:pt x="1567" y="58"/>
                  </a:lnTo>
                  <a:lnTo>
                    <a:pt x="1594" y="38"/>
                  </a:lnTo>
                  <a:lnTo>
                    <a:pt x="1624" y="22"/>
                  </a:lnTo>
                  <a:lnTo>
                    <a:pt x="1655" y="10"/>
                  </a:lnTo>
                  <a:lnTo>
                    <a:pt x="1687" y="3"/>
                  </a:lnTo>
                  <a:lnTo>
                    <a:pt x="17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Trebuchet MS"/>
              </a:endParaRPr>
            </a:p>
          </p:txBody>
        </p:sp>
      </p:grpSp>
      <p:sp>
        <p:nvSpPr>
          <p:cNvPr id="133" name="Rectangle 75">
            <a:extLst>
              <a:ext uri="{FF2B5EF4-FFF2-40B4-BE49-F238E27FC236}">
                <a16:creationId xmlns:a16="http://schemas.microsoft.com/office/drawing/2014/main" id="{27D387DB-001E-4F6A-6082-021B0388BAF6}"/>
              </a:ext>
            </a:extLst>
          </p:cNvPr>
          <p:cNvSpPr/>
          <p:nvPr/>
        </p:nvSpPr>
        <p:spPr>
          <a:xfrm>
            <a:off x="6489733" y="9166898"/>
            <a:ext cx="1607675" cy="690638"/>
          </a:xfrm>
          <a:prstGeom prst="rect">
            <a:avLst/>
          </a:prstGeom>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400" b="1" i="1" u="none" strike="noStrike" kern="0" cap="none" spc="0" normalizeH="0" baseline="0" noProof="0" dirty="0">
                <a:ln>
                  <a:noFill/>
                </a:ln>
                <a:solidFill>
                  <a:srgbClr val="00418E"/>
                </a:solidFill>
                <a:effectLst/>
                <a:uLnTx/>
                <a:uFillTx/>
                <a:latin typeface="Open Sans" panose="020B0606030504020204" pitchFamily="34" charset="0"/>
                <a:ea typeface="Open Sans" panose="020B0606030504020204" pitchFamily="34" charset="0"/>
                <a:cs typeface="Open Sans" panose="020B0606030504020204" pitchFamily="34" charset="0"/>
                <a:sym typeface="Trebuchet MS"/>
              </a:rPr>
              <a:t>A TEMPO PIENO</a:t>
            </a:r>
          </a:p>
        </p:txBody>
      </p:sp>
      <p:sp>
        <p:nvSpPr>
          <p:cNvPr id="134" name="Rectangle 77">
            <a:extLst>
              <a:ext uri="{FF2B5EF4-FFF2-40B4-BE49-F238E27FC236}">
                <a16:creationId xmlns:a16="http://schemas.microsoft.com/office/drawing/2014/main" id="{95E3C3CF-7611-D346-0CA7-0521D56D4305}"/>
              </a:ext>
            </a:extLst>
          </p:cNvPr>
          <p:cNvSpPr/>
          <p:nvPr/>
        </p:nvSpPr>
        <p:spPr>
          <a:xfrm>
            <a:off x="13385116" y="8871432"/>
            <a:ext cx="2437590" cy="1281569"/>
          </a:xfrm>
          <a:prstGeom prst="rect">
            <a:avLst/>
          </a:prstGeom>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it-IT" sz="2400" b="1" i="1" u="none" strike="noStrike" kern="0" cap="none" spc="0" normalizeH="0" baseline="0" noProof="0" dirty="0">
                <a:ln>
                  <a:noFill/>
                </a:ln>
                <a:solidFill>
                  <a:srgbClr val="00418E"/>
                </a:solidFill>
                <a:effectLst/>
                <a:uLnTx/>
                <a:uFillTx/>
                <a:latin typeface="Open Sans" panose="020B0606030504020204" pitchFamily="34" charset="0"/>
                <a:ea typeface="Open Sans" panose="020B0606030504020204" pitchFamily="34" charset="0"/>
                <a:cs typeface="Open Sans" panose="020B0606030504020204" pitchFamily="34" charset="0"/>
              </a:rPr>
              <a:t>A TEMPO PARZIALE % VARIABILE SU B</a:t>
            </a:r>
            <a:r>
              <a:rPr lang="it-IT" sz="2400" b="1" i="1" kern="0" dirty="0">
                <a:solidFill>
                  <a:srgbClr val="00418E"/>
                </a:solidFill>
                <a:latin typeface="Open Sans" panose="020B0606030504020204" pitchFamily="34" charset="0"/>
                <a:ea typeface="Open Sans" panose="020B0606030504020204" pitchFamily="34" charset="0"/>
                <a:cs typeface="Open Sans" panose="020B0606030504020204" pitchFamily="34" charset="0"/>
              </a:rPr>
              <a:t>ASE</a:t>
            </a:r>
            <a:r>
              <a:rPr kumimoji="0" lang="it-IT" sz="2400" b="1" i="1" u="none" strike="noStrike" kern="0" cap="none" spc="0" normalizeH="0" baseline="0" noProof="0" dirty="0">
                <a:ln>
                  <a:noFill/>
                </a:ln>
                <a:solidFill>
                  <a:srgbClr val="00418E"/>
                </a:solidFill>
                <a:effectLst/>
                <a:uLnTx/>
                <a:uFillTx/>
                <a:latin typeface="Open Sans" panose="020B0606030504020204" pitchFamily="34" charset="0"/>
                <a:ea typeface="Open Sans" panose="020B0606030504020204" pitchFamily="34" charset="0"/>
                <a:cs typeface="Open Sans" panose="020B0606030504020204" pitchFamily="34" charset="0"/>
              </a:rPr>
              <a:t> ORARIA</a:t>
            </a:r>
          </a:p>
        </p:txBody>
      </p:sp>
      <p:grpSp>
        <p:nvGrpSpPr>
          <p:cNvPr id="135" name="Gruppo 134">
            <a:extLst>
              <a:ext uri="{FF2B5EF4-FFF2-40B4-BE49-F238E27FC236}">
                <a16:creationId xmlns:a16="http://schemas.microsoft.com/office/drawing/2014/main" id="{DB66C38C-C33A-EDD1-3FE2-40CC8F4E84E6}"/>
              </a:ext>
            </a:extLst>
          </p:cNvPr>
          <p:cNvGrpSpPr/>
          <p:nvPr/>
        </p:nvGrpSpPr>
        <p:grpSpPr>
          <a:xfrm>
            <a:off x="8362007" y="8689808"/>
            <a:ext cx="3287900" cy="1538655"/>
            <a:chOff x="2690807" y="821896"/>
            <a:chExt cx="3287900" cy="1538655"/>
          </a:xfrm>
        </p:grpSpPr>
        <p:sp>
          <p:nvSpPr>
            <p:cNvPr id="136" name="Oval 36">
              <a:extLst>
                <a:ext uri="{FF2B5EF4-FFF2-40B4-BE49-F238E27FC236}">
                  <a16:creationId xmlns:a16="http://schemas.microsoft.com/office/drawing/2014/main" id="{E4D884BD-BD57-630A-2898-4C49A110751D}"/>
                </a:ext>
              </a:extLst>
            </p:cNvPr>
            <p:cNvSpPr/>
            <p:nvPr/>
          </p:nvSpPr>
          <p:spPr>
            <a:xfrm>
              <a:off x="2690807" y="821896"/>
              <a:ext cx="1535723" cy="1538655"/>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Trebuchet MS"/>
              </a:endParaRPr>
            </a:p>
          </p:txBody>
        </p:sp>
        <p:sp>
          <p:nvSpPr>
            <p:cNvPr id="137" name="Oval 37">
              <a:extLst>
                <a:ext uri="{FF2B5EF4-FFF2-40B4-BE49-F238E27FC236}">
                  <a16:creationId xmlns:a16="http://schemas.microsoft.com/office/drawing/2014/main" id="{2AA3ABB5-79B5-C433-2E61-F99B3CF3C62C}"/>
                </a:ext>
              </a:extLst>
            </p:cNvPr>
            <p:cNvSpPr/>
            <p:nvPr/>
          </p:nvSpPr>
          <p:spPr>
            <a:xfrm>
              <a:off x="2831483" y="958177"/>
              <a:ext cx="1267200" cy="1266092"/>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Trebuchet MS"/>
              </a:endParaRPr>
            </a:p>
          </p:txBody>
        </p:sp>
        <p:sp>
          <p:nvSpPr>
            <p:cNvPr id="138" name="Rectangle 76">
              <a:extLst>
                <a:ext uri="{FF2B5EF4-FFF2-40B4-BE49-F238E27FC236}">
                  <a16:creationId xmlns:a16="http://schemas.microsoft.com/office/drawing/2014/main" id="{E0A5B47F-5649-7937-977B-1F26E0B94C9E}"/>
                </a:ext>
              </a:extLst>
            </p:cNvPr>
            <p:cNvSpPr/>
            <p:nvPr/>
          </p:nvSpPr>
          <p:spPr>
            <a:xfrm>
              <a:off x="4337373" y="1169293"/>
              <a:ext cx="1641334" cy="986104"/>
            </a:xfrm>
            <a:prstGeom prst="rect">
              <a:avLst/>
            </a:prstGeom>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it-IT" sz="2400" b="1" i="1" u="none" strike="noStrike" kern="0" cap="none" spc="0" normalizeH="0" baseline="0" noProof="0" dirty="0">
                  <a:ln>
                    <a:noFill/>
                  </a:ln>
                  <a:solidFill>
                    <a:srgbClr val="00418E"/>
                  </a:solidFill>
                  <a:effectLst/>
                  <a:uLnTx/>
                  <a:uFillTx/>
                  <a:latin typeface="Open Sans" panose="020B0606030504020204" pitchFamily="34" charset="0"/>
                  <a:ea typeface="Open Sans" panose="020B0606030504020204" pitchFamily="34" charset="0"/>
                  <a:cs typeface="Open Sans" panose="020B0606030504020204" pitchFamily="34" charset="0"/>
                  <a:sym typeface="Trebuchet MS"/>
                </a:rPr>
                <a:t>A TEMPO PARZIALE % FISSA</a:t>
              </a:r>
            </a:p>
          </p:txBody>
        </p:sp>
      </p:grpSp>
      <p:grpSp>
        <p:nvGrpSpPr>
          <p:cNvPr id="139" name="Group 51">
            <a:extLst>
              <a:ext uri="{FF2B5EF4-FFF2-40B4-BE49-F238E27FC236}">
                <a16:creationId xmlns:a16="http://schemas.microsoft.com/office/drawing/2014/main" id="{7E3567F3-6191-8381-3D50-56694C853D98}"/>
              </a:ext>
            </a:extLst>
          </p:cNvPr>
          <p:cNvGrpSpPr/>
          <p:nvPr/>
        </p:nvGrpSpPr>
        <p:grpSpPr>
          <a:xfrm>
            <a:off x="8859771" y="9097900"/>
            <a:ext cx="443494" cy="538335"/>
            <a:chOff x="2311401" y="612776"/>
            <a:chExt cx="1276350" cy="1490663"/>
          </a:xfrm>
          <a:solidFill>
            <a:sysClr val="window" lastClr="FFFFFF"/>
          </a:solidFill>
        </p:grpSpPr>
        <p:sp>
          <p:nvSpPr>
            <p:cNvPr id="140" name="Freeform 6">
              <a:extLst>
                <a:ext uri="{FF2B5EF4-FFF2-40B4-BE49-F238E27FC236}">
                  <a16:creationId xmlns:a16="http://schemas.microsoft.com/office/drawing/2014/main" id="{B9991463-E763-86AD-8DBE-7B70E6A34AD3}"/>
                </a:ext>
              </a:extLst>
            </p:cNvPr>
            <p:cNvSpPr>
              <a:spLocks/>
            </p:cNvSpPr>
            <p:nvPr/>
          </p:nvSpPr>
          <p:spPr bwMode="auto">
            <a:xfrm>
              <a:off x="2311401" y="612776"/>
              <a:ext cx="1276350" cy="1490663"/>
            </a:xfrm>
            <a:custGeom>
              <a:avLst/>
              <a:gdLst>
                <a:gd name="T0" fmla="*/ 2141 w 2411"/>
                <a:gd name="T1" fmla="*/ 0 h 2818"/>
                <a:gd name="T2" fmla="*/ 2219 w 2411"/>
                <a:gd name="T3" fmla="*/ 12 h 2818"/>
                <a:gd name="T4" fmla="*/ 2288 w 2411"/>
                <a:gd name="T5" fmla="*/ 45 h 2818"/>
                <a:gd name="T6" fmla="*/ 2345 w 2411"/>
                <a:gd name="T7" fmla="*/ 95 h 2818"/>
                <a:gd name="T8" fmla="*/ 2386 w 2411"/>
                <a:gd name="T9" fmla="*/ 159 h 2818"/>
                <a:gd name="T10" fmla="*/ 2408 w 2411"/>
                <a:gd name="T11" fmla="*/ 234 h 2818"/>
                <a:gd name="T12" fmla="*/ 2411 w 2411"/>
                <a:gd name="T13" fmla="*/ 1716 h 2818"/>
                <a:gd name="T14" fmla="*/ 2142 w 2411"/>
                <a:gd name="T15" fmla="*/ 474 h 2818"/>
                <a:gd name="T16" fmla="*/ 2132 w 2411"/>
                <a:gd name="T17" fmla="*/ 409 h 2818"/>
                <a:gd name="T18" fmla="*/ 2102 w 2411"/>
                <a:gd name="T19" fmla="*/ 353 h 2818"/>
                <a:gd name="T20" fmla="*/ 2056 w 2411"/>
                <a:gd name="T21" fmla="*/ 309 h 2818"/>
                <a:gd name="T22" fmla="*/ 1999 w 2411"/>
                <a:gd name="T23" fmla="*/ 279 h 2818"/>
                <a:gd name="T24" fmla="*/ 1934 w 2411"/>
                <a:gd name="T25" fmla="*/ 269 h 2818"/>
                <a:gd name="T26" fmla="*/ 445 w 2411"/>
                <a:gd name="T27" fmla="*/ 272 h 2818"/>
                <a:gd name="T28" fmla="*/ 382 w 2411"/>
                <a:gd name="T29" fmla="*/ 292 h 2818"/>
                <a:gd name="T30" fmla="*/ 330 w 2411"/>
                <a:gd name="T31" fmla="*/ 329 h 2818"/>
                <a:gd name="T32" fmla="*/ 292 w 2411"/>
                <a:gd name="T33" fmla="*/ 379 h 2818"/>
                <a:gd name="T34" fmla="*/ 271 w 2411"/>
                <a:gd name="T35" fmla="*/ 440 h 2818"/>
                <a:gd name="T36" fmla="*/ 269 w 2411"/>
                <a:gd name="T37" fmla="*/ 2338 h 2818"/>
                <a:gd name="T38" fmla="*/ 279 w 2411"/>
                <a:gd name="T39" fmla="*/ 2403 h 2818"/>
                <a:gd name="T40" fmla="*/ 309 w 2411"/>
                <a:gd name="T41" fmla="*/ 2459 h 2818"/>
                <a:gd name="T42" fmla="*/ 355 w 2411"/>
                <a:gd name="T43" fmla="*/ 2503 h 2818"/>
                <a:gd name="T44" fmla="*/ 412 w 2411"/>
                <a:gd name="T45" fmla="*/ 2533 h 2818"/>
                <a:gd name="T46" fmla="*/ 479 w 2411"/>
                <a:gd name="T47" fmla="*/ 2543 h 2818"/>
                <a:gd name="T48" fmla="*/ 1098 w 2411"/>
                <a:gd name="T49" fmla="*/ 2579 h 2818"/>
                <a:gd name="T50" fmla="*/ 1144 w 2411"/>
                <a:gd name="T51" fmla="*/ 2648 h 2818"/>
                <a:gd name="T52" fmla="*/ 1202 w 2411"/>
                <a:gd name="T53" fmla="*/ 2710 h 2818"/>
                <a:gd name="T54" fmla="*/ 272 w 2411"/>
                <a:gd name="T55" fmla="*/ 2818 h 2818"/>
                <a:gd name="T56" fmla="*/ 194 w 2411"/>
                <a:gd name="T57" fmla="*/ 2807 h 2818"/>
                <a:gd name="T58" fmla="*/ 123 w 2411"/>
                <a:gd name="T59" fmla="*/ 2773 h 2818"/>
                <a:gd name="T60" fmla="*/ 66 w 2411"/>
                <a:gd name="T61" fmla="*/ 2723 h 2818"/>
                <a:gd name="T62" fmla="*/ 25 w 2411"/>
                <a:gd name="T63" fmla="*/ 2660 h 2818"/>
                <a:gd name="T64" fmla="*/ 3 w 2411"/>
                <a:gd name="T65" fmla="*/ 2585 h 2818"/>
                <a:gd name="T66" fmla="*/ 0 w 2411"/>
                <a:gd name="T67" fmla="*/ 263 h 2818"/>
                <a:gd name="T68" fmla="*/ 11 w 2411"/>
                <a:gd name="T69" fmla="*/ 187 h 2818"/>
                <a:gd name="T70" fmla="*/ 42 w 2411"/>
                <a:gd name="T71" fmla="*/ 120 h 2818"/>
                <a:gd name="T72" fmla="*/ 89 w 2411"/>
                <a:gd name="T73" fmla="*/ 66 h 2818"/>
                <a:gd name="T74" fmla="*/ 151 w 2411"/>
                <a:gd name="T75" fmla="*/ 25 h 2818"/>
                <a:gd name="T76" fmla="*/ 222 w 2411"/>
                <a:gd name="T77" fmla="*/ 3 h 2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11" h="2818">
                  <a:moveTo>
                    <a:pt x="261" y="0"/>
                  </a:moveTo>
                  <a:lnTo>
                    <a:pt x="2141" y="0"/>
                  </a:lnTo>
                  <a:lnTo>
                    <a:pt x="2181" y="3"/>
                  </a:lnTo>
                  <a:lnTo>
                    <a:pt x="2219" y="12"/>
                  </a:lnTo>
                  <a:lnTo>
                    <a:pt x="2255" y="26"/>
                  </a:lnTo>
                  <a:lnTo>
                    <a:pt x="2288" y="45"/>
                  </a:lnTo>
                  <a:lnTo>
                    <a:pt x="2318" y="68"/>
                  </a:lnTo>
                  <a:lnTo>
                    <a:pt x="2345" y="95"/>
                  </a:lnTo>
                  <a:lnTo>
                    <a:pt x="2368" y="126"/>
                  </a:lnTo>
                  <a:lnTo>
                    <a:pt x="2386" y="159"/>
                  </a:lnTo>
                  <a:lnTo>
                    <a:pt x="2400" y="195"/>
                  </a:lnTo>
                  <a:lnTo>
                    <a:pt x="2408" y="234"/>
                  </a:lnTo>
                  <a:lnTo>
                    <a:pt x="2411" y="274"/>
                  </a:lnTo>
                  <a:lnTo>
                    <a:pt x="2411" y="1716"/>
                  </a:lnTo>
                  <a:lnTo>
                    <a:pt x="2142" y="2036"/>
                  </a:lnTo>
                  <a:lnTo>
                    <a:pt x="2142" y="474"/>
                  </a:lnTo>
                  <a:lnTo>
                    <a:pt x="2140" y="440"/>
                  </a:lnTo>
                  <a:lnTo>
                    <a:pt x="2132" y="409"/>
                  </a:lnTo>
                  <a:lnTo>
                    <a:pt x="2119" y="379"/>
                  </a:lnTo>
                  <a:lnTo>
                    <a:pt x="2102" y="353"/>
                  </a:lnTo>
                  <a:lnTo>
                    <a:pt x="2081" y="329"/>
                  </a:lnTo>
                  <a:lnTo>
                    <a:pt x="2056" y="309"/>
                  </a:lnTo>
                  <a:lnTo>
                    <a:pt x="2029" y="292"/>
                  </a:lnTo>
                  <a:lnTo>
                    <a:pt x="1999" y="279"/>
                  </a:lnTo>
                  <a:lnTo>
                    <a:pt x="1967" y="272"/>
                  </a:lnTo>
                  <a:lnTo>
                    <a:pt x="1934" y="269"/>
                  </a:lnTo>
                  <a:lnTo>
                    <a:pt x="479" y="269"/>
                  </a:lnTo>
                  <a:lnTo>
                    <a:pt x="445" y="272"/>
                  </a:lnTo>
                  <a:lnTo>
                    <a:pt x="412" y="279"/>
                  </a:lnTo>
                  <a:lnTo>
                    <a:pt x="382" y="292"/>
                  </a:lnTo>
                  <a:lnTo>
                    <a:pt x="355" y="309"/>
                  </a:lnTo>
                  <a:lnTo>
                    <a:pt x="330" y="329"/>
                  </a:lnTo>
                  <a:lnTo>
                    <a:pt x="309" y="353"/>
                  </a:lnTo>
                  <a:lnTo>
                    <a:pt x="292" y="379"/>
                  </a:lnTo>
                  <a:lnTo>
                    <a:pt x="279" y="409"/>
                  </a:lnTo>
                  <a:lnTo>
                    <a:pt x="271" y="440"/>
                  </a:lnTo>
                  <a:lnTo>
                    <a:pt x="269" y="474"/>
                  </a:lnTo>
                  <a:lnTo>
                    <a:pt x="269" y="2338"/>
                  </a:lnTo>
                  <a:lnTo>
                    <a:pt x="271" y="2371"/>
                  </a:lnTo>
                  <a:lnTo>
                    <a:pt x="279" y="2403"/>
                  </a:lnTo>
                  <a:lnTo>
                    <a:pt x="292" y="2432"/>
                  </a:lnTo>
                  <a:lnTo>
                    <a:pt x="309" y="2459"/>
                  </a:lnTo>
                  <a:lnTo>
                    <a:pt x="330" y="2483"/>
                  </a:lnTo>
                  <a:lnTo>
                    <a:pt x="355" y="2503"/>
                  </a:lnTo>
                  <a:lnTo>
                    <a:pt x="382" y="2520"/>
                  </a:lnTo>
                  <a:lnTo>
                    <a:pt x="412" y="2533"/>
                  </a:lnTo>
                  <a:lnTo>
                    <a:pt x="445" y="2540"/>
                  </a:lnTo>
                  <a:lnTo>
                    <a:pt x="479" y="2543"/>
                  </a:lnTo>
                  <a:lnTo>
                    <a:pt x="1080" y="2543"/>
                  </a:lnTo>
                  <a:lnTo>
                    <a:pt x="1098" y="2579"/>
                  </a:lnTo>
                  <a:lnTo>
                    <a:pt x="1119" y="2615"/>
                  </a:lnTo>
                  <a:lnTo>
                    <a:pt x="1144" y="2648"/>
                  </a:lnTo>
                  <a:lnTo>
                    <a:pt x="1171" y="2680"/>
                  </a:lnTo>
                  <a:lnTo>
                    <a:pt x="1202" y="2710"/>
                  </a:lnTo>
                  <a:lnTo>
                    <a:pt x="1328" y="2818"/>
                  </a:lnTo>
                  <a:lnTo>
                    <a:pt x="272" y="2818"/>
                  </a:lnTo>
                  <a:lnTo>
                    <a:pt x="232" y="2815"/>
                  </a:lnTo>
                  <a:lnTo>
                    <a:pt x="194" y="2807"/>
                  </a:lnTo>
                  <a:lnTo>
                    <a:pt x="157" y="2793"/>
                  </a:lnTo>
                  <a:lnTo>
                    <a:pt x="123" y="2773"/>
                  </a:lnTo>
                  <a:lnTo>
                    <a:pt x="93" y="2750"/>
                  </a:lnTo>
                  <a:lnTo>
                    <a:pt x="66" y="2723"/>
                  </a:lnTo>
                  <a:lnTo>
                    <a:pt x="43" y="2693"/>
                  </a:lnTo>
                  <a:lnTo>
                    <a:pt x="25" y="2660"/>
                  </a:lnTo>
                  <a:lnTo>
                    <a:pt x="11" y="2623"/>
                  </a:lnTo>
                  <a:lnTo>
                    <a:pt x="3" y="2585"/>
                  </a:lnTo>
                  <a:lnTo>
                    <a:pt x="0" y="2544"/>
                  </a:lnTo>
                  <a:lnTo>
                    <a:pt x="0" y="263"/>
                  </a:lnTo>
                  <a:lnTo>
                    <a:pt x="3" y="224"/>
                  </a:lnTo>
                  <a:lnTo>
                    <a:pt x="11" y="187"/>
                  </a:lnTo>
                  <a:lnTo>
                    <a:pt x="24" y="153"/>
                  </a:lnTo>
                  <a:lnTo>
                    <a:pt x="42" y="120"/>
                  </a:lnTo>
                  <a:lnTo>
                    <a:pt x="63" y="91"/>
                  </a:lnTo>
                  <a:lnTo>
                    <a:pt x="89" y="66"/>
                  </a:lnTo>
                  <a:lnTo>
                    <a:pt x="118" y="44"/>
                  </a:lnTo>
                  <a:lnTo>
                    <a:pt x="151" y="25"/>
                  </a:lnTo>
                  <a:lnTo>
                    <a:pt x="185" y="12"/>
                  </a:lnTo>
                  <a:lnTo>
                    <a:pt x="222" y="3"/>
                  </a:lnTo>
                  <a:lnTo>
                    <a:pt x="2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Trebuchet MS"/>
              </a:endParaRPr>
            </a:p>
          </p:txBody>
        </p:sp>
        <p:sp>
          <p:nvSpPr>
            <p:cNvPr id="141" name="Freeform 7">
              <a:extLst>
                <a:ext uri="{FF2B5EF4-FFF2-40B4-BE49-F238E27FC236}">
                  <a16:creationId xmlns:a16="http://schemas.microsoft.com/office/drawing/2014/main" id="{A1FB9731-4FEC-5683-E082-2DD3CC5622A9}"/>
                </a:ext>
              </a:extLst>
            </p:cNvPr>
            <p:cNvSpPr>
              <a:spLocks/>
            </p:cNvSpPr>
            <p:nvPr/>
          </p:nvSpPr>
          <p:spPr bwMode="auto">
            <a:xfrm>
              <a:off x="2565401" y="938214"/>
              <a:ext cx="781050" cy="141288"/>
            </a:xfrm>
            <a:custGeom>
              <a:avLst/>
              <a:gdLst>
                <a:gd name="T0" fmla="*/ 134 w 1474"/>
                <a:gd name="T1" fmla="*/ 0 h 269"/>
                <a:gd name="T2" fmla="*/ 1341 w 1474"/>
                <a:gd name="T3" fmla="*/ 0 h 269"/>
                <a:gd name="T4" fmla="*/ 1368 w 1474"/>
                <a:gd name="T5" fmla="*/ 3 h 269"/>
                <a:gd name="T6" fmla="*/ 1393 w 1474"/>
                <a:gd name="T7" fmla="*/ 11 h 269"/>
                <a:gd name="T8" fmla="*/ 1416 w 1474"/>
                <a:gd name="T9" fmla="*/ 23 h 269"/>
                <a:gd name="T10" fmla="*/ 1435 w 1474"/>
                <a:gd name="T11" fmla="*/ 40 h 269"/>
                <a:gd name="T12" fmla="*/ 1452 w 1474"/>
                <a:gd name="T13" fmla="*/ 59 h 269"/>
                <a:gd name="T14" fmla="*/ 1464 w 1474"/>
                <a:gd name="T15" fmla="*/ 82 h 269"/>
                <a:gd name="T16" fmla="*/ 1471 w 1474"/>
                <a:gd name="T17" fmla="*/ 107 h 269"/>
                <a:gd name="T18" fmla="*/ 1474 w 1474"/>
                <a:gd name="T19" fmla="*/ 134 h 269"/>
                <a:gd name="T20" fmla="*/ 1471 w 1474"/>
                <a:gd name="T21" fmla="*/ 161 h 269"/>
                <a:gd name="T22" fmla="*/ 1464 w 1474"/>
                <a:gd name="T23" fmla="*/ 186 h 269"/>
                <a:gd name="T24" fmla="*/ 1451 w 1474"/>
                <a:gd name="T25" fmla="*/ 209 h 269"/>
                <a:gd name="T26" fmla="*/ 1435 w 1474"/>
                <a:gd name="T27" fmla="*/ 229 h 269"/>
                <a:gd name="T28" fmla="*/ 1416 w 1474"/>
                <a:gd name="T29" fmla="*/ 246 h 269"/>
                <a:gd name="T30" fmla="*/ 1393 w 1474"/>
                <a:gd name="T31" fmla="*/ 258 h 269"/>
                <a:gd name="T32" fmla="*/ 1368 w 1474"/>
                <a:gd name="T33" fmla="*/ 266 h 269"/>
                <a:gd name="T34" fmla="*/ 1341 w 1474"/>
                <a:gd name="T35" fmla="*/ 269 h 269"/>
                <a:gd name="T36" fmla="*/ 134 w 1474"/>
                <a:gd name="T37" fmla="*/ 269 h 269"/>
                <a:gd name="T38" fmla="*/ 107 w 1474"/>
                <a:gd name="T39" fmla="*/ 266 h 269"/>
                <a:gd name="T40" fmla="*/ 82 w 1474"/>
                <a:gd name="T41" fmla="*/ 258 h 269"/>
                <a:gd name="T42" fmla="*/ 59 w 1474"/>
                <a:gd name="T43" fmla="*/ 246 h 269"/>
                <a:gd name="T44" fmla="*/ 39 w 1474"/>
                <a:gd name="T45" fmla="*/ 229 h 269"/>
                <a:gd name="T46" fmla="*/ 23 w 1474"/>
                <a:gd name="T47" fmla="*/ 209 h 269"/>
                <a:gd name="T48" fmla="*/ 11 w 1474"/>
                <a:gd name="T49" fmla="*/ 186 h 269"/>
                <a:gd name="T50" fmla="*/ 3 w 1474"/>
                <a:gd name="T51" fmla="*/ 161 h 269"/>
                <a:gd name="T52" fmla="*/ 0 w 1474"/>
                <a:gd name="T53" fmla="*/ 134 h 269"/>
                <a:gd name="T54" fmla="*/ 3 w 1474"/>
                <a:gd name="T55" fmla="*/ 107 h 269"/>
                <a:gd name="T56" fmla="*/ 11 w 1474"/>
                <a:gd name="T57" fmla="*/ 82 h 269"/>
                <a:gd name="T58" fmla="*/ 23 w 1474"/>
                <a:gd name="T59" fmla="*/ 59 h 269"/>
                <a:gd name="T60" fmla="*/ 39 w 1474"/>
                <a:gd name="T61" fmla="*/ 40 h 269"/>
                <a:gd name="T62" fmla="*/ 59 w 1474"/>
                <a:gd name="T63" fmla="*/ 23 h 269"/>
                <a:gd name="T64" fmla="*/ 82 w 1474"/>
                <a:gd name="T65" fmla="*/ 11 h 269"/>
                <a:gd name="T66" fmla="*/ 107 w 1474"/>
                <a:gd name="T67" fmla="*/ 3 h 269"/>
                <a:gd name="T68" fmla="*/ 134 w 1474"/>
                <a:gd name="T6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74" h="269">
                  <a:moveTo>
                    <a:pt x="134" y="0"/>
                  </a:moveTo>
                  <a:lnTo>
                    <a:pt x="1341" y="0"/>
                  </a:lnTo>
                  <a:lnTo>
                    <a:pt x="1368" y="3"/>
                  </a:lnTo>
                  <a:lnTo>
                    <a:pt x="1393" y="11"/>
                  </a:lnTo>
                  <a:lnTo>
                    <a:pt x="1416" y="23"/>
                  </a:lnTo>
                  <a:lnTo>
                    <a:pt x="1435" y="40"/>
                  </a:lnTo>
                  <a:lnTo>
                    <a:pt x="1452" y="59"/>
                  </a:lnTo>
                  <a:lnTo>
                    <a:pt x="1464" y="82"/>
                  </a:lnTo>
                  <a:lnTo>
                    <a:pt x="1471" y="107"/>
                  </a:lnTo>
                  <a:lnTo>
                    <a:pt x="1474" y="134"/>
                  </a:lnTo>
                  <a:lnTo>
                    <a:pt x="1471" y="161"/>
                  </a:lnTo>
                  <a:lnTo>
                    <a:pt x="1464" y="186"/>
                  </a:lnTo>
                  <a:lnTo>
                    <a:pt x="1451" y="209"/>
                  </a:lnTo>
                  <a:lnTo>
                    <a:pt x="1435" y="229"/>
                  </a:lnTo>
                  <a:lnTo>
                    <a:pt x="1416" y="246"/>
                  </a:lnTo>
                  <a:lnTo>
                    <a:pt x="1393" y="258"/>
                  </a:lnTo>
                  <a:lnTo>
                    <a:pt x="1368" y="266"/>
                  </a:lnTo>
                  <a:lnTo>
                    <a:pt x="1341" y="269"/>
                  </a:lnTo>
                  <a:lnTo>
                    <a:pt x="134" y="269"/>
                  </a:lnTo>
                  <a:lnTo>
                    <a:pt x="107" y="266"/>
                  </a:lnTo>
                  <a:lnTo>
                    <a:pt x="82" y="258"/>
                  </a:lnTo>
                  <a:lnTo>
                    <a:pt x="59" y="246"/>
                  </a:lnTo>
                  <a:lnTo>
                    <a:pt x="39" y="229"/>
                  </a:lnTo>
                  <a:lnTo>
                    <a:pt x="23" y="209"/>
                  </a:lnTo>
                  <a:lnTo>
                    <a:pt x="11" y="186"/>
                  </a:lnTo>
                  <a:lnTo>
                    <a:pt x="3" y="161"/>
                  </a:lnTo>
                  <a:lnTo>
                    <a:pt x="0" y="134"/>
                  </a:lnTo>
                  <a:lnTo>
                    <a:pt x="3" y="107"/>
                  </a:lnTo>
                  <a:lnTo>
                    <a:pt x="11" y="82"/>
                  </a:lnTo>
                  <a:lnTo>
                    <a:pt x="23" y="59"/>
                  </a:lnTo>
                  <a:lnTo>
                    <a:pt x="39" y="40"/>
                  </a:lnTo>
                  <a:lnTo>
                    <a:pt x="59" y="23"/>
                  </a:lnTo>
                  <a:lnTo>
                    <a:pt x="82" y="11"/>
                  </a:lnTo>
                  <a:lnTo>
                    <a:pt x="107" y="3"/>
                  </a:lnTo>
                  <a:lnTo>
                    <a:pt x="1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Trebuchet MS"/>
              </a:endParaRPr>
            </a:p>
          </p:txBody>
        </p:sp>
        <p:sp>
          <p:nvSpPr>
            <p:cNvPr id="142" name="Freeform 8">
              <a:extLst>
                <a:ext uri="{FF2B5EF4-FFF2-40B4-BE49-F238E27FC236}">
                  <a16:creationId xmlns:a16="http://schemas.microsoft.com/office/drawing/2014/main" id="{24348CE0-0C6B-0589-02C9-7DAE4BFCCF30}"/>
                </a:ext>
              </a:extLst>
            </p:cNvPr>
            <p:cNvSpPr>
              <a:spLocks/>
            </p:cNvSpPr>
            <p:nvPr/>
          </p:nvSpPr>
          <p:spPr bwMode="auto">
            <a:xfrm>
              <a:off x="2565401" y="1174751"/>
              <a:ext cx="781050" cy="141288"/>
            </a:xfrm>
            <a:custGeom>
              <a:avLst/>
              <a:gdLst>
                <a:gd name="T0" fmla="*/ 134 w 1474"/>
                <a:gd name="T1" fmla="*/ 0 h 268"/>
                <a:gd name="T2" fmla="*/ 1341 w 1474"/>
                <a:gd name="T3" fmla="*/ 0 h 268"/>
                <a:gd name="T4" fmla="*/ 1368 w 1474"/>
                <a:gd name="T5" fmla="*/ 2 h 268"/>
                <a:gd name="T6" fmla="*/ 1393 w 1474"/>
                <a:gd name="T7" fmla="*/ 10 h 268"/>
                <a:gd name="T8" fmla="*/ 1416 w 1474"/>
                <a:gd name="T9" fmla="*/ 22 h 268"/>
                <a:gd name="T10" fmla="*/ 1435 w 1474"/>
                <a:gd name="T11" fmla="*/ 39 h 268"/>
                <a:gd name="T12" fmla="*/ 1452 w 1474"/>
                <a:gd name="T13" fmla="*/ 58 h 268"/>
                <a:gd name="T14" fmla="*/ 1464 w 1474"/>
                <a:gd name="T15" fmla="*/ 82 h 268"/>
                <a:gd name="T16" fmla="*/ 1471 w 1474"/>
                <a:gd name="T17" fmla="*/ 107 h 268"/>
                <a:gd name="T18" fmla="*/ 1474 w 1474"/>
                <a:gd name="T19" fmla="*/ 134 h 268"/>
                <a:gd name="T20" fmla="*/ 1471 w 1474"/>
                <a:gd name="T21" fmla="*/ 161 h 268"/>
                <a:gd name="T22" fmla="*/ 1464 w 1474"/>
                <a:gd name="T23" fmla="*/ 186 h 268"/>
                <a:gd name="T24" fmla="*/ 1451 w 1474"/>
                <a:gd name="T25" fmla="*/ 209 h 268"/>
                <a:gd name="T26" fmla="*/ 1435 w 1474"/>
                <a:gd name="T27" fmla="*/ 229 h 268"/>
                <a:gd name="T28" fmla="*/ 1416 w 1474"/>
                <a:gd name="T29" fmla="*/ 245 h 268"/>
                <a:gd name="T30" fmla="*/ 1393 w 1474"/>
                <a:gd name="T31" fmla="*/ 257 h 268"/>
                <a:gd name="T32" fmla="*/ 1368 w 1474"/>
                <a:gd name="T33" fmla="*/ 265 h 268"/>
                <a:gd name="T34" fmla="*/ 1341 w 1474"/>
                <a:gd name="T35" fmla="*/ 268 h 268"/>
                <a:gd name="T36" fmla="*/ 134 w 1474"/>
                <a:gd name="T37" fmla="*/ 268 h 268"/>
                <a:gd name="T38" fmla="*/ 107 w 1474"/>
                <a:gd name="T39" fmla="*/ 265 h 268"/>
                <a:gd name="T40" fmla="*/ 82 w 1474"/>
                <a:gd name="T41" fmla="*/ 257 h 268"/>
                <a:gd name="T42" fmla="*/ 59 w 1474"/>
                <a:gd name="T43" fmla="*/ 245 h 268"/>
                <a:gd name="T44" fmla="*/ 39 w 1474"/>
                <a:gd name="T45" fmla="*/ 229 h 268"/>
                <a:gd name="T46" fmla="*/ 23 w 1474"/>
                <a:gd name="T47" fmla="*/ 209 h 268"/>
                <a:gd name="T48" fmla="*/ 11 w 1474"/>
                <a:gd name="T49" fmla="*/ 186 h 268"/>
                <a:gd name="T50" fmla="*/ 3 w 1474"/>
                <a:gd name="T51" fmla="*/ 161 h 268"/>
                <a:gd name="T52" fmla="*/ 0 w 1474"/>
                <a:gd name="T53" fmla="*/ 134 h 268"/>
                <a:gd name="T54" fmla="*/ 3 w 1474"/>
                <a:gd name="T55" fmla="*/ 107 h 268"/>
                <a:gd name="T56" fmla="*/ 11 w 1474"/>
                <a:gd name="T57" fmla="*/ 82 h 268"/>
                <a:gd name="T58" fmla="*/ 23 w 1474"/>
                <a:gd name="T59" fmla="*/ 58 h 268"/>
                <a:gd name="T60" fmla="*/ 39 w 1474"/>
                <a:gd name="T61" fmla="*/ 39 h 268"/>
                <a:gd name="T62" fmla="*/ 59 w 1474"/>
                <a:gd name="T63" fmla="*/ 22 h 268"/>
                <a:gd name="T64" fmla="*/ 82 w 1474"/>
                <a:gd name="T65" fmla="*/ 10 h 268"/>
                <a:gd name="T66" fmla="*/ 107 w 1474"/>
                <a:gd name="T67" fmla="*/ 2 h 268"/>
                <a:gd name="T68" fmla="*/ 134 w 1474"/>
                <a:gd name="T69"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74" h="268">
                  <a:moveTo>
                    <a:pt x="134" y="0"/>
                  </a:moveTo>
                  <a:lnTo>
                    <a:pt x="1341" y="0"/>
                  </a:lnTo>
                  <a:lnTo>
                    <a:pt x="1368" y="2"/>
                  </a:lnTo>
                  <a:lnTo>
                    <a:pt x="1393" y="10"/>
                  </a:lnTo>
                  <a:lnTo>
                    <a:pt x="1416" y="22"/>
                  </a:lnTo>
                  <a:lnTo>
                    <a:pt x="1435" y="39"/>
                  </a:lnTo>
                  <a:lnTo>
                    <a:pt x="1452" y="58"/>
                  </a:lnTo>
                  <a:lnTo>
                    <a:pt x="1464" y="82"/>
                  </a:lnTo>
                  <a:lnTo>
                    <a:pt x="1471" y="107"/>
                  </a:lnTo>
                  <a:lnTo>
                    <a:pt x="1474" y="134"/>
                  </a:lnTo>
                  <a:lnTo>
                    <a:pt x="1471" y="161"/>
                  </a:lnTo>
                  <a:lnTo>
                    <a:pt x="1464" y="186"/>
                  </a:lnTo>
                  <a:lnTo>
                    <a:pt x="1451" y="209"/>
                  </a:lnTo>
                  <a:lnTo>
                    <a:pt x="1435" y="229"/>
                  </a:lnTo>
                  <a:lnTo>
                    <a:pt x="1416" y="245"/>
                  </a:lnTo>
                  <a:lnTo>
                    <a:pt x="1393" y="257"/>
                  </a:lnTo>
                  <a:lnTo>
                    <a:pt x="1368" y="265"/>
                  </a:lnTo>
                  <a:lnTo>
                    <a:pt x="1341" y="268"/>
                  </a:lnTo>
                  <a:lnTo>
                    <a:pt x="134" y="268"/>
                  </a:lnTo>
                  <a:lnTo>
                    <a:pt x="107" y="265"/>
                  </a:lnTo>
                  <a:lnTo>
                    <a:pt x="82" y="257"/>
                  </a:lnTo>
                  <a:lnTo>
                    <a:pt x="59" y="245"/>
                  </a:lnTo>
                  <a:lnTo>
                    <a:pt x="39" y="229"/>
                  </a:lnTo>
                  <a:lnTo>
                    <a:pt x="23" y="209"/>
                  </a:lnTo>
                  <a:lnTo>
                    <a:pt x="11" y="186"/>
                  </a:lnTo>
                  <a:lnTo>
                    <a:pt x="3" y="161"/>
                  </a:lnTo>
                  <a:lnTo>
                    <a:pt x="0" y="134"/>
                  </a:lnTo>
                  <a:lnTo>
                    <a:pt x="3" y="107"/>
                  </a:lnTo>
                  <a:lnTo>
                    <a:pt x="11" y="82"/>
                  </a:lnTo>
                  <a:lnTo>
                    <a:pt x="23" y="58"/>
                  </a:lnTo>
                  <a:lnTo>
                    <a:pt x="39" y="39"/>
                  </a:lnTo>
                  <a:lnTo>
                    <a:pt x="59" y="22"/>
                  </a:lnTo>
                  <a:lnTo>
                    <a:pt x="82" y="10"/>
                  </a:lnTo>
                  <a:lnTo>
                    <a:pt x="107" y="2"/>
                  </a:lnTo>
                  <a:lnTo>
                    <a:pt x="1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Trebuchet MS"/>
              </a:endParaRPr>
            </a:p>
          </p:txBody>
        </p:sp>
        <p:sp>
          <p:nvSpPr>
            <p:cNvPr id="143" name="Freeform 9">
              <a:extLst>
                <a:ext uri="{FF2B5EF4-FFF2-40B4-BE49-F238E27FC236}">
                  <a16:creationId xmlns:a16="http://schemas.microsoft.com/office/drawing/2014/main" id="{5662FA84-8CC1-71D5-0361-52739F2DF41F}"/>
                </a:ext>
              </a:extLst>
            </p:cNvPr>
            <p:cNvSpPr>
              <a:spLocks/>
            </p:cNvSpPr>
            <p:nvPr/>
          </p:nvSpPr>
          <p:spPr bwMode="auto">
            <a:xfrm>
              <a:off x="2565401" y="1411289"/>
              <a:ext cx="781050" cy="138113"/>
            </a:xfrm>
            <a:custGeom>
              <a:avLst/>
              <a:gdLst>
                <a:gd name="T0" fmla="*/ 134 w 1474"/>
                <a:gd name="T1" fmla="*/ 0 h 262"/>
                <a:gd name="T2" fmla="*/ 1341 w 1474"/>
                <a:gd name="T3" fmla="*/ 0 h 262"/>
                <a:gd name="T4" fmla="*/ 1368 w 1474"/>
                <a:gd name="T5" fmla="*/ 3 h 262"/>
                <a:gd name="T6" fmla="*/ 1393 w 1474"/>
                <a:gd name="T7" fmla="*/ 10 h 262"/>
                <a:gd name="T8" fmla="*/ 1416 w 1474"/>
                <a:gd name="T9" fmla="*/ 22 h 262"/>
                <a:gd name="T10" fmla="*/ 1435 w 1474"/>
                <a:gd name="T11" fmla="*/ 38 h 262"/>
                <a:gd name="T12" fmla="*/ 1452 w 1474"/>
                <a:gd name="T13" fmla="*/ 57 h 262"/>
                <a:gd name="T14" fmla="*/ 1464 w 1474"/>
                <a:gd name="T15" fmla="*/ 79 h 262"/>
                <a:gd name="T16" fmla="*/ 1471 w 1474"/>
                <a:gd name="T17" fmla="*/ 104 h 262"/>
                <a:gd name="T18" fmla="*/ 1474 w 1474"/>
                <a:gd name="T19" fmla="*/ 131 h 262"/>
                <a:gd name="T20" fmla="*/ 1471 w 1474"/>
                <a:gd name="T21" fmla="*/ 158 h 262"/>
                <a:gd name="T22" fmla="*/ 1464 w 1474"/>
                <a:gd name="T23" fmla="*/ 183 h 262"/>
                <a:gd name="T24" fmla="*/ 1451 w 1474"/>
                <a:gd name="T25" fmla="*/ 205 h 262"/>
                <a:gd name="T26" fmla="*/ 1435 w 1474"/>
                <a:gd name="T27" fmla="*/ 225 h 262"/>
                <a:gd name="T28" fmla="*/ 1416 w 1474"/>
                <a:gd name="T29" fmla="*/ 240 h 262"/>
                <a:gd name="T30" fmla="*/ 1393 w 1474"/>
                <a:gd name="T31" fmla="*/ 252 h 262"/>
                <a:gd name="T32" fmla="*/ 1368 w 1474"/>
                <a:gd name="T33" fmla="*/ 259 h 262"/>
                <a:gd name="T34" fmla="*/ 1341 w 1474"/>
                <a:gd name="T35" fmla="*/ 262 h 262"/>
                <a:gd name="T36" fmla="*/ 134 w 1474"/>
                <a:gd name="T37" fmla="*/ 262 h 262"/>
                <a:gd name="T38" fmla="*/ 107 w 1474"/>
                <a:gd name="T39" fmla="*/ 259 h 262"/>
                <a:gd name="T40" fmla="*/ 82 w 1474"/>
                <a:gd name="T41" fmla="*/ 252 h 262"/>
                <a:gd name="T42" fmla="*/ 59 w 1474"/>
                <a:gd name="T43" fmla="*/ 240 h 262"/>
                <a:gd name="T44" fmla="*/ 39 w 1474"/>
                <a:gd name="T45" fmla="*/ 225 h 262"/>
                <a:gd name="T46" fmla="*/ 23 w 1474"/>
                <a:gd name="T47" fmla="*/ 205 h 262"/>
                <a:gd name="T48" fmla="*/ 11 w 1474"/>
                <a:gd name="T49" fmla="*/ 183 h 262"/>
                <a:gd name="T50" fmla="*/ 3 w 1474"/>
                <a:gd name="T51" fmla="*/ 158 h 262"/>
                <a:gd name="T52" fmla="*/ 0 w 1474"/>
                <a:gd name="T53" fmla="*/ 131 h 262"/>
                <a:gd name="T54" fmla="*/ 3 w 1474"/>
                <a:gd name="T55" fmla="*/ 104 h 262"/>
                <a:gd name="T56" fmla="*/ 11 w 1474"/>
                <a:gd name="T57" fmla="*/ 79 h 262"/>
                <a:gd name="T58" fmla="*/ 23 w 1474"/>
                <a:gd name="T59" fmla="*/ 57 h 262"/>
                <a:gd name="T60" fmla="*/ 39 w 1474"/>
                <a:gd name="T61" fmla="*/ 38 h 262"/>
                <a:gd name="T62" fmla="*/ 59 w 1474"/>
                <a:gd name="T63" fmla="*/ 22 h 262"/>
                <a:gd name="T64" fmla="*/ 82 w 1474"/>
                <a:gd name="T65" fmla="*/ 10 h 262"/>
                <a:gd name="T66" fmla="*/ 107 w 1474"/>
                <a:gd name="T67" fmla="*/ 3 h 262"/>
                <a:gd name="T68" fmla="*/ 134 w 1474"/>
                <a:gd name="T6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74" h="262">
                  <a:moveTo>
                    <a:pt x="134" y="0"/>
                  </a:moveTo>
                  <a:lnTo>
                    <a:pt x="1341" y="0"/>
                  </a:lnTo>
                  <a:lnTo>
                    <a:pt x="1368" y="3"/>
                  </a:lnTo>
                  <a:lnTo>
                    <a:pt x="1393" y="10"/>
                  </a:lnTo>
                  <a:lnTo>
                    <a:pt x="1416" y="22"/>
                  </a:lnTo>
                  <a:lnTo>
                    <a:pt x="1435" y="38"/>
                  </a:lnTo>
                  <a:lnTo>
                    <a:pt x="1452" y="57"/>
                  </a:lnTo>
                  <a:lnTo>
                    <a:pt x="1464" y="79"/>
                  </a:lnTo>
                  <a:lnTo>
                    <a:pt x="1471" y="104"/>
                  </a:lnTo>
                  <a:lnTo>
                    <a:pt x="1474" y="131"/>
                  </a:lnTo>
                  <a:lnTo>
                    <a:pt x="1471" y="158"/>
                  </a:lnTo>
                  <a:lnTo>
                    <a:pt x="1464" y="183"/>
                  </a:lnTo>
                  <a:lnTo>
                    <a:pt x="1451" y="205"/>
                  </a:lnTo>
                  <a:lnTo>
                    <a:pt x="1435" y="225"/>
                  </a:lnTo>
                  <a:lnTo>
                    <a:pt x="1416" y="240"/>
                  </a:lnTo>
                  <a:lnTo>
                    <a:pt x="1393" y="252"/>
                  </a:lnTo>
                  <a:lnTo>
                    <a:pt x="1368" y="259"/>
                  </a:lnTo>
                  <a:lnTo>
                    <a:pt x="1341" y="262"/>
                  </a:lnTo>
                  <a:lnTo>
                    <a:pt x="134" y="262"/>
                  </a:lnTo>
                  <a:lnTo>
                    <a:pt x="107" y="259"/>
                  </a:lnTo>
                  <a:lnTo>
                    <a:pt x="82" y="252"/>
                  </a:lnTo>
                  <a:lnTo>
                    <a:pt x="59" y="240"/>
                  </a:lnTo>
                  <a:lnTo>
                    <a:pt x="39" y="225"/>
                  </a:lnTo>
                  <a:lnTo>
                    <a:pt x="23" y="205"/>
                  </a:lnTo>
                  <a:lnTo>
                    <a:pt x="11" y="183"/>
                  </a:lnTo>
                  <a:lnTo>
                    <a:pt x="3" y="158"/>
                  </a:lnTo>
                  <a:lnTo>
                    <a:pt x="0" y="131"/>
                  </a:lnTo>
                  <a:lnTo>
                    <a:pt x="3" y="104"/>
                  </a:lnTo>
                  <a:lnTo>
                    <a:pt x="11" y="79"/>
                  </a:lnTo>
                  <a:lnTo>
                    <a:pt x="23" y="57"/>
                  </a:lnTo>
                  <a:lnTo>
                    <a:pt x="39" y="38"/>
                  </a:lnTo>
                  <a:lnTo>
                    <a:pt x="59" y="22"/>
                  </a:lnTo>
                  <a:lnTo>
                    <a:pt x="82" y="10"/>
                  </a:lnTo>
                  <a:lnTo>
                    <a:pt x="107" y="3"/>
                  </a:lnTo>
                  <a:lnTo>
                    <a:pt x="1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Trebuchet MS"/>
              </a:endParaRPr>
            </a:p>
          </p:txBody>
        </p:sp>
        <p:sp>
          <p:nvSpPr>
            <p:cNvPr id="144" name="Freeform 10">
              <a:extLst>
                <a:ext uri="{FF2B5EF4-FFF2-40B4-BE49-F238E27FC236}">
                  <a16:creationId xmlns:a16="http://schemas.microsoft.com/office/drawing/2014/main" id="{7B948BDD-29E3-42A4-3AB0-2BD6FD1940A8}"/>
                </a:ext>
              </a:extLst>
            </p:cNvPr>
            <p:cNvSpPr>
              <a:spLocks/>
            </p:cNvSpPr>
            <p:nvPr/>
          </p:nvSpPr>
          <p:spPr bwMode="auto">
            <a:xfrm>
              <a:off x="2565401" y="1636714"/>
              <a:ext cx="431800" cy="139700"/>
            </a:xfrm>
            <a:custGeom>
              <a:avLst/>
              <a:gdLst>
                <a:gd name="T0" fmla="*/ 134 w 816"/>
                <a:gd name="T1" fmla="*/ 0 h 262"/>
                <a:gd name="T2" fmla="*/ 816 w 816"/>
                <a:gd name="T3" fmla="*/ 0 h 262"/>
                <a:gd name="T4" fmla="*/ 777 w 816"/>
                <a:gd name="T5" fmla="*/ 22 h 262"/>
                <a:gd name="T6" fmla="*/ 738 w 816"/>
                <a:gd name="T7" fmla="*/ 49 h 262"/>
                <a:gd name="T8" fmla="*/ 704 w 816"/>
                <a:gd name="T9" fmla="*/ 78 h 262"/>
                <a:gd name="T10" fmla="*/ 671 w 816"/>
                <a:gd name="T11" fmla="*/ 112 h 262"/>
                <a:gd name="T12" fmla="*/ 644 w 816"/>
                <a:gd name="T13" fmla="*/ 148 h 262"/>
                <a:gd name="T14" fmla="*/ 620 w 816"/>
                <a:gd name="T15" fmla="*/ 186 h 262"/>
                <a:gd name="T16" fmla="*/ 600 w 816"/>
                <a:gd name="T17" fmla="*/ 225 h 262"/>
                <a:gd name="T18" fmla="*/ 584 w 816"/>
                <a:gd name="T19" fmla="*/ 262 h 262"/>
                <a:gd name="T20" fmla="*/ 134 w 816"/>
                <a:gd name="T21" fmla="*/ 262 h 262"/>
                <a:gd name="T22" fmla="*/ 107 w 816"/>
                <a:gd name="T23" fmla="*/ 259 h 262"/>
                <a:gd name="T24" fmla="*/ 82 w 816"/>
                <a:gd name="T25" fmla="*/ 252 h 262"/>
                <a:gd name="T26" fmla="*/ 59 w 816"/>
                <a:gd name="T27" fmla="*/ 240 h 262"/>
                <a:gd name="T28" fmla="*/ 39 w 816"/>
                <a:gd name="T29" fmla="*/ 224 h 262"/>
                <a:gd name="T30" fmla="*/ 23 w 816"/>
                <a:gd name="T31" fmla="*/ 205 h 262"/>
                <a:gd name="T32" fmla="*/ 10 w 816"/>
                <a:gd name="T33" fmla="*/ 183 h 262"/>
                <a:gd name="T34" fmla="*/ 3 w 816"/>
                <a:gd name="T35" fmla="*/ 158 h 262"/>
                <a:gd name="T36" fmla="*/ 0 w 816"/>
                <a:gd name="T37" fmla="*/ 132 h 262"/>
                <a:gd name="T38" fmla="*/ 3 w 816"/>
                <a:gd name="T39" fmla="*/ 105 h 262"/>
                <a:gd name="T40" fmla="*/ 10 w 816"/>
                <a:gd name="T41" fmla="*/ 80 h 262"/>
                <a:gd name="T42" fmla="*/ 23 w 816"/>
                <a:gd name="T43" fmla="*/ 58 h 262"/>
                <a:gd name="T44" fmla="*/ 39 w 816"/>
                <a:gd name="T45" fmla="*/ 39 h 262"/>
                <a:gd name="T46" fmla="*/ 59 w 816"/>
                <a:gd name="T47" fmla="*/ 22 h 262"/>
                <a:gd name="T48" fmla="*/ 82 w 816"/>
                <a:gd name="T49" fmla="*/ 10 h 262"/>
                <a:gd name="T50" fmla="*/ 107 w 816"/>
                <a:gd name="T51" fmla="*/ 2 h 262"/>
                <a:gd name="T52" fmla="*/ 134 w 816"/>
                <a:gd name="T53"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6" h="262">
                  <a:moveTo>
                    <a:pt x="134" y="0"/>
                  </a:moveTo>
                  <a:lnTo>
                    <a:pt x="816" y="0"/>
                  </a:lnTo>
                  <a:lnTo>
                    <a:pt x="777" y="22"/>
                  </a:lnTo>
                  <a:lnTo>
                    <a:pt x="738" y="49"/>
                  </a:lnTo>
                  <a:lnTo>
                    <a:pt x="704" y="78"/>
                  </a:lnTo>
                  <a:lnTo>
                    <a:pt x="671" y="112"/>
                  </a:lnTo>
                  <a:lnTo>
                    <a:pt x="644" y="148"/>
                  </a:lnTo>
                  <a:lnTo>
                    <a:pt x="620" y="186"/>
                  </a:lnTo>
                  <a:lnTo>
                    <a:pt x="600" y="225"/>
                  </a:lnTo>
                  <a:lnTo>
                    <a:pt x="584" y="262"/>
                  </a:lnTo>
                  <a:lnTo>
                    <a:pt x="134" y="262"/>
                  </a:lnTo>
                  <a:lnTo>
                    <a:pt x="107" y="259"/>
                  </a:lnTo>
                  <a:lnTo>
                    <a:pt x="82" y="252"/>
                  </a:lnTo>
                  <a:lnTo>
                    <a:pt x="59" y="240"/>
                  </a:lnTo>
                  <a:lnTo>
                    <a:pt x="39" y="224"/>
                  </a:lnTo>
                  <a:lnTo>
                    <a:pt x="23" y="205"/>
                  </a:lnTo>
                  <a:lnTo>
                    <a:pt x="10" y="183"/>
                  </a:lnTo>
                  <a:lnTo>
                    <a:pt x="3" y="158"/>
                  </a:lnTo>
                  <a:lnTo>
                    <a:pt x="0" y="132"/>
                  </a:lnTo>
                  <a:lnTo>
                    <a:pt x="3" y="105"/>
                  </a:lnTo>
                  <a:lnTo>
                    <a:pt x="10" y="80"/>
                  </a:lnTo>
                  <a:lnTo>
                    <a:pt x="23" y="58"/>
                  </a:lnTo>
                  <a:lnTo>
                    <a:pt x="39" y="39"/>
                  </a:lnTo>
                  <a:lnTo>
                    <a:pt x="59" y="22"/>
                  </a:lnTo>
                  <a:lnTo>
                    <a:pt x="82" y="10"/>
                  </a:lnTo>
                  <a:lnTo>
                    <a:pt x="107" y="2"/>
                  </a:lnTo>
                  <a:lnTo>
                    <a:pt x="1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Trebuchet MS"/>
              </a:endParaRPr>
            </a:p>
          </p:txBody>
        </p:sp>
        <p:sp>
          <p:nvSpPr>
            <p:cNvPr id="145" name="Freeform 11">
              <a:extLst>
                <a:ext uri="{FF2B5EF4-FFF2-40B4-BE49-F238E27FC236}">
                  <a16:creationId xmlns:a16="http://schemas.microsoft.com/office/drawing/2014/main" id="{9B5BE329-17C0-9F7A-B4FC-0451B97009DE}"/>
                </a:ext>
              </a:extLst>
            </p:cNvPr>
            <p:cNvSpPr>
              <a:spLocks/>
            </p:cNvSpPr>
            <p:nvPr/>
          </p:nvSpPr>
          <p:spPr bwMode="auto">
            <a:xfrm>
              <a:off x="3221039" y="1636714"/>
              <a:ext cx="125413" cy="93663"/>
            </a:xfrm>
            <a:custGeom>
              <a:avLst/>
              <a:gdLst>
                <a:gd name="T0" fmla="*/ 0 w 236"/>
                <a:gd name="T1" fmla="*/ 0 h 177"/>
                <a:gd name="T2" fmla="*/ 102 w 236"/>
                <a:gd name="T3" fmla="*/ 0 h 177"/>
                <a:gd name="T4" fmla="*/ 129 w 236"/>
                <a:gd name="T5" fmla="*/ 3 h 177"/>
                <a:gd name="T6" fmla="*/ 154 w 236"/>
                <a:gd name="T7" fmla="*/ 10 h 177"/>
                <a:gd name="T8" fmla="*/ 177 w 236"/>
                <a:gd name="T9" fmla="*/ 22 h 177"/>
                <a:gd name="T10" fmla="*/ 196 w 236"/>
                <a:gd name="T11" fmla="*/ 39 h 177"/>
                <a:gd name="T12" fmla="*/ 213 w 236"/>
                <a:gd name="T13" fmla="*/ 59 h 177"/>
                <a:gd name="T14" fmla="*/ 225 w 236"/>
                <a:gd name="T15" fmla="*/ 81 h 177"/>
                <a:gd name="T16" fmla="*/ 233 w 236"/>
                <a:gd name="T17" fmla="*/ 106 h 177"/>
                <a:gd name="T18" fmla="*/ 236 w 236"/>
                <a:gd name="T19" fmla="*/ 133 h 177"/>
                <a:gd name="T20" fmla="*/ 234 w 236"/>
                <a:gd name="T21" fmla="*/ 156 h 177"/>
                <a:gd name="T22" fmla="*/ 228 w 236"/>
                <a:gd name="T23" fmla="*/ 177 h 177"/>
                <a:gd name="T24" fmla="*/ 95 w 236"/>
                <a:gd name="T25" fmla="*/ 63 h 177"/>
                <a:gd name="T26" fmla="*/ 72 w 236"/>
                <a:gd name="T27" fmla="*/ 45 h 177"/>
                <a:gd name="T28" fmla="*/ 49 w 236"/>
                <a:gd name="T29" fmla="*/ 28 h 177"/>
                <a:gd name="T30" fmla="*/ 25 w 236"/>
                <a:gd name="T31" fmla="*/ 12 h 177"/>
                <a:gd name="T32" fmla="*/ 0 w 236"/>
                <a:gd name="T3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6" h="177">
                  <a:moveTo>
                    <a:pt x="0" y="0"/>
                  </a:moveTo>
                  <a:lnTo>
                    <a:pt x="102" y="0"/>
                  </a:lnTo>
                  <a:lnTo>
                    <a:pt x="129" y="3"/>
                  </a:lnTo>
                  <a:lnTo>
                    <a:pt x="154" y="10"/>
                  </a:lnTo>
                  <a:lnTo>
                    <a:pt x="177" y="22"/>
                  </a:lnTo>
                  <a:lnTo>
                    <a:pt x="196" y="39"/>
                  </a:lnTo>
                  <a:lnTo>
                    <a:pt x="213" y="59"/>
                  </a:lnTo>
                  <a:lnTo>
                    <a:pt x="225" y="81"/>
                  </a:lnTo>
                  <a:lnTo>
                    <a:pt x="233" y="106"/>
                  </a:lnTo>
                  <a:lnTo>
                    <a:pt x="236" y="133"/>
                  </a:lnTo>
                  <a:lnTo>
                    <a:pt x="234" y="156"/>
                  </a:lnTo>
                  <a:lnTo>
                    <a:pt x="228" y="177"/>
                  </a:lnTo>
                  <a:lnTo>
                    <a:pt x="95" y="63"/>
                  </a:lnTo>
                  <a:lnTo>
                    <a:pt x="72" y="45"/>
                  </a:lnTo>
                  <a:lnTo>
                    <a:pt x="49" y="28"/>
                  </a:lnTo>
                  <a:lnTo>
                    <a:pt x="25" y="1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Trebuchet MS"/>
              </a:endParaRPr>
            </a:p>
          </p:txBody>
        </p:sp>
      </p:grpSp>
      <p:sp>
        <p:nvSpPr>
          <p:cNvPr id="146" name="CasellaDiTesto 145">
            <a:extLst>
              <a:ext uri="{FF2B5EF4-FFF2-40B4-BE49-F238E27FC236}">
                <a16:creationId xmlns:a16="http://schemas.microsoft.com/office/drawing/2014/main" id="{4FEF663C-3365-E0FF-8888-872EA4D64C1F}"/>
              </a:ext>
            </a:extLst>
          </p:cNvPr>
          <p:cNvSpPr txBox="1"/>
          <p:nvPr/>
        </p:nvSpPr>
        <p:spPr>
          <a:xfrm>
            <a:off x="8988541" y="9383980"/>
            <a:ext cx="73739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sp>
        <p:nvSpPr>
          <p:cNvPr id="147" name="Rectangle 76">
            <a:extLst>
              <a:ext uri="{FF2B5EF4-FFF2-40B4-BE49-F238E27FC236}">
                <a16:creationId xmlns:a16="http://schemas.microsoft.com/office/drawing/2014/main" id="{F546444E-E5FB-CBE9-C65D-F34FEC2E9357}"/>
              </a:ext>
            </a:extLst>
          </p:cNvPr>
          <p:cNvSpPr/>
          <p:nvPr/>
        </p:nvSpPr>
        <p:spPr>
          <a:xfrm>
            <a:off x="16345361" y="9252768"/>
            <a:ext cx="4277527" cy="496161"/>
          </a:xfrm>
          <a:prstGeom prst="rect">
            <a:avLst/>
          </a:prstGeom>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it-IT" sz="3200" b="1" i="1" u="none" strike="noStrike" kern="0" cap="none" spc="0" normalizeH="0" baseline="0" noProof="0" dirty="0">
                <a:ln>
                  <a:noFill/>
                </a:ln>
                <a:solidFill>
                  <a:srgbClr val="00418E"/>
                </a:solidFill>
                <a:effectLst/>
                <a:uLnTx/>
                <a:uFillTx/>
                <a:latin typeface="Open Sans" panose="020B0606030504020204" pitchFamily="34" charset="0"/>
                <a:ea typeface="Open Sans" panose="020B0606030504020204" pitchFamily="34" charset="0"/>
                <a:cs typeface="Open Sans" panose="020B0606030504020204" pitchFamily="34" charset="0"/>
                <a:sym typeface="Trebuchet MS"/>
              </a:rPr>
              <a:t>Opzione 2 e 3</a:t>
            </a:r>
          </a:p>
        </p:txBody>
      </p:sp>
      <p:sp>
        <p:nvSpPr>
          <p:cNvPr id="148" name="Oval 26">
            <a:extLst>
              <a:ext uri="{FF2B5EF4-FFF2-40B4-BE49-F238E27FC236}">
                <a16:creationId xmlns:a16="http://schemas.microsoft.com/office/drawing/2014/main" id="{98A9A97B-E37D-EC06-1615-73B5A07C59D4}"/>
              </a:ext>
            </a:extLst>
          </p:cNvPr>
          <p:cNvSpPr/>
          <p:nvPr/>
        </p:nvSpPr>
        <p:spPr>
          <a:xfrm>
            <a:off x="12042043" y="8688088"/>
            <a:ext cx="1535723" cy="1538655"/>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Trebuchet MS"/>
            </a:endParaRPr>
          </a:p>
        </p:txBody>
      </p:sp>
      <p:sp>
        <p:nvSpPr>
          <p:cNvPr id="149" name="Oval 25">
            <a:extLst>
              <a:ext uri="{FF2B5EF4-FFF2-40B4-BE49-F238E27FC236}">
                <a16:creationId xmlns:a16="http://schemas.microsoft.com/office/drawing/2014/main" id="{5DB561AA-64CD-C4D2-EC7A-D1121FA8DC72}"/>
              </a:ext>
            </a:extLst>
          </p:cNvPr>
          <p:cNvSpPr/>
          <p:nvPr/>
        </p:nvSpPr>
        <p:spPr>
          <a:xfrm>
            <a:off x="12161454" y="8803104"/>
            <a:ext cx="1267200" cy="1266092"/>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Trebuchet MS"/>
            </a:endParaRPr>
          </a:p>
        </p:txBody>
      </p:sp>
      <p:grpSp>
        <p:nvGrpSpPr>
          <p:cNvPr id="150" name="Gruppo 149">
            <a:extLst>
              <a:ext uri="{FF2B5EF4-FFF2-40B4-BE49-F238E27FC236}">
                <a16:creationId xmlns:a16="http://schemas.microsoft.com/office/drawing/2014/main" id="{8BCD5849-878F-E1B6-5A2A-2EB7CC4E8675}"/>
              </a:ext>
            </a:extLst>
          </p:cNvPr>
          <p:cNvGrpSpPr/>
          <p:nvPr/>
        </p:nvGrpSpPr>
        <p:grpSpPr>
          <a:xfrm>
            <a:off x="12572301" y="9101112"/>
            <a:ext cx="592129" cy="818404"/>
            <a:chOff x="3737925" y="1609169"/>
            <a:chExt cx="592129" cy="818404"/>
          </a:xfrm>
        </p:grpSpPr>
        <p:grpSp>
          <p:nvGrpSpPr>
            <p:cNvPr id="151" name="Group 51">
              <a:extLst>
                <a:ext uri="{FF2B5EF4-FFF2-40B4-BE49-F238E27FC236}">
                  <a16:creationId xmlns:a16="http://schemas.microsoft.com/office/drawing/2014/main" id="{1DF1E0A8-5DF7-9061-C1A7-EA84F58379B2}"/>
                </a:ext>
              </a:extLst>
            </p:cNvPr>
            <p:cNvGrpSpPr/>
            <p:nvPr/>
          </p:nvGrpSpPr>
          <p:grpSpPr>
            <a:xfrm>
              <a:off x="3737925" y="1609169"/>
              <a:ext cx="443494" cy="538335"/>
              <a:chOff x="2311401" y="612776"/>
              <a:chExt cx="1276350" cy="1490663"/>
            </a:xfrm>
            <a:solidFill>
              <a:sysClr val="window" lastClr="FFFFFF"/>
            </a:solidFill>
          </p:grpSpPr>
          <p:sp>
            <p:nvSpPr>
              <p:cNvPr id="153" name="Freeform 6">
                <a:extLst>
                  <a:ext uri="{FF2B5EF4-FFF2-40B4-BE49-F238E27FC236}">
                    <a16:creationId xmlns:a16="http://schemas.microsoft.com/office/drawing/2014/main" id="{69EAE053-2356-C5F1-26D1-DB649D32F6EB}"/>
                  </a:ext>
                </a:extLst>
              </p:cNvPr>
              <p:cNvSpPr>
                <a:spLocks/>
              </p:cNvSpPr>
              <p:nvPr/>
            </p:nvSpPr>
            <p:spPr bwMode="auto">
              <a:xfrm>
                <a:off x="2311401" y="612776"/>
                <a:ext cx="1276350" cy="1490663"/>
              </a:xfrm>
              <a:custGeom>
                <a:avLst/>
                <a:gdLst>
                  <a:gd name="T0" fmla="*/ 2141 w 2411"/>
                  <a:gd name="T1" fmla="*/ 0 h 2818"/>
                  <a:gd name="T2" fmla="*/ 2219 w 2411"/>
                  <a:gd name="T3" fmla="*/ 12 h 2818"/>
                  <a:gd name="T4" fmla="*/ 2288 w 2411"/>
                  <a:gd name="T5" fmla="*/ 45 h 2818"/>
                  <a:gd name="T6" fmla="*/ 2345 w 2411"/>
                  <a:gd name="T7" fmla="*/ 95 h 2818"/>
                  <a:gd name="T8" fmla="*/ 2386 w 2411"/>
                  <a:gd name="T9" fmla="*/ 159 h 2818"/>
                  <a:gd name="T10" fmla="*/ 2408 w 2411"/>
                  <a:gd name="T11" fmla="*/ 234 h 2818"/>
                  <a:gd name="T12" fmla="*/ 2411 w 2411"/>
                  <a:gd name="T13" fmla="*/ 1716 h 2818"/>
                  <a:gd name="T14" fmla="*/ 2142 w 2411"/>
                  <a:gd name="T15" fmla="*/ 474 h 2818"/>
                  <a:gd name="T16" fmla="*/ 2132 w 2411"/>
                  <a:gd name="T17" fmla="*/ 409 h 2818"/>
                  <a:gd name="T18" fmla="*/ 2102 w 2411"/>
                  <a:gd name="T19" fmla="*/ 353 h 2818"/>
                  <a:gd name="T20" fmla="*/ 2056 w 2411"/>
                  <a:gd name="T21" fmla="*/ 309 h 2818"/>
                  <a:gd name="T22" fmla="*/ 1999 w 2411"/>
                  <a:gd name="T23" fmla="*/ 279 h 2818"/>
                  <a:gd name="T24" fmla="*/ 1934 w 2411"/>
                  <a:gd name="T25" fmla="*/ 269 h 2818"/>
                  <a:gd name="T26" fmla="*/ 445 w 2411"/>
                  <a:gd name="T27" fmla="*/ 272 h 2818"/>
                  <a:gd name="T28" fmla="*/ 382 w 2411"/>
                  <a:gd name="T29" fmla="*/ 292 h 2818"/>
                  <a:gd name="T30" fmla="*/ 330 w 2411"/>
                  <a:gd name="T31" fmla="*/ 329 h 2818"/>
                  <a:gd name="T32" fmla="*/ 292 w 2411"/>
                  <a:gd name="T33" fmla="*/ 379 h 2818"/>
                  <a:gd name="T34" fmla="*/ 271 w 2411"/>
                  <a:gd name="T35" fmla="*/ 440 h 2818"/>
                  <a:gd name="T36" fmla="*/ 269 w 2411"/>
                  <a:gd name="T37" fmla="*/ 2338 h 2818"/>
                  <a:gd name="T38" fmla="*/ 279 w 2411"/>
                  <a:gd name="T39" fmla="*/ 2403 h 2818"/>
                  <a:gd name="T40" fmla="*/ 309 w 2411"/>
                  <a:gd name="T41" fmla="*/ 2459 h 2818"/>
                  <a:gd name="T42" fmla="*/ 355 w 2411"/>
                  <a:gd name="T43" fmla="*/ 2503 h 2818"/>
                  <a:gd name="T44" fmla="*/ 412 w 2411"/>
                  <a:gd name="T45" fmla="*/ 2533 h 2818"/>
                  <a:gd name="T46" fmla="*/ 479 w 2411"/>
                  <a:gd name="T47" fmla="*/ 2543 h 2818"/>
                  <a:gd name="T48" fmla="*/ 1098 w 2411"/>
                  <a:gd name="T49" fmla="*/ 2579 h 2818"/>
                  <a:gd name="T50" fmla="*/ 1144 w 2411"/>
                  <a:gd name="T51" fmla="*/ 2648 h 2818"/>
                  <a:gd name="T52" fmla="*/ 1202 w 2411"/>
                  <a:gd name="T53" fmla="*/ 2710 h 2818"/>
                  <a:gd name="T54" fmla="*/ 272 w 2411"/>
                  <a:gd name="T55" fmla="*/ 2818 h 2818"/>
                  <a:gd name="T56" fmla="*/ 194 w 2411"/>
                  <a:gd name="T57" fmla="*/ 2807 h 2818"/>
                  <a:gd name="T58" fmla="*/ 123 w 2411"/>
                  <a:gd name="T59" fmla="*/ 2773 h 2818"/>
                  <a:gd name="T60" fmla="*/ 66 w 2411"/>
                  <a:gd name="T61" fmla="*/ 2723 h 2818"/>
                  <a:gd name="T62" fmla="*/ 25 w 2411"/>
                  <a:gd name="T63" fmla="*/ 2660 h 2818"/>
                  <a:gd name="T64" fmla="*/ 3 w 2411"/>
                  <a:gd name="T65" fmla="*/ 2585 h 2818"/>
                  <a:gd name="T66" fmla="*/ 0 w 2411"/>
                  <a:gd name="T67" fmla="*/ 263 h 2818"/>
                  <a:gd name="T68" fmla="*/ 11 w 2411"/>
                  <a:gd name="T69" fmla="*/ 187 h 2818"/>
                  <a:gd name="T70" fmla="*/ 42 w 2411"/>
                  <a:gd name="T71" fmla="*/ 120 h 2818"/>
                  <a:gd name="T72" fmla="*/ 89 w 2411"/>
                  <a:gd name="T73" fmla="*/ 66 h 2818"/>
                  <a:gd name="T74" fmla="*/ 151 w 2411"/>
                  <a:gd name="T75" fmla="*/ 25 h 2818"/>
                  <a:gd name="T76" fmla="*/ 222 w 2411"/>
                  <a:gd name="T77" fmla="*/ 3 h 2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11" h="2818">
                    <a:moveTo>
                      <a:pt x="261" y="0"/>
                    </a:moveTo>
                    <a:lnTo>
                      <a:pt x="2141" y="0"/>
                    </a:lnTo>
                    <a:lnTo>
                      <a:pt x="2181" y="3"/>
                    </a:lnTo>
                    <a:lnTo>
                      <a:pt x="2219" y="12"/>
                    </a:lnTo>
                    <a:lnTo>
                      <a:pt x="2255" y="26"/>
                    </a:lnTo>
                    <a:lnTo>
                      <a:pt x="2288" y="45"/>
                    </a:lnTo>
                    <a:lnTo>
                      <a:pt x="2318" y="68"/>
                    </a:lnTo>
                    <a:lnTo>
                      <a:pt x="2345" y="95"/>
                    </a:lnTo>
                    <a:lnTo>
                      <a:pt x="2368" y="126"/>
                    </a:lnTo>
                    <a:lnTo>
                      <a:pt x="2386" y="159"/>
                    </a:lnTo>
                    <a:lnTo>
                      <a:pt x="2400" y="195"/>
                    </a:lnTo>
                    <a:lnTo>
                      <a:pt x="2408" y="234"/>
                    </a:lnTo>
                    <a:lnTo>
                      <a:pt x="2411" y="274"/>
                    </a:lnTo>
                    <a:lnTo>
                      <a:pt x="2411" y="1716"/>
                    </a:lnTo>
                    <a:lnTo>
                      <a:pt x="2142" y="2036"/>
                    </a:lnTo>
                    <a:lnTo>
                      <a:pt x="2142" y="474"/>
                    </a:lnTo>
                    <a:lnTo>
                      <a:pt x="2140" y="440"/>
                    </a:lnTo>
                    <a:lnTo>
                      <a:pt x="2132" y="409"/>
                    </a:lnTo>
                    <a:lnTo>
                      <a:pt x="2119" y="379"/>
                    </a:lnTo>
                    <a:lnTo>
                      <a:pt x="2102" y="353"/>
                    </a:lnTo>
                    <a:lnTo>
                      <a:pt x="2081" y="329"/>
                    </a:lnTo>
                    <a:lnTo>
                      <a:pt x="2056" y="309"/>
                    </a:lnTo>
                    <a:lnTo>
                      <a:pt x="2029" y="292"/>
                    </a:lnTo>
                    <a:lnTo>
                      <a:pt x="1999" y="279"/>
                    </a:lnTo>
                    <a:lnTo>
                      <a:pt x="1967" y="272"/>
                    </a:lnTo>
                    <a:lnTo>
                      <a:pt x="1934" y="269"/>
                    </a:lnTo>
                    <a:lnTo>
                      <a:pt x="479" y="269"/>
                    </a:lnTo>
                    <a:lnTo>
                      <a:pt x="445" y="272"/>
                    </a:lnTo>
                    <a:lnTo>
                      <a:pt x="412" y="279"/>
                    </a:lnTo>
                    <a:lnTo>
                      <a:pt x="382" y="292"/>
                    </a:lnTo>
                    <a:lnTo>
                      <a:pt x="355" y="309"/>
                    </a:lnTo>
                    <a:lnTo>
                      <a:pt x="330" y="329"/>
                    </a:lnTo>
                    <a:lnTo>
                      <a:pt x="309" y="353"/>
                    </a:lnTo>
                    <a:lnTo>
                      <a:pt x="292" y="379"/>
                    </a:lnTo>
                    <a:lnTo>
                      <a:pt x="279" y="409"/>
                    </a:lnTo>
                    <a:lnTo>
                      <a:pt x="271" y="440"/>
                    </a:lnTo>
                    <a:lnTo>
                      <a:pt x="269" y="474"/>
                    </a:lnTo>
                    <a:lnTo>
                      <a:pt x="269" y="2338"/>
                    </a:lnTo>
                    <a:lnTo>
                      <a:pt x="271" y="2371"/>
                    </a:lnTo>
                    <a:lnTo>
                      <a:pt x="279" y="2403"/>
                    </a:lnTo>
                    <a:lnTo>
                      <a:pt x="292" y="2432"/>
                    </a:lnTo>
                    <a:lnTo>
                      <a:pt x="309" y="2459"/>
                    </a:lnTo>
                    <a:lnTo>
                      <a:pt x="330" y="2483"/>
                    </a:lnTo>
                    <a:lnTo>
                      <a:pt x="355" y="2503"/>
                    </a:lnTo>
                    <a:lnTo>
                      <a:pt x="382" y="2520"/>
                    </a:lnTo>
                    <a:lnTo>
                      <a:pt x="412" y="2533"/>
                    </a:lnTo>
                    <a:lnTo>
                      <a:pt x="445" y="2540"/>
                    </a:lnTo>
                    <a:lnTo>
                      <a:pt x="479" y="2543"/>
                    </a:lnTo>
                    <a:lnTo>
                      <a:pt x="1080" y="2543"/>
                    </a:lnTo>
                    <a:lnTo>
                      <a:pt x="1098" y="2579"/>
                    </a:lnTo>
                    <a:lnTo>
                      <a:pt x="1119" y="2615"/>
                    </a:lnTo>
                    <a:lnTo>
                      <a:pt x="1144" y="2648"/>
                    </a:lnTo>
                    <a:lnTo>
                      <a:pt x="1171" y="2680"/>
                    </a:lnTo>
                    <a:lnTo>
                      <a:pt x="1202" y="2710"/>
                    </a:lnTo>
                    <a:lnTo>
                      <a:pt x="1328" y="2818"/>
                    </a:lnTo>
                    <a:lnTo>
                      <a:pt x="272" y="2818"/>
                    </a:lnTo>
                    <a:lnTo>
                      <a:pt x="232" y="2815"/>
                    </a:lnTo>
                    <a:lnTo>
                      <a:pt x="194" y="2807"/>
                    </a:lnTo>
                    <a:lnTo>
                      <a:pt x="157" y="2793"/>
                    </a:lnTo>
                    <a:lnTo>
                      <a:pt x="123" y="2773"/>
                    </a:lnTo>
                    <a:lnTo>
                      <a:pt x="93" y="2750"/>
                    </a:lnTo>
                    <a:lnTo>
                      <a:pt x="66" y="2723"/>
                    </a:lnTo>
                    <a:lnTo>
                      <a:pt x="43" y="2693"/>
                    </a:lnTo>
                    <a:lnTo>
                      <a:pt x="25" y="2660"/>
                    </a:lnTo>
                    <a:lnTo>
                      <a:pt x="11" y="2623"/>
                    </a:lnTo>
                    <a:lnTo>
                      <a:pt x="3" y="2585"/>
                    </a:lnTo>
                    <a:lnTo>
                      <a:pt x="0" y="2544"/>
                    </a:lnTo>
                    <a:lnTo>
                      <a:pt x="0" y="263"/>
                    </a:lnTo>
                    <a:lnTo>
                      <a:pt x="3" y="224"/>
                    </a:lnTo>
                    <a:lnTo>
                      <a:pt x="11" y="187"/>
                    </a:lnTo>
                    <a:lnTo>
                      <a:pt x="24" y="153"/>
                    </a:lnTo>
                    <a:lnTo>
                      <a:pt x="42" y="120"/>
                    </a:lnTo>
                    <a:lnTo>
                      <a:pt x="63" y="91"/>
                    </a:lnTo>
                    <a:lnTo>
                      <a:pt x="89" y="66"/>
                    </a:lnTo>
                    <a:lnTo>
                      <a:pt x="118" y="44"/>
                    </a:lnTo>
                    <a:lnTo>
                      <a:pt x="151" y="25"/>
                    </a:lnTo>
                    <a:lnTo>
                      <a:pt x="185" y="12"/>
                    </a:lnTo>
                    <a:lnTo>
                      <a:pt x="222" y="3"/>
                    </a:lnTo>
                    <a:lnTo>
                      <a:pt x="2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Trebuchet MS"/>
                </a:endParaRPr>
              </a:p>
            </p:txBody>
          </p:sp>
          <p:sp>
            <p:nvSpPr>
              <p:cNvPr id="154" name="Freeform 7">
                <a:extLst>
                  <a:ext uri="{FF2B5EF4-FFF2-40B4-BE49-F238E27FC236}">
                    <a16:creationId xmlns:a16="http://schemas.microsoft.com/office/drawing/2014/main" id="{A99594C3-8303-3774-2FCB-0EF612A75192}"/>
                  </a:ext>
                </a:extLst>
              </p:cNvPr>
              <p:cNvSpPr>
                <a:spLocks/>
              </p:cNvSpPr>
              <p:nvPr/>
            </p:nvSpPr>
            <p:spPr bwMode="auto">
              <a:xfrm>
                <a:off x="2565401" y="938214"/>
                <a:ext cx="781050" cy="141288"/>
              </a:xfrm>
              <a:custGeom>
                <a:avLst/>
                <a:gdLst>
                  <a:gd name="T0" fmla="*/ 134 w 1474"/>
                  <a:gd name="T1" fmla="*/ 0 h 269"/>
                  <a:gd name="T2" fmla="*/ 1341 w 1474"/>
                  <a:gd name="T3" fmla="*/ 0 h 269"/>
                  <a:gd name="T4" fmla="*/ 1368 w 1474"/>
                  <a:gd name="T5" fmla="*/ 3 h 269"/>
                  <a:gd name="T6" fmla="*/ 1393 w 1474"/>
                  <a:gd name="T7" fmla="*/ 11 h 269"/>
                  <a:gd name="T8" fmla="*/ 1416 w 1474"/>
                  <a:gd name="T9" fmla="*/ 23 h 269"/>
                  <a:gd name="T10" fmla="*/ 1435 w 1474"/>
                  <a:gd name="T11" fmla="*/ 40 h 269"/>
                  <a:gd name="T12" fmla="*/ 1452 w 1474"/>
                  <a:gd name="T13" fmla="*/ 59 h 269"/>
                  <a:gd name="T14" fmla="*/ 1464 w 1474"/>
                  <a:gd name="T15" fmla="*/ 82 h 269"/>
                  <a:gd name="T16" fmla="*/ 1471 w 1474"/>
                  <a:gd name="T17" fmla="*/ 107 h 269"/>
                  <a:gd name="T18" fmla="*/ 1474 w 1474"/>
                  <a:gd name="T19" fmla="*/ 134 h 269"/>
                  <a:gd name="T20" fmla="*/ 1471 w 1474"/>
                  <a:gd name="T21" fmla="*/ 161 h 269"/>
                  <a:gd name="T22" fmla="*/ 1464 w 1474"/>
                  <a:gd name="T23" fmla="*/ 186 h 269"/>
                  <a:gd name="T24" fmla="*/ 1451 w 1474"/>
                  <a:gd name="T25" fmla="*/ 209 h 269"/>
                  <a:gd name="T26" fmla="*/ 1435 w 1474"/>
                  <a:gd name="T27" fmla="*/ 229 h 269"/>
                  <a:gd name="T28" fmla="*/ 1416 w 1474"/>
                  <a:gd name="T29" fmla="*/ 246 h 269"/>
                  <a:gd name="T30" fmla="*/ 1393 w 1474"/>
                  <a:gd name="T31" fmla="*/ 258 h 269"/>
                  <a:gd name="T32" fmla="*/ 1368 w 1474"/>
                  <a:gd name="T33" fmla="*/ 266 h 269"/>
                  <a:gd name="T34" fmla="*/ 1341 w 1474"/>
                  <a:gd name="T35" fmla="*/ 269 h 269"/>
                  <a:gd name="T36" fmla="*/ 134 w 1474"/>
                  <a:gd name="T37" fmla="*/ 269 h 269"/>
                  <a:gd name="T38" fmla="*/ 107 w 1474"/>
                  <a:gd name="T39" fmla="*/ 266 h 269"/>
                  <a:gd name="T40" fmla="*/ 82 w 1474"/>
                  <a:gd name="T41" fmla="*/ 258 h 269"/>
                  <a:gd name="T42" fmla="*/ 59 w 1474"/>
                  <a:gd name="T43" fmla="*/ 246 h 269"/>
                  <a:gd name="T44" fmla="*/ 39 w 1474"/>
                  <a:gd name="T45" fmla="*/ 229 h 269"/>
                  <a:gd name="T46" fmla="*/ 23 w 1474"/>
                  <a:gd name="T47" fmla="*/ 209 h 269"/>
                  <a:gd name="T48" fmla="*/ 11 w 1474"/>
                  <a:gd name="T49" fmla="*/ 186 h 269"/>
                  <a:gd name="T50" fmla="*/ 3 w 1474"/>
                  <a:gd name="T51" fmla="*/ 161 h 269"/>
                  <a:gd name="T52" fmla="*/ 0 w 1474"/>
                  <a:gd name="T53" fmla="*/ 134 h 269"/>
                  <a:gd name="T54" fmla="*/ 3 w 1474"/>
                  <a:gd name="T55" fmla="*/ 107 h 269"/>
                  <a:gd name="T56" fmla="*/ 11 w 1474"/>
                  <a:gd name="T57" fmla="*/ 82 h 269"/>
                  <a:gd name="T58" fmla="*/ 23 w 1474"/>
                  <a:gd name="T59" fmla="*/ 59 h 269"/>
                  <a:gd name="T60" fmla="*/ 39 w 1474"/>
                  <a:gd name="T61" fmla="*/ 40 h 269"/>
                  <a:gd name="T62" fmla="*/ 59 w 1474"/>
                  <a:gd name="T63" fmla="*/ 23 h 269"/>
                  <a:gd name="T64" fmla="*/ 82 w 1474"/>
                  <a:gd name="T65" fmla="*/ 11 h 269"/>
                  <a:gd name="T66" fmla="*/ 107 w 1474"/>
                  <a:gd name="T67" fmla="*/ 3 h 269"/>
                  <a:gd name="T68" fmla="*/ 134 w 1474"/>
                  <a:gd name="T6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74" h="269">
                    <a:moveTo>
                      <a:pt x="134" y="0"/>
                    </a:moveTo>
                    <a:lnTo>
                      <a:pt x="1341" y="0"/>
                    </a:lnTo>
                    <a:lnTo>
                      <a:pt x="1368" y="3"/>
                    </a:lnTo>
                    <a:lnTo>
                      <a:pt x="1393" y="11"/>
                    </a:lnTo>
                    <a:lnTo>
                      <a:pt x="1416" y="23"/>
                    </a:lnTo>
                    <a:lnTo>
                      <a:pt x="1435" y="40"/>
                    </a:lnTo>
                    <a:lnTo>
                      <a:pt x="1452" y="59"/>
                    </a:lnTo>
                    <a:lnTo>
                      <a:pt x="1464" y="82"/>
                    </a:lnTo>
                    <a:lnTo>
                      <a:pt x="1471" y="107"/>
                    </a:lnTo>
                    <a:lnTo>
                      <a:pt x="1474" y="134"/>
                    </a:lnTo>
                    <a:lnTo>
                      <a:pt x="1471" y="161"/>
                    </a:lnTo>
                    <a:lnTo>
                      <a:pt x="1464" y="186"/>
                    </a:lnTo>
                    <a:lnTo>
                      <a:pt x="1451" y="209"/>
                    </a:lnTo>
                    <a:lnTo>
                      <a:pt x="1435" y="229"/>
                    </a:lnTo>
                    <a:lnTo>
                      <a:pt x="1416" y="246"/>
                    </a:lnTo>
                    <a:lnTo>
                      <a:pt x="1393" y="258"/>
                    </a:lnTo>
                    <a:lnTo>
                      <a:pt x="1368" y="266"/>
                    </a:lnTo>
                    <a:lnTo>
                      <a:pt x="1341" y="269"/>
                    </a:lnTo>
                    <a:lnTo>
                      <a:pt x="134" y="269"/>
                    </a:lnTo>
                    <a:lnTo>
                      <a:pt x="107" y="266"/>
                    </a:lnTo>
                    <a:lnTo>
                      <a:pt x="82" y="258"/>
                    </a:lnTo>
                    <a:lnTo>
                      <a:pt x="59" y="246"/>
                    </a:lnTo>
                    <a:lnTo>
                      <a:pt x="39" y="229"/>
                    </a:lnTo>
                    <a:lnTo>
                      <a:pt x="23" y="209"/>
                    </a:lnTo>
                    <a:lnTo>
                      <a:pt x="11" y="186"/>
                    </a:lnTo>
                    <a:lnTo>
                      <a:pt x="3" y="161"/>
                    </a:lnTo>
                    <a:lnTo>
                      <a:pt x="0" y="134"/>
                    </a:lnTo>
                    <a:lnTo>
                      <a:pt x="3" y="107"/>
                    </a:lnTo>
                    <a:lnTo>
                      <a:pt x="11" y="82"/>
                    </a:lnTo>
                    <a:lnTo>
                      <a:pt x="23" y="59"/>
                    </a:lnTo>
                    <a:lnTo>
                      <a:pt x="39" y="40"/>
                    </a:lnTo>
                    <a:lnTo>
                      <a:pt x="59" y="23"/>
                    </a:lnTo>
                    <a:lnTo>
                      <a:pt x="82" y="11"/>
                    </a:lnTo>
                    <a:lnTo>
                      <a:pt x="107" y="3"/>
                    </a:lnTo>
                    <a:lnTo>
                      <a:pt x="1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Trebuchet MS"/>
                </a:endParaRPr>
              </a:p>
            </p:txBody>
          </p:sp>
          <p:sp>
            <p:nvSpPr>
              <p:cNvPr id="155" name="Freeform 8">
                <a:extLst>
                  <a:ext uri="{FF2B5EF4-FFF2-40B4-BE49-F238E27FC236}">
                    <a16:creationId xmlns:a16="http://schemas.microsoft.com/office/drawing/2014/main" id="{9F715252-6F2B-8894-B839-D5CB1D6F0F4F}"/>
                  </a:ext>
                </a:extLst>
              </p:cNvPr>
              <p:cNvSpPr>
                <a:spLocks/>
              </p:cNvSpPr>
              <p:nvPr/>
            </p:nvSpPr>
            <p:spPr bwMode="auto">
              <a:xfrm>
                <a:off x="2565401" y="1174751"/>
                <a:ext cx="781050" cy="141288"/>
              </a:xfrm>
              <a:custGeom>
                <a:avLst/>
                <a:gdLst>
                  <a:gd name="T0" fmla="*/ 134 w 1474"/>
                  <a:gd name="T1" fmla="*/ 0 h 268"/>
                  <a:gd name="T2" fmla="*/ 1341 w 1474"/>
                  <a:gd name="T3" fmla="*/ 0 h 268"/>
                  <a:gd name="T4" fmla="*/ 1368 w 1474"/>
                  <a:gd name="T5" fmla="*/ 2 h 268"/>
                  <a:gd name="T6" fmla="*/ 1393 w 1474"/>
                  <a:gd name="T7" fmla="*/ 10 h 268"/>
                  <a:gd name="T8" fmla="*/ 1416 w 1474"/>
                  <a:gd name="T9" fmla="*/ 22 h 268"/>
                  <a:gd name="T10" fmla="*/ 1435 w 1474"/>
                  <a:gd name="T11" fmla="*/ 39 h 268"/>
                  <a:gd name="T12" fmla="*/ 1452 w 1474"/>
                  <a:gd name="T13" fmla="*/ 58 h 268"/>
                  <a:gd name="T14" fmla="*/ 1464 w 1474"/>
                  <a:gd name="T15" fmla="*/ 82 h 268"/>
                  <a:gd name="T16" fmla="*/ 1471 w 1474"/>
                  <a:gd name="T17" fmla="*/ 107 h 268"/>
                  <a:gd name="T18" fmla="*/ 1474 w 1474"/>
                  <a:gd name="T19" fmla="*/ 134 h 268"/>
                  <a:gd name="T20" fmla="*/ 1471 w 1474"/>
                  <a:gd name="T21" fmla="*/ 161 h 268"/>
                  <a:gd name="T22" fmla="*/ 1464 w 1474"/>
                  <a:gd name="T23" fmla="*/ 186 h 268"/>
                  <a:gd name="T24" fmla="*/ 1451 w 1474"/>
                  <a:gd name="T25" fmla="*/ 209 h 268"/>
                  <a:gd name="T26" fmla="*/ 1435 w 1474"/>
                  <a:gd name="T27" fmla="*/ 229 h 268"/>
                  <a:gd name="T28" fmla="*/ 1416 w 1474"/>
                  <a:gd name="T29" fmla="*/ 245 h 268"/>
                  <a:gd name="T30" fmla="*/ 1393 w 1474"/>
                  <a:gd name="T31" fmla="*/ 257 h 268"/>
                  <a:gd name="T32" fmla="*/ 1368 w 1474"/>
                  <a:gd name="T33" fmla="*/ 265 h 268"/>
                  <a:gd name="T34" fmla="*/ 1341 w 1474"/>
                  <a:gd name="T35" fmla="*/ 268 h 268"/>
                  <a:gd name="T36" fmla="*/ 134 w 1474"/>
                  <a:gd name="T37" fmla="*/ 268 h 268"/>
                  <a:gd name="T38" fmla="*/ 107 w 1474"/>
                  <a:gd name="T39" fmla="*/ 265 h 268"/>
                  <a:gd name="T40" fmla="*/ 82 w 1474"/>
                  <a:gd name="T41" fmla="*/ 257 h 268"/>
                  <a:gd name="T42" fmla="*/ 59 w 1474"/>
                  <a:gd name="T43" fmla="*/ 245 h 268"/>
                  <a:gd name="T44" fmla="*/ 39 w 1474"/>
                  <a:gd name="T45" fmla="*/ 229 h 268"/>
                  <a:gd name="T46" fmla="*/ 23 w 1474"/>
                  <a:gd name="T47" fmla="*/ 209 h 268"/>
                  <a:gd name="T48" fmla="*/ 11 w 1474"/>
                  <a:gd name="T49" fmla="*/ 186 h 268"/>
                  <a:gd name="T50" fmla="*/ 3 w 1474"/>
                  <a:gd name="T51" fmla="*/ 161 h 268"/>
                  <a:gd name="T52" fmla="*/ 0 w 1474"/>
                  <a:gd name="T53" fmla="*/ 134 h 268"/>
                  <a:gd name="T54" fmla="*/ 3 w 1474"/>
                  <a:gd name="T55" fmla="*/ 107 h 268"/>
                  <a:gd name="T56" fmla="*/ 11 w 1474"/>
                  <a:gd name="T57" fmla="*/ 82 h 268"/>
                  <a:gd name="T58" fmla="*/ 23 w 1474"/>
                  <a:gd name="T59" fmla="*/ 58 h 268"/>
                  <a:gd name="T60" fmla="*/ 39 w 1474"/>
                  <a:gd name="T61" fmla="*/ 39 h 268"/>
                  <a:gd name="T62" fmla="*/ 59 w 1474"/>
                  <a:gd name="T63" fmla="*/ 22 h 268"/>
                  <a:gd name="T64" fmla="*/ 82 w 1474"/>
                  <a:gd name="T65" fmla="*/ 10 h 268"/>
                  <a:gd name="T66" fmla="*/ 107 w 1474"/>
                  <a:gd name="T67" fmla="*/ 2 h 268"/>
                  <a:gd name="T68" fmla="*/ 134 w 1474"/>
                  <a:gd name="T69"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74" h="268">
                    <a:moveTo>
                      <a:pt x="134" y="0"/>
                    </a:moveTo>
                    <a:lnTo>
                      <a:pt x="1341" y="0"/>
                    </a:lnTo>
                    <a:lnTo>
                      <a:pt x="1368" y="2"/>
                    </a:lnTo>
                    <a:lnTo>
                      <a:pt x="1393" y="10"/>
                    </a:lnTo>
                    <a:lnTo>
                      <a:pt x="1416" y="22"/>
                    </a:lnTo>
                    <a:lnTo>
                      <a:pt x="1435" y="39"/>
                    </a:lnTo>
                    <a:lnTo>
                      <a:pt x="1452" y="58"/>
                    </a:lnTo>
                    <a:lnTo>
                      <a:pt x="1464" y="82"/>
                    </a:lnTo>
                    <a:lnTo>
                      <a:pt x="1471" y="107"/>
                    </a:lnTo>
                    <a:lnTo>
                      <a:pt x="1474" y="134"/>
                    </a:lnTo>
                    <a:lnTo>
                      <a:pt x="1471" y="161"/>
                    </a:lnTo>
                    <a:lnTo>
                      <a:pt x="1464" y="186"/>
                    </a:lnTo>
                    <a:lnTo>
                      <a:pt x="1451" y="209"/>
                    </a:lnTo>
                    <a:lnTo>
                      <a:pt x="1435" y="229"/>
                    </a:lnTo>
                    <a:lnTo>
                      <a:pt x="1416" y="245"/>
                    </a:lnTo>
                    <a:lnTo>
                      <a:pt x="1393" y="257"/>
                    </a:lnTo>
                    <a:lnTo>
                      <a:pt x="1368" y="265"/>
                    </a:lnTo>
                    <a:lnTo>
                      <a:pt x="1341" y="268"/>
                    </a:lnTo>
                    <a:lnTo>
                      <a:pt x="134" y="268"/>
                    </a:lnTo>
                    <a:lnTo>
                      <a:pt x="107" y="265"/>
                    </a:lnTo>
                    <a:lnTo>
                      <a:pt x="82" y="257"/>
                    </a:lnTo>
                    <a:lnTo>
                      <a:pt x="59" y="245"/>
                    </a:lnTo>
                    <a:lnTo>
                      <a:pt x="39" y="229"/>
                    </a:lnTo>
                    <a:lnTo>
                      <a:pt x="23" y="209"/>
                    </a:lnTo>
                    <a:lnTo>
                      <a:pt x="11" y="186"/>
                    </a:lnTo>
                    <a:lnTo>
                      <a:pt x="3" y="161"/>
                    </a:lnTo>
                    <a:lnTo>
                      <a:pt x="0" y="134"/>
                    </a:lnTo>
                    <a:lnTo>
                      <a:pt x="3" y="107"/>
                    </a:lnTo>
                    <a:lnTo>
                      <a:pt x="11" y="82"/>
                    </a:lnTo>
                    <a:lnTo>
                      <a:pt x="23" y="58"/>
                    </a:lnTo>
                    <a:lnTo>
                      <a:pt x="39" y="39"/>
                    </a:lnTo>
                    <a:lnTo>
                      <a:pt x="59" y="22"/>
                    </a:lnTo>
                    <a:lnTo>
                      <a:pt x="82" y="10"/>
                    </a:lnTo>
                    <a:lnTo>
                      <a:pt x="107" y="2"/>
                    </a:lnTo>
                    <a:lnTo>
                      <a:pt x="1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Trebuchet MS"/>
                </a:endParaRPr>
              </a:p>
            </p:txBody>
          </p:sp>
          <p:sp>
            <p:nvSpPr>
              <p:cNvPr id="156" name="Freeform 9">
                <a:extLst>
                  <a:ext uri="{FF2B5EF4-FFF2-40B4-BE49-F238E27FC236}">
                    <a16:creationId xmlns:a16="http://schemas.microsoft.com/office/drawing/2014/main" id="{706925FD-78A7-CA03-15E4-DBEBF1745B50}"/>
                  </a:ext>
                </a:extLst>
              </p:cNvPr>
              <p:cNvSpPr>
                <a:spLocks/>
              </p:cNvSpPr>
              <p:nvPr/>
            </p:nvSpPr>
            <p:spPr bwMode="auto">
              <a:xfrm>
                <a:off x="2565401" y="1411289"/>
                <a:ext cx="781050" cy="138113"/>
              </a:xfrm>
              <a:custGeom>
                <a:avLst/>
                <a:gdLst>
                  <a:gd name="T0" fmla="*/ 134 w 1474"/>
                  <a:gd name="T1" fmla="*/ 0 h 262"/>
                  <a:gd name="T2" fmla="*/ 1341 w 1474"/>
                  <a:gd name="T3" fmla="*/ 0 h 262"/>
                  <a:gd name="T4" fmla="*/ 1368 w 1474"/>
                  <a:gd name="T5" fmla="*/ 3 h 262"/>
                  <a:gd name="T6" fmla="*/ 1393 w 1474"/>
                  <a:gd name="T7" fmla="*/ 10 h 262"/>
                  <a:gd name="T8" fmla="*/ 1416 w 1474"/>
                  <a:gd name="T9" fmla="*/ 22 h 262"/>
                  <a:gd name="T10" fmla="*/ 1435 w 1474"/>
                  <a:gd name="T11" fmla="*/ 38 h 262"/>
                  <a:gd name="T12" fmla="*/ 1452 w 1474"/>
                  <a:gd name="T13" fmla="*/ 57 h 262"/>
                  <a:gd name="T14" fmla="*/ 1464 w 1474"/>
                  <a:gd name="T15" fmla="*/ 79 h 262"/>
                  <a:gd name="T16" fmla="*/ 1471 w 1474"/>
                  <a:gd name="T17" fmla="*/ 104 h 262"/>
                  <a:gd name="T18" fmla="*/ 1474 w 1474"/>
                  <a:gd name="T19" fmla="*/ 131 h 262"/>
                  <a:gd name="T20" fmla="*/ 1471 w 1474"/>
                  <a:gd name="T21" fmla="*/ 158 h 262"/>
                  <a:gd name="T22" fmla="*/ 1464 w 1474"/>
                  <a:gd name="T23" fmla="*/ 183 h 262"/>
                  <a:gd name="T24" fmla="*/ 1451 w 1474"/>
                  <a:gd name="T25" fmla="*/ 205 h 262"/>
                  <a:gd name="T26" fmla="*/ 1435 w 1474"/>
                  <a:gd name="T27" fmla="*/ 225 h 262"/>
                  <a:gd name="T28" fmla="*/ 1416 w 1474"/>
                  <a:gd name="T29" fmla="*/ 240 h 262"/>
                  <a:gd name="T30" fmla="*/ 1393 w 1474"/>
                  <a:gd name="T31" fmla="*/ 252 h 262"/>
                  <a:gd name="T32" fmla="*/ 1368 w 1474"/>
                  <a:gd name="T33" fmla="*/ 259 h 262"/>
                  <a:gd name="T34" fmla="*/ 1341 w 1474"/>
                  <a:gd name="T35" fmla="*/ 262 h 262"/>
                  <a:gd name="T36" fmla="*/ 134 w 1474"/>
                  <a:gd name="T37" fmla="*/ 262 h 262"/>
                  <a:gd name="T38" fmla="*/ 107 w 1474"/>
                  <a:gd name="T39" fmla="*/ 259 h 262"/>
                  <a:gd name="T40" fmla="*/ 82 w 1474"/>
                  <a:gd name="T41" fmla="*/ 252 h 262"/>
                  <a:gd name="T42" fmla="*/ 59 w 1474"/>
                  <a:gd name="T43" fmla="*/ 240 h 262"/>
                  <a:gd name="T44" fmla="*/ 39 w 1474"/>
                  <a:gd name="T45" fmla="*/ 225 h 262"/>
                  <a:gd name="T46" fmla="*/ 23 w 1474"/>
                  <a:gd name="T47" fmla="*/ 205 h 262"/>
                  <a:gd name="T48" fmla="*/ 11 w 1474"/>
                  <a:gd name="T49" fmla="*/ 183 h 262"/>
                  <a:gd name="T50" fmla="*/ 3 w 1474"/>
                  <a:gd name="T51" fmla="*/ 158 h 262"/>
                  <a:gd name="T52" fmla="*/ 0 w 1474"/>
                  <a:gd name="T53" fmla="*/ 131 h 262"/>
                  <a:gd name="T54" fmla="*/ 3 w 1474"/>
                  <a:gd name="T55" fmla="*/ 104 h 262"/>
                  <a:gd name="T56" fmla="*/ 11 w 1474"/>
                  <a:gd name="T57" fmla="*/ 79 h 262"/>
                  <a:gd name="T58" fmla="*/ 23 w 1474"/>
                  <a:gd name="T59" fmla="*/ 57 h 262"/>
                  <a:gd name="T60" fmla="*/ 39 w 1474"/>
                  <a:gd name="T61" fmla="*/ 38 h 262"/>
                  <a:gd name="T62" fmla="*/ 59 w 1474"/>
                  <a:gd name="T63" fmla="*/ 22 h 262"/>
                  <a:gd name="T64" fmla="*/ 82 w 1474"/>
                  <a:gd name="T65" fmla="*/ 10 h 262"/>
                  <a:gd name="T66" fmla="*/ 107 w 1474"/>
                  <a:gd name="T67" fmla="*/ 3 h 262"/>
                  <a:gd name="T68" fmla="*/ 134 w 1474"/>
                  <a:gd name="T6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74" h="262">
                    <a:moveTo>
                      <a:pt x="134" y="0"/>
                    </a:moveTo>
                    <a:lnTo>
                      <a:pt x="1341" y="0"/>
                    </a:lnTo>
                    <a:lnTo>
                      <a:pt x="1368" y="3"/>
                    </a:lnTo>
                    <a:lnTo>
                      <a:pt x="1393" y="10"/>
                    </a:lnTo>
                    <a:lnTo>
                      <a:pt x="1416" y="22"/>
                    </a:lnTo>
                    <a:lnTo>
                      <a:pt x="1435" y="38"/>
                    </a:lnTo>
                    <a:lnTo>
                      <a:pt x="1452" y="57"/>
                    </a:lnTo>
                    <a:lnTo>
                      <a:pt x="1464" y="79"/>
                    </a:lnTo>
                    <a:lnTo>
                      <a:pt x="1471" y="104"/>
                    </a:lnTo>
                    <a:lnTo>
                      <a:pt x="1474" y="131"/>
                    </a:lnTo>
                    <a:lnTo>
                      <a:pt x="1471" y="158"/>
                    </a:lnTo>
                    <a:lnTo>
                      <a:pt x="1464" y="183"/>
                    </a:lnTo>
                    <a:lnTo>
                      <a:pt x="1451" y="205"/>
                    </a:lnTo>
                    <a:lnTo>
                      <a:pt x="1435" y="225"/>
                    </a:lnTo>
                    <a:lnTo>
                      <a:pt x="1416" y="240"/>
                    </a:lnTo>
                    <a:lnTo>
                      <a:pt x="1393" y="252"/>
                    </a:lnTo>
                    <a:lnTo>
                      <a:pt x="1368" y="259"/>
                    </a:lnTo>
                    <a:lnTo>
                      <a:pt x="1341" y="262"/>
                    </a:lnTo>
                    <a:lnTo>
                      <a:pt x="134" y="262"/>
                    </a:lnTo>
                    <a:lnTo>
                      <a:pt x="107" y="259"/>
                    </a:lnTo>
                    <a:lnTo>
                      <a:pt x="82" y="252"/>
                    </a:lnTo>
                    <a:lnTo>
                      <a:pt x="59" y="240"/>
                    </a:lnTo>
                    <a:lnTo>
                      <a:pt x="39" y="225"/>
                    </a:lnTo>
                    <a:lnTo>
                      <a:pt x="23" y="205"/>
                    </a:lnTo>
                    <a:lnTo>
                      <a:pt x="11" y="183"/>
                    </a:lnTo>
                    <a:lnTo>
                      <a:pt x="3" y="158"/>
                    </a:lnTo>
                    <a:lnTo>
                      <a:pt x="0" y="131"/>
                    </a:lnTo>
                    <a:lnTo>
                      <a:pt x="3" y="104"/>
                    </a:lnTo>
                    <a:lnTo>
                      <a:pt x="11" y="79"/>
                    </a:lnTo>
                    <a:lnTo>
                      <a:pt x="23" y="57"/>
                    </a:lnTo>
                    <a:lnTo>
                      <a:pt x="39" y="38"/>
                    </a:lnTo>
                    <a:lnTo>
                      <a:pt x="59" y="22"/>
                    </a:lnTo>
                    <a:lnTo>
                      <a:pt x="82" y="10"/>
                    </a:lnTo>
                    <a:lnTo>
                      <a:pt x="107" y="3"/>
                    </a:lnTo>
                    <a:lnTo>
                      <a:pt x="1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Trebuchet MS"/>
                </a:endParaRPr>
              </a:p>
            </p:txBody>
          </p:sp>
          <p:sp>
            <p:nvSpPr>
              <p:cNvPr id="157" name="Freeform 10">
                <a:extLst>
                  <a:ext uri="{FF2B5EF4-FFF2-40B4-BE49-F238E27FC236}">
                    <a16:creationId xmlns:a16="http://schemas.microsoft.com/office/drawing/2014/main" id="{F152CE33-DF68-6AAF-86CC-2CBA88D74271}"/>
                  </a:ext>
                </a:extLst>
              </p:cNvPr>
              <p:cNvSpPr>
                <a:spLocks/>
              </p:cNvSpPr>
              <p:nvPr/>
            </p:nvSpPr>
            <p:spPr bwMode="auto">
              <a:xfrm>
                <a:off x="2565401" y="1636714"/>
                <a:ext cx="431800" cy="139700"/>
              </a:xfrm>
              <a:custGeom>
                <a:avLst/>
                <a:gdLst>
                  <a:gd name="T0" fmla="*/ 134 w 816"/>
                  <a:gd name="T1" fmla="*/ 0 h 262"/>
                  <a:gd name="T2" fmla="*/ 816 w 816"/>
                  <a:gd name="T3" fmla="*/ 0 h 262"/>
                  <a:gd name="T4" fmla="*/ 777 w 816"/>
                  <a:gd name="T5" fmla="*/ 22 h 262"/>
                  <a:gd name="T6" fmla="*/ 738 w 816"/>
                  <a:gd name="T7" fmla="*/ 49 h 262"/>
                  <a:gd name="T8" fmla="*/ 704 w 816"/>
                  <a:gd name="T9" fmla="*/ 78 h 262"/>
                  <a:gd name="T10" fmla="*/ 671 w 816"/>
                  <a:gd name="T11" fmla="*/ 112 h 262"/>
                  <a:gd name="T12" fmla="*/ 644 w 816"/>
                  <a:gd name="T13" fmla="*/ 148 h 262"/>
                  <a:gd name="T14" fmla="*/ 620 w 816"/>
                  <a:gd name="T15" fmla="*/ 186 h 262"/>
                  <a:gd name="T16" fmla="*/ 600 w 816"/>
                  <a:gd name="T17" fmla="*/ 225 h 262"/>
                  <a:gd name="T18" fmla="*/ 584 w 816"/>
                  <a:gd name="T19" fmla="*/ 262 h 262"/>
                  <a:gd name="T20" fmla="*/ 134 w 816"/>
                  <a:gd name="T21" fmla="*/ 262 h 262"/>
                  <a:gd name="T22" fmla="*/ 107 w 816"/>
                  <a:gd name="T23" fmla="*/ 259 h 262"/>
                  <a:gd name="T24" fmla="*/ 82 w 816"/>
                  <a:gd name="T25" fmla="*/ 252 h 262"/>
                  <a:gd name="T26" fmla="*/ 59 w 816"/>
                  <a:gd name="T27" fmla="*/ 240 h 262"/>
                  <a:gd name="T28" fmla="*/ 39 w 816"/>
                  <a:gd name="T29" fmla="*/ 224 h 262"/>
                  <a:gd name="T30" fmla="*/ 23 w 816"/>
                  <a:gd name="T31" fmla="*/ 205 h 262"/>
                  <a:gd name="T32" fmla="*/ 10 w 816"/>
                  <a:gd name="T33" fmla="*/ 183 h 262"/>
                  <a:gd name="T34" fmla="*/ 3 w 816"/>
                  <a:gd name="T35" fmla="*/ 158 h 262"/>
                  <a:gd name="T36" fmla="*/ 0 w 816"/>
                  <a:gd name="T37" fmla="*/ 132 h 262"/>
                  <a:gd name="T38" fmla="*/ 3 w 816"/>
                  <a:gd name="T39" fmla="*/ 105 h 262"/>
                  <a:gd name="T40" fmla="*/ 10 w 816"/>
                  <a:gd name="T41" fmla="*/ 80 h 262"/>
                  <a:gd name="T42" fmla="*/ 23 w 816"/>
                  <a:gd name="T43" fmla="*/ 58 h 262"/>
                  <a:gd name="T44" fmla="*/ 39 w 816"/>
                  <a:gd name="T45" fmla="*/ 39 h 262"/>
                  <a:gd name="T46" fmla="*/ 59 w 816"/>
                  <a:gd name="T47" fmla="*/ 22 h 262"/>
                  <a:gd name="T48" fmla="*/ 82 w 816"/>
                  <a:gd name="T49" fmla="*/ 10 h 262"/>
                  <a:gd name="T50" fmla="*/ 107 w 816"/>
                  <a:gd name="T51" fmla="*/ 2 h 262"/>
                  <a:gd name="T52" fmla="*/ 134 w 816"/>
                  <a:gd name="T53"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6" h="262">
                    <a:moveTo>
                      <a:pt x="134" y="0"/>
                    </a:moveTo>
                    <a:lnTo>
                      <a:pt x="816" y="0"/>
                    </a:lnTo>
                    <a:lnTo>
                      <a:pt x="777" y="22"/>
                    </a:lnTo>
                    <a:lnTo>
                      <a:pt x="738" y="49"/>
                    </a:lnTo>
                    <a:lnTo>
                      <a:pt x="704" y="78"/>
                    </a:lnTo>
                    <a:lnTo>
                      <a:pt x="671" y="112"/>
                    </a:lnTo>
                    <a:lnTo>
                      <a:pt x="644" y="148"/>
                    </a:lnTo>
                    <a:lnTo>
                      <a:pt x="620" y="186"/>
                    </a:lnTo>
                    <a:lnTo>
                      <a:pt x="600" y="225"/>
                    </a:lnTo>
                    <a:lnTo>
                      <a:pt x="584" y="262"/>
                    </a:lnTo>
                    <a:lnTo>
                      <a:pt x="134" y="262"/>
                    </a:lnTo>
                    <a:lnTo>
                      <a:pt x="107" y="259"/>
                    </a:lnTo>
                    <a:lnTo>
                      <a:pt x="82" y="252"/>
                    </a:lnTo>
                    <a:lnTo>
                      <a:pt x="59" y="240"/>
                    </a:lnTo>
                    <a:lnTo>
                      <a:pt x="39" y="224"/>
                    </a:lnTo>
                    <a:lnTo>
                      <a:pt x="23" y="205"/>
                    </a:lnTo>
                    <a:lnTo>
                      <a:pt x="10" y="183"/>
                    </a:lnTo>
                    <a:lnTo>
                      <a:pt x="3" y="158"/>
                    </a:lnTo>
                    <a:lnTo>
                      <a:pt x="0" y="132"/>
                    </a:lnTo>
                    <a:lnTo>
                      <a:pt x="3" y="105"/>
                    </a:lnTo>
                    <a:lnTo>
                      <a:pt x="10" y="80"/>
                    </a:lnTo>
                    <a:lnTo>
                      <a:pt x="23" y="58"/>
                    </a:lnTo>
                    <a:lnTo>
                      <a:pt x="39" y="39"/>
                    </a:lnTo>
                    <a:lnTo>
                      <a:pt x="59" y="22"/>
                    </a:lnTo>
                    <a:lnTo>
                      <a:pt x="82" y="10"/>
                    </a:lnTo>
                    <a:lnTo>
                      <a:pt x="107" y="2"/>
                    </a:lnTo>
                    <a:lnTo>
                      <a:pt x="1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Trebuchet MS"/>
                </a:endParaRPr>
              </a:p>
            </p:txBody>
          </p:sp>
          <p:sp>
            <p:nvSpPr>
              <p:cNvPr id="158" name="Freeform 11">
                <a:extLst>
                  <a:ext uri="{FF2B5EF4-FFF2-40B4-BE49-F238E27FC236}">
                    <a16:creationId xmlns:a16="http://schemas.microsoft.com/office/drawing/2014/main" id="{52AB2AC4-7EF4-9967-635A-9DD2CED9AF4D}"/>
                  </a:ext>
                </a:extLst>
              </p:cNvPr>
              <p:cNvSpPr>
                <a:spLocks/>
              </p:cNvSpPr>
              <p:nvPr/>
            </p:nvSpPr>
            <p:spPr bwMode="auto">
              <a:xfrm>
                <a:off x="3221039" y="1636714"/>
                <a:ext cx="125413" cy="93663"/>
              </a:xfrm>
              <a:custGeom>
                <a:avLst/>
                <a:gdLst>
                  <a:gd name="T0" fmla="*/ 0 w 236"/>
                  <a:gd name="T1" fmla="*/ 0 h 177"/>
                  <a:gd name="T2" fmla="*/ 102 w 236"/>
                  <a:gd name="T3" fmla="*/ 0 h 177"/>
                  <a:gd name="T4" fmla="*/ 129 w 236"/>
                  <a:gd name="T5" fmla="*/ 3 h 177"/>
                  <a:gd name="T6" fmla="*/ 154 w 236"/>
                  <a:gd name="T7" fmla="*/ 10 h 177"/>
                  <a:gd name="T8" fmla="*/ 177 w 236"/>
                  <a:gd name="T9" fmla="*/ 22 h 177"/>
                  <a:gd name="T10" fmla="*/ 196 w 236"/>
                  <a:gd name="T11" fmla="*/ 39 h 177"/>
                  <a:gd name="T12" fmla="*/ 213 w 236"/>
                  <a:gd name="T13" fmla="*/ 59 h 177"/>
                  <a:gd name="T14" fmla="*/ 225 w 236"/>
                  <a:gd name="T15" fmla="*/ 81 h 177"/>
                  <a:gd name="T16" fmla="*/ 233 w 236"/>
                  <a:gd name="T17" fmla="*/ 106 h 177"/>
                  <a:gd name="T18" fmla="*/ 236 w 236"/>
                  <a:gd name="T19" fmla="*/ 133 h 177"/>
                  <a:gd name="T20" fmla="*/ 234 w 236"/>
                  <a:gd name="T21" fmla="*/ 156 h 177"/>
                  <a:gd name="T22" fmla="*/ 228 w 236"/>
                  <a:gd name="T23" fmla="*/ 177 h 177"/>
                  <a:gd name="T24" fmla="*/ 95 w 236"/>
                  <a:gd name="T25" fmla="*/ 63 h 177"/>
                  <a:gd name="T26" fmla="*/ 72 w 236"/>
                  <a:gd name="T27" fmla="*/ 45 h 177"/>
                  <a:gd name="T28" fmla="*/ 49 w 236"/>
                  <a:gd name="T29" fmla="*/ 28 h 177"/>
                  <a:gd name="T30" fmla="*/ 25 w 236"/>
                  <a:gd name="T31" fmla="*/ 12 h 177"/>
                  <a:gd name="T32" fmla="*/ 0 w 236"/>
                  <a:gd name="T3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6" h="177">
                    <a:moveTo>
                      <a:pt x="0" y="0"/>
                    </a:moveTo>
                    <a:lnTo>
                      <a:pt x="102" y="0"/>
                    </a:lnTo>
                    <a:lnTo>
                      <a:pt x="129" y="3"/>
                    </a:lnTo>
                    <a:lnTo>
                      <a:pt x="154" y="10"/>
                    </a:lnTo>
                    <a:lnTo>
                      <a:pt x="177" y="22"/>
                    </a:lnTo>
                    <a:lnTo>
                      <a:pt x="196" y="39"/>
                    </a:lnTo>
                    <a:lnTo>
                      <a:pt x="213" y="59"/>
                    </a:lnTo>
                    <a:lnTo>
                      <a:pt x="225" y="81"/>
                    </a:lnTo>
                    <a:lnTo>
                      <a:pt x="233" y="106"/>
                    </a:lnTo>
                    <a:lnTo>
                      <a:pt x="236" y="133"/>
                    </a:lnTo>
                    <a:lnTo>
                      <a:pt x="234" y="156"/>
                    </a:lnTo>
                    <a:lnTo>
                      <a:pt x="228" y="177"/>
                    </a:lnTo>
                    <a:lnTo>
                      <a:pt x="95" y="63"/>
                    </a:lnTo>
                    <a:lnTo>
                      <a:pt x="72" y="45"/>
                    </a:lnTo>
                    <a:lnTo>
                      <a:pt x="49" y="28"/>
                    </a:lnTo>
                    <a:lnTo>
                      <a:pt x="25" y="1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Trebuchet MS"/>
                </a:endParaRPr>
              </a:p>
            </p:txBody>
          </p:sp>
        </p:grpSp>
        <p:pic>
          <p:nvPicPr>
            <p:cNvPr id="152" name="Elemento grafico 151" descr="Clessidra">
              <a:extLst>
                <a:ext uri="{FF2B5EF4-FFF2-40B4-BE49-F238E27FC236}">
                  <a16:creationId xmlns:a16="http://schemas.microsoft.com/office/drawing/2014/main" id="{8E86938D-51D3-798A-9773-208862F1012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21515" y="1919034"/>
              <a:ext cx="508539" cy="508539"/>
            </a:xfrm>
            <a:prstGeom prst="rect">
              <a:avLst/>
            </a:prstGeom>
          </p:spPr>
        </p:pic>
      </p:grpSp>
      <p:sp>
        <p:nvSpPr>
          <p:cNvPr id="159" name="Parentesi graffa aperta 158">
            <a:extLst>
              <a:ext uri="{FF2B5EF4-FFF2-40B4-BE49-F238E27FC236}">
                <a16:creationId xmlns:a16="http://schemas.microsoft.com/office/drawing/2014/main" id="{53FC58E0-545A-FE43-9D70-82C108C71AA2}"/>
              </a:ext>
            </a:extLst>
          </p:cNvPr>
          <p:cNvSpPr/>
          <p:nvPr/>
        </p:nvSpPr>
        <p:spPr>
          <a:xfrm rot="10800000">
            <a:off x="15922695" y="8907287"/>
            <a:ext cx="422666" cy="1092094"/>
          </a:xfrm>
          <a:prstGeom prst="leftBrace">
            <a:avLst/>
          </a:prstGeom>
          <a:ln w="508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sz="280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1" name="CasellaDiTesto 160">
            <a:extLst>
              <a:ext uri="{FF2B5EF4-FFF2-40B4-BE49-F238E27FC236}">
                <a16:creationId xmlns:a16="http://schemas.microsoft.com/office/drawing/2014/main" id="{4095AB5D-5C53-1D4E-52C9-05359F852E3D}"/>
              </a:ext>
            </a:extLst>
          </p:cNvPr>
          <p:cNvSpPr txBox="1"/>
          <p:nvPr/>
        </p:nvSpPr>
        <p:spPr>
          <a:xfrm>
            <a:off x="605384" y="3125089"/>
            <a:ext cx="12325350" cy="646331"/>
          </a:xfrm>
          <a:prstGeom prst="rect">
            <a:avLst/>
          </a:prstGeom>
          <a:noFill/>
        </p:spPr>
        <p:txBody>
          <a:bodyPr wrap="square">
            <a:spAutoFit/>
          </a:bodyPr>
          <a:lstStyle/>
          <a:p>
            <a:r>
              <a:rPr lang="it-IT" sz="3600" b="1" dirty="0">
                <a:solidFill>
                  <a:srgbClr val="1B2151"/>
                </a:solidFill>
                <a:latin typeface="Open Sans" pitchFamily="2" charset="0"/>
                <a:ea typeface="Open Sans" pitchFamily="2" charset="0"/>
                <a:cs typeface="Open Sans" pitchFamily="2" charset="0"/>
              </a:rPr>
              <a:t>Costi del personale</a:t>
            </a:r>
          </a:p>
        </p:txBody>
      </p:sp>
      <p:sp>
        <p:nvSpPr>
          <p:cNvPr id="2" name="Parentesi graffa aperta 1">
            <a:extLst>
              <a:ext uri="{FF2B5EF4-FFF2-40B4-BE49-F238E27FC236}">
                <a16:creationId xmlns:a16="http://schemas.microsoft.com/office/drawing/2014/main" id="{C5307546-21DF-FC11-A5E7-3A4C72986A1A}"/>
              </a:ext>
            </a:extLst>
          </p:cNvPr>
          <p:cNvSpPr/>
          <p:nvPr/>
        </p:nvSpPr>
        <p:spPr>
          <a:xfrm>
            <a:off x="934332" y="5273749"/>
            <a:ext cx="554226" cy="1172987"/>
          </a:xfrm>
          <a:prstGeom prst="leftBrace">
            <a:avLst/>
          </a:prstGeom>
          <a:ln w="508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sz="280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Freccia circolare in su 3">
            <a:extLst>
              <a:ext uri="{FF2B5EF4-FFF2-40B4-BE49-F238E27FC236}">
                <a16:creationId xmlns:a16="http://schemas.microsoft.com/office/drawing/2014/main" id="{237CB653-5E48-8217-07A8-8340336D435A}"/>
              </a:ext>
            </a:extLst>
          </p:cNvPr>
          <p:cNvSpPr/>
          <p:nvPr/>
        </p:nvSpPr>
        <p:spPr>
          <a:xfrm rot="2794173">
            <a:off x="-1204889" y="7776684"/>
            <a:ext cx="6391085" cy="2553977"/>
          </a:xfrm>
          <a:prstGeom prst="curvedUp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2374941315"/>
      </p:ext>
    </p:extLst>
  </p:cSld>
  <p:clrMapOvr>
    <a:masterClrMapping/>
  </p:clrMapOvr>
  <mc:AlternateContent xmlns:mc="http://schemas.openxmlformats.org/markup-compatibility/2006" xmlns:p14="http://schemas.microsoft.com/office/powerpoint/2010/main">
    <mc:Choice Requires="p14">
      <p:transition spd="slow" p14:dur="2000" advTm="124766"/>
    </mc:Choice>
    <mc:Fallback xmlns="">
      <p:transition spd="slow" advTm="124766"/>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81.2"/>
</p:tagLst>
</file>

<file path=ppt/tags/tag2.xml><?xml version="1.0" encoding="utf-8"?>
<p:tagLst xmlns:a="http://schemas.openxmlformats.org/drawingml/2006/main" xmlns:r="http://schemas.openxmlformats.org/officeDocument/2006/relationships" xmlns:p="http://schemas.openxmlformats.org/presentationml/2006/main">
  <p:tag name="TIMING" val="|41.3"/>
</p:tagLst>
</file>

<file path=ppt/tags/tag3.xml><?xml version="1.0" encoding="utf-8"?>
<p:tagLst xmlns:a="http://schemas.openxmlformats.org/drawingml/2006/main" xmlns:r="http://schemas.openxmlformats.org/officeDocument/2006/relationships" xmlns:p="http://schemas.openxmlformats.org/presentationml/2006/main">
  <p:tag name="TIMING" val="|52.4"/>
</p:tagLst>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3719</Words>
  <Application>Microsoft Office PowerPoint</Application>
  <PresentationFormat>Custom</PresentationFormat>
  <Paragraphs>323</Paragraphs>
  <Slides>21</Slides>
  <Notes>20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Tema di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Silvia Rappini</dc:creator>
  <cp:lastModifiedBy>Francesca La Greca - LATTANZIO KIBS</cp:lastModifiedBy>
  <cp:revision>29</cp:revision>
  <dcterms:created xsi:type="dcterms:W3CDTF">2024-01-15T15:37:46Z</dcterms:created>
  <dcterms:modified xsi:type="dcterms:W3CDTF">2024-02-23T14:17:04Z</dcterms:modified>
</cp:coreProperties>
</file>