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73" r:id="rId2"/>
    <p:sldId id="256" r:id="rId3"/>
    <p:sldId id="257" r:id="rId4"/>
    <p:sldId id="259" r:id="rId5"/>
    <p:sldId id="261" r:id="rId6"/>
    <p:sldId id="274" r:id="rId7"/>
    <p:sldId id="260" r:id="rId8"/>
    <p:sldId id="258" r:id="rId9"/>
    <p:sldId id="262" r:id="rId10"/>
    <p:sldId id="267" r:id="rId11"/>
    <p:sldId id="263" r:id="rId12"/>
    <p:sldId id="264" r:id="rId13"/>
    <p:sldId id="265" r:id="rId14"/>
    <p:sldId id="266" r:id="rId15"/>
    <p:sldId id="268" r:id="rId16"/>
    <p:sldId id="269" r:id="rId17"/>
    <p:sldId id="270" r:id="rId18"/>
    <p:sldId id="272" r:id="rId19"/>
    <p:sldId id="271" r:id="rId20"/>
    <p:sldId id="275" r:id="rId21"/>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CCFF"/>
    <a:srgbClr val="CCECFF"/>
    <a:srgbClr val="A2B9E2"/>
    <a:srgbClr val="1243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19969-7FFC-4C1D-B941-C7E5C410CBF4}" v="451" dt="2024-02-27T08:07:51.502"/>
    <p1510:client id="{8BF06B1E-C708-DF66-4626-7290DB7A8603}" v="274" dt="2024-02-26T10:43:15.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Recchia" userId="d84c4940-9c37-460c-b963-5b7fb2496bcb" providerId="ADAL" clId="{60819969-7FFC-4C1D-B941-C7E5C410CBF4}"/>
    <pc:docChg chg="undo custSel addSld modSld sldOrd">
      <pc:chgData name="Elena Recchia" userId="d84c4940-9c37-460c-b963-5b7fb2496bcb" providerId="ADAL" clId="{60819969-7FFC-4C1D-B941-C7E5C410CBF4}" dt="2024-02-27T08:07:51.502" v="513" actId="113"/>
      <pc:docMkLst>
        <pc:docMk/>
      </pc:docMkLst>
      <pc:sldChg chg="modSp mod">
        <pc:chgData name="Elena Recchia" userId="d84c4940-9c37-460c-b963-5b7fb2496bcb" providerId="ADAL" clId="{60819969-7FFC-4C1D-B941-C7E5C410CBF4}" dt="2024-02-26T16:07:08.407" v="468" actId="20577"/>
        <pc:sldMkLst>
          <pc:docMk/>
          <pc:sldMk cId="1290836993" sldId="257"/>
        </pc:sldMkLst>
        <pc:spChg chg="mod">
          <ac:chgData name="Elena Recchia" userId="d84c4940-9c37-460c-b963-5b7fb2496bcb" providerId="ADAL" clId="{60819969-7FFC-4C1D-B941-C7E5C410CBF4}" dt="2024-02-26T16:07:08.407" v="468" actId="20577"/>
          <ac:spMkLst>
            <pc:docMk/>
            <pc:sldMk cId="1290836993" sldId="257"/>
            <ac:spMk id="8" creationId="{9C4FC63F-EB58-CFF1-4356-B36DFED02331}"/>
          </ac:spMkLst>
        </pc:spChg>
      </pc:sldChg>
      <pc:sldChg chg="modSp mod">
        <pc:chgData name="Elena Recchia" userId="d84c4940-9c37-460c-b963-5b7fb2496bcb" providerId="ADAL" clId="{60819969-7FFC-4C1D-B941-C7E5C410CBF4}" dt="2024-02-26T08:36:35.168" v="237" actId="1076"/>
        <pc:sldMkLst>
          <pc:docMk/>
          <pc:sldMk cId="229830705" sldId="260"/>
        </pc:sldMkLst>
        <pc:spChg chg="mod">
          <ac:chgData name="Elena Recchia" userId="d84c4940-9c37-460c-b963-5b7fb2496bcb" providerId="ADAL" clId="{60819969-7FFC-4C1D-B941-C7E5C410CBF4}" dt="2024-02-26T08:36:35.168" v="237" actId="1076"/>
          <ac:spMkLst>
            <pc:docMk/>
            <pc:sldMk cId="229830705" sldId="260"/>
            <ac:spMk id="5" creationId="{6AF2DE06-433B-D922-7A51-ED96D162DD9A}"/>
          </ac:spMkLst>
        </pc:spChg>
      </pc:sldChg>
      <pc:sldChg chg="modSp mod">
        <pc:chgData name="Elena Recchia" userId="d84c4940-9c37-460c-b963-5b7fb2496bcb" providerId="ADAL" clId="{60819969-7FFC-4C1D-B941-C7E5C410CBF4}" dt="2024-02-26T08:37:08.667" v="241" actId="1076"/>
        <pc:sldMkLst>
          <pc:docMk/>
          <pc:sldMk cId="2745623781" sldId="261"/>
        </pc:sldMkLst>
        <pc:spChg chg="mod">
          <ac:chgData name="Elena Recchia" userId="d84c4940-9c37-460c-b963-5b7fb2496bcb" providerId="ADAL" clId="{60819969-7FFC-4C1D-B941-C7E5C410CBF4}" dt="2024-02-26T08:37:08.667" v="241" actId="1076"/>
          <ac:spMkLst>
            <pc:docMk/>
            <pc:sldMk cId="2745623781" sldId="261"/>
            <ac:spMk id="5" creationId="{6AF2DE06-433B-D922-7A51-ED96D162DD9A}"/>
          </ac:spMkLst>
        </pc:spChg>
      </pc:sldChg>
      <pc:sldChg chg="modSp mod">
        <pc:chgData name="Elena Recchia" userId="d84c4940-9c37-460c-b963-5b7fb2496bcb" providerId="ADAL" clId="{60819969-7FFC-4C1D-B941-C7E5C410CBF4}" dt="2024-02-26T16:13:22.178" v="469" actId="20577"/>
        <pc:sldMkLst>
          <pc:docMk/>
          <pc:sldMk cId="559800073" sldId="263"/>
        </pc:sldMkLst>
        <pc:spChg chg="mod">
          <ac:chgData name="Elena Recchia" userId="d84c4940-9c37-460c-b963-5b7fb2496bcb" providerId="ADAL" clId="{60819969-7FFC-4C1D-B941-C7E5C410CBF4}" dt="2024-02-26T16:13:22.178" v="469" actId="20577"/>
          <ac:spMkLst>
            <pc:docMk/>
            <pc:sldMk cId="559800073" sldId="263"/>
            <ac:spMk id="4" creationId="{7F41270C-5C60-0EB5-A621-5D01A56869A0}"/>
          </ac:spMkLst>
        </pc:spChg>
      </pc:sldChg>
      <pc:sldChg chg="modSp mod">
        <pc:chgData name="Elena Recchia" userId="d84c4940-9c37-460c-b963-5b7fb2496bcb" providerId="ADAL" clId="{60819969-7FFC-4C1D-B941-C7E5C410CBF4}" dt="2024-02-26T11:22:57.150" v="440" actId="13926"/>
        <pc:sldMkLst>
          <pc:docMk/>
          <pc:sldMk cId="3051277907" sldId="264"/>
        </pc:sldMkLst>
        <pc:spChg chg="mod">
          <ac:chgData name="Elena Recchia" userId="d84c4940-9c37-460c-b963-5b7fb2496bcb" providerId="ADAL" clId="{60819969-7FFC-4C1D-B941-C7E5C410CBF4}" dt="2024-02-26T11:22:57.150" v="440" actId="13926"/>
          <ac:spMkLst>
            <pc:docMk/>
            <pc:sldMk cId="3051277907" sldId="264"/>
            <ac:spMk id="4" creationId="{E489BE81-832B-AA3D-4BE8-E4C2222C152C}"/>
          </ac:spMkLst>
        </pc:spChg>
      </pc:sldChg>
      <pc:sldChg chg="delSp modSp mod">
        <pc:chgData name="Elena Recchia" userId="d84c4940-9c37-460c-b963-5b7fb2496bcb" providerId="ADAL" clId="{60819969-7FFC-4C1D-B941-C7E5C410CBF4}" dt="2024-02-26T11:26:35.784" v="441" actId="13926"/>
        <pc:sldMkLst>
          <pc:docMk/>
          <pc:sldMk cId="872738756" sldId="265"/>
        </pc:sldMkLst>
        <pc:spChg chg="del">
          <ac:chgData name="Elena Recchia" userId="d84c4940-9c37-460c-b963-5b7fb2496bcb" providerId="ADAL" clId="{60819969-7FFC-4C1D-B941-C7E5C410CBF4}" dt="2024-02-26T11:02:48.464" v="437" actId="21"/>
          <ac:spMkLst>
            <pc:docMk/>
            <pc:sldMk cId="872738756" sldId="265"/>
            <ac:spMk id="3" creationId="{4D62E64F-DADA-0B90-1E10-6F749A322F6E}"/>
          </ac:spMkLst>
        </pc:spChg>
        <pc:spChg chg="mod">
          <ac:chgData name="Elena Recchia" userId="d84c4940-9c37-460c-b963-5b7fb2496bcb" providerId="ADAL" clId="{60819969-7FFC-4C1D-B941-C7E5C410CBF4}" dt="2024-02-26T11:26:35.784" v="441" actId="13926"/>
          <ac:spMkLst>
            <pc:docMk/>
            <pc:sldMk cId="872738756" sldId="265"/>
            <ac:spMk id="5" creationId="{EBF285CE-054A-D792-E9FD-5A8DC0DDEC56}"/>
          </ac:spMkLst>
        </pc:spChg>
      </pc:sldChg>
      <pc:sldChg chg="modSp mod">
        <pc:chgData name="Elena Recchia" userId="d84c4940-9c37-460c-b963-5b7fb2496bcb" providerId="ADAL" clId="{60819969-7FFC-4C1D-B941-C7E5C410CBF4}" dt="2024-02-26T16:15:45.977" v="471" actId="20577"/>
        <pc:sldMkLst>
          <pc:docMk/>
          <pc:sldMk cId="1427226494" sldId="266"/>
        </pc:sldMkLst>
        <pc:spChg chg="mod">
          <ac:chgData name="Elena Recchia" userId="d84c4940-9c37-460c-b963-5b7fb2496bcb" providerId="ADAL" clId="{60819969-7FFC-4C1D-B941-C7E5C410CBF4}" dt="2024-02-26T16:15:45.977" v="471" actId="20577"/>
          <ac:spMkLst>
            <pc:docMk/>
            <pc:sldMk cId="1427226494" sldId="266"/>
            <ac:spMk id="3" creationId="{4D62E64F-DADA-0B90-1E10-6F749A322F6E}"/>
          </ac:spMkLst>
        </pc:spChg>
        <pc:spChg chg="mod">
          <ac:chgData name="Elena Recchia" userId="d84c4940-9c37-460c-b963-5b7fb2496bcb" providerId="ADAL" clId="{60819969-7FFC-4C1D-B941-C7E5C410CBF4}" dt="2024-02-26T16:15:32.181" v="470" actId="20577"/>
          <ac:spMkLst>
            <pc:docMk/>
            <pc:sldMk cId="1427226494" sldId="266"/>
            <ac:spMk id="5" creationId="{3CFABECF-DA7C-CFF0-FF58-DC49322F1DAF}"/>
          </ac:spMkLst>
        </pc:spChg>
      </pc:sldChg>
      <pc:sldChg chg="modSp mod">
        <pc:chgData name="Elena Recchia" userId="d84c4940-9c37-460c-b963-5b7fb2496bcb" providerId="ADAL" clId="{60819969-7FFC-4C1D-B941-C7E5C410CBF4}" dt="2024-02-26T16:35:27.788" v="503" actId="120"/>
        <pc:sldMkLst>
          <pc:docMk/>
          <pc:sldMk cId="1301337046" sldId="268"/>
        </pc:sldMkLst>
        <pc:spChg chg="mod">
          <ac:chgData name="Elena Recchia" userId="d84c4940-9c37-460c-b963-5b7fb2496bcb" providerId="ADAL" clId="{60819969-7FFC-4C1D-B941-C7E5C410CBF4}" dt="2024-02-26T16:35:27.788" v="503" actId="120"/>
          <ac:spMkLst>
            <pc:docMk/>
            <pc:sldMk cId="1301337046" sldId="268"/>
            <ac:spMk id="3" creationId="{4D62E64F-DADA-0B90-1E10-6F749A322F6E}"/>
          </ac:spMkLst>
        </pc:spChg>
        <pc:spChg chg="mod">
          <ac:chgData name="Elena Recchia" userId="d84c4940-9c37-460c-b963-5b7fb2496bcb" providerId="ADAL" clId="{60819969-7FFC-4C1D-B941-C7E5C410CBF4}" dt="2024-02-26T16:35:12.645" v="501" actId="20577"/>
          <ac:spMkLst>
            <pc:docMk/>
            <pc:sldMk cId="1301337046" sldId="268"/>
            <ac:spMk id="6" creationId="{3FAA9114-2DA7-DE42-B49A-F646B50307B0}"/>
          </ac:spMkLst>
        </pc:spChg>
      </pc:sldChg>
      <pc:sldChg chg="modSp mod">
        <pc:chgData name="Elena Recchia" userId="d84c4940-9c37-460c-b963-5b7fb2496bcb" providerId="ADAL" clId="{60819969-7FFC-4C1D-B941-C7E5C410CBF4}" dt="2024-02-26T16:23:07.302" v="487" actId="20577"/>
        <pc:sldMkLst>
          <pc:docMk/>
          <pc:sldMk cId="3283578630" sldId="269"/>
        </pc:sldMkLst>
        <pc:spChg chg="mod">
          <ac:chgData name="Elena Recchia" userId="d84c4940-9c37-460c-b963-5b7fb2496bcb" providerId="ADAL" clId="{60819969-7FFC-4C1D-B941-C7E5C410CBF4}" dt="2024-02-26T16:23:07.302" v="487" actId="20577"/>
          <ac:spMkLst>
            <pc:docMk/>
            <pc:sldMk cId="3283578630" sldId="269"/>
            <ac:spMk id="4" creationId="{0CE9882D-7FEC-2F5C-5EB7-9AD7FDF1F5BB}"/>
          </ac:spMkLst>
        </pc:spChg>
        <pc:spChg chg="mod">
          <ac:chgData name="Elena Recchia" userId="d84c4940-9c37-460c-b963-5b7fb2496bcb" providerId="ADAL" clId="{60819969-7FFC-4C1D-B941-C7E5C410CBF4}" dt="2024-02-26T16:22:55.622" v="483" actId="120"/>
          <ac:spMkLst>
            <pc:docMk/>
            <pc:sldMk cId="3283578630" sldId="269"/>
            <ac:spMk id="7" creationId="{F17B0083-AA2F-B93A-FD4A-1423363F27BE}"/>
          </ac:spMkLst>
        </pc:spChg>
      </pc:sldChg>
      <pc:sldChg chg="modSp mod">
        <pc:chgData name="Elena Recchia" userId="d84c4940-9c37-460c-b963-5b7fb2496bcb" providerId="ADAL" clId="{60819969-7FFC-4C1D-B941-C7E5C410CBF4}" dt="2024-02-26T16:23:26.823" v="491" actId="120"/>
        <pc:sldMkLst>
          <pc:docMk/>
          <pc:sldMk cId="2987003266" sldId="270"/>
        </pc:sldMkLst>
        <pc:spChg chg="mod">
          <ac:chgData name="Elena Recchia" userId="d84c4940-9c37-460c-b963-5b7fb2496bcb" providerId="ADAL" clId="{60819969-7FFC-4C1D-B941-C7E5C410CBF4}" dt="2024-02-26T10:58:25.499" v="342" actId="14100"/>
          <ac:spMkLst>
            <pc:docMk/>
            <pc:sldMk cId="2987003266" sldId="270"/>
            <ac:spMk id="7" creationId="{19455EC5-2D52-26BA-E09F-600DAE15817F}"/>
          </ac:spMkLst>
        </pc:spChg>
        <pc:spChg chg="mod">
          <ac:chgData name="Elena Recchia" userId="d84c4940-9c37-460c-b963-5b7fb2496bcb" providerId="ADAL" clId="{60819969-7FFC-4C1D-B941-C7E5C410CBF4}" dt="2024-02-26T16:23:26.823" v="491" actId="120"/>
          <ac:spMkLst>
            <pc:docMk/>
            <pc:sldMk cId="2987003266" sldId="270"/>
            <ac:spMk id="8" creationId="{884EDEB0-362B-3BAB-55E5-B371E451E22F}"/>
          </ac:spMkLst>
        </pc:spChg>
      </pc:sldChg>
      <pc:sldChg chg="modSp mod">
        <pc:chgData name="Elena Recchia" userId="d84c4940-9c37-460c-b963-5b7fb2496bcb" providerId="ADAL" clId="{60819969-7FFC-4C1D-B941-C7E5C410CBF4}" dt="2024-02-27T08:07:51.502" v="513" actId="113"/>
        <pc:sldMkLst>
          <pc:docMk/>
          <pc:sldMk cId="2285222206" sldId="271"/>
        </pc:sldMkLst>
        <pc:spChg chg="mod">
          <ac:chgData name="Elena Recchia" userId="d84c4940-9c37-460c-b963-5b7fb2496bcb" providerId="ADAL" clId="{60819969-7FFC-4C1D-B941-C7E5C410CBF4}" dt="2024-02-26T16:24:02.436" v="500" actId="20577"/>
          <ac:spMkLst>
            <pc:docMk/>
            <pc:sldMk cId="2285222206" sldId="271"/>
            <ac:spMk id="4" creationId="{0CE9882D-7FEC-2F5C-5EB7-9AD7FDF1F5BB}"/>
          </ac:spMkLst>
        </pc:spChg>
        <pc:spChg chg="mod">
          <ac:chgData name="Elena Recchia" userId="d84c4940-9c37-460c-b963-5b7fb2496bcb" providerId="ADAL" clId="{60819969-7FFC-4C1D-B941-C7E5C410CBF4}" dt="2024-02-27T08:07:04.766" v="506" actId="20577"/>
          <ac:spMkLst>
            <pc:docMk/>
            <pc:sldMk cId="2285222206" sldId="271"/>
            <ac:spMk id="5" creationId="{7857CDF6-1A72-8920-729F-B0879D4E89A0}"/>
          </ac:spMkLst>
        </pc:spChg>
        <pc:spChg chg="mod">
          <ac:chgData name="Elena Recchia" userId="d84c4940-9c37-460c-b963-5b7fb2496bcb" providerId="ADAL" clId="{60819969-7FFC-4C1D-B941-C7E5C410CBF4}" dt="2024-02-27T08:07:51.502" v="513" actId="113"/>
          <ac:spMkLst>
            <pc:docMk/>
            <pc:sldMk cId="2285222206" sldId="271"/>
            <ac:spMk id="6" creationId="{0EA649D3-79B1-6764-99DA-11C1B62E0673}"/>
          </ac:spMkLst>
        </pc:spChg>
        <pc:picChg chg="mod">
          <ac:chgData name="Elena Recchia" userId="d84c4940-9c37-460c-b963-5b7fb2496bcb" providerId="ADAL" clId="{60819969-7FFC-4C1D-B941-C7E5C410CBF4}" dt="2024-02-26T11:31:15.343" v="442"/>
          <ac:picMkLst>
            <pc:docMk/>
            <pc:sldMk cId="2285222206" sldId="271"/>
            <ac:picMk id="2" creationId="{22A44BCD-834F-2667-460C-8293244DA35C}"/>
          </ac:picMkLst>
        </pc:picChg>
        <pc:picChg chg="mod">
          <ac:chgData name="Elena Recchia" userId="d84c4940-9c37-460c-b963-5b7fb2496bcb" providerId="ADAL" clId="{60819969-7FFC-4C1D-B941-C7E5C410CBF4}" dt="2024-02-26T16:23:35.889" v="492" actId="1076"/>
          <ac:picMkLst>
            <pc:docMk/>
            <pc:sldMk cId="2285222206" sldId="271"/>
            <ac:picMk id="9" creationId="{D7531432-8359-E30C-1C6C-A3C9A0A911A6}"/>
          </ac:picMkLst>
        </pc:picChg>
      </pc:sldChg>
      <pc:sldChg chg="modSp mod">
        <pc:chgData name="Elena Recchia" userId="d84c4940-9c37-460c-b963-5b7fb2496bcb" providerId="ADAL" clId="{60819969-7FFC-4C1D-B941-C7E5C410CBF4}" dt="2024-02-26T08:40:58.088" v="316" actId="113"/>
        <pc:sldMkLst>
          <pc:docMk/>
          <pc:sldMk cId="2166708183" sldId="273"/>
        </pc:sldMkLst>
        <pc:spChg chg="mod">
          <ac:chgData name="Elena Recchia" userId="d84c4940-9c37-460c-b963-5b7fb2496bcb" providerId="ADAL" clId="{60819969-7FFC-4C1D-B941-C7E5C410CBF4}" dt="2024-02-26T08:39:24.543" v="305" actId="1076"/>
          <ac:spMkLst>
            <pc:docMk/>
            <pc:sldMk cId="2166708183" sldId="273"/>
            <ac:spMk id="2" creationId="{2ECAE9B0-F400-09E2-7FD7-D27580187E5C}"/>
          </ac:spMkLst>
        </pc:spChg>
        <pc:spChg chg="mod">
          <ac:chgData name="Elena Recchia" userId="d84c4940-9c37-460c-b963-5b7fb2496bcb" providerId="ADAL" clId="{60819969-7FFC-4C1D-B941-C7E5C410CBF4}" dt="2024-02-26T08:40:58.088" v="316" actId="113"/>
          <ac:spMkLst>
            <pc:docMk/>
            <pc:sldMk cId="2166708183" sldId="273"/>
            <ac:spMk id="3" creationId="{4C94A2C8-732A-2C2D-1AA2-40F0CF481743}"/>
          </ac:spMkLst>
        </pc:spChg>
        <pc:spChg chg="mod">
          <ac:chgData name="Elena Recchia" userId="d84c4940-9c37-460c-b963-5b7fb2496bcb" providerId="ADAL" clId="{60819969-7FFC-4C1D-B941-C7E5C410CBF4}" dt="2024-02-26T08:40:12.792" v="309" actId="113"/>
          <ac:spMkLst>
            <pc:docMk/>
            <pc:sldMk cId="2166708183" sldId="273"/>
            <ac:spMk id="6" creationId="{22EB35F4-9F81-1DC5-7633-5FCC5B029405}"/>
          </ac:spMkLst>
        </pc:spChg>
        <pc:picChg chg="mod">
          <ac:chgData name="Elena Recchia" userId="d84c4940-9c37-460c-b963-5b7fb2496bcb" providerId="ADAL" clId="{60819969-7FFC-4C1D-B941-C7E5C410CBF4}" dt="2024-02-26T08:39:16.423" v="304" actId="1076"/>
          <ac:picMkLst>
            <pc:docMk/>
            <pc:sldMk cId="2166708183" sldId="273"/>
            <ac:picMk id="9" creationId="{D7531432-8359-E30C-1C6C-A3C9A0A911A6}"/>
          </ac:picMkLst>
        </pc:picChg>
      </pc:sldChg>
      <pc:sldChg chg="modSp mod">
        <pc:chgData name="Elena Recchia" userId="d84c4940-9c37-460c-b963-5b7fb2496bcb" providerId="ADAL" clId="{60819969-7FFC-4C1D-B941-C7E5C410CBF4}" dt="2024-02-26T08:36:48.649" v="239" actId="14100"/>
        <pc:sldMkLst>
          <pc:docMk/>
          <pc:sldMk cId="1443105310" sldId="274"/>
        </pc:sldMkLst>
        <pc:spChg chg="mod">
          <ac:chgData name="Elena Recchia" userId="d84c4940-9c37-460c-b963-5b7fb2496bcb" providerId="ADAL" clId="{60819969-7FFC-4C1D-B941-C7E5C410CBF4}" dt="2024-02-26T08:36:48.649" v="239" actId="14100"/>
          <ac:spMkLst>
            <pc:docMk/>
            <pc:sldMk cId="1443105310" sldId="274"/>
            <ac:spMk id="5" creationId="{6AF2DE06-433B-D922-7A51-ED96D162DD9A}"/>
          </ac:spMkLst>
        </pc:spChg>
      </pc:sldChg>
      <pc:sldChg chg="add ord">
        <pc:chgData name="Elena Recchia" userId="d84c4940-9c37-460c-b963-5b7fb2496bcb" providerId="ADAL" clId="{60819969-7FFC-4C1D-B941-C7E5C410CBF4}" dt="2024-02-26T11:31:25.912" v="445"/>
        <pc:sldMkLst>
          <pc:docMk/>
          <pc:sldMk cId="191641647" sldId="275"/>
        </pc:sldMkLst>
      </pc:sldChg>
    </pc:docChg>
  </pc:docChgLst>
  <pc:docChgLst>
    <pc:chgData name="Elena Recchia" userId="S::elena_recchia@regione.lombardia.it::d84c4940-9c37-460c-b963-5b7fb2496bcb" providerId="AD" clId="Web-{8BF06B1E-C708-DF66-4626-7290DB7A8603}"/>
    <pc:docChg chg="modSld sldOrd">
      <pc:chgData name="Elena Recchia" userId="S::elena_recchia@regione.lombardia.it::d84c4940-9c37-460c-b963-5b7fb2496bcb" providerId="AD" clId="Web-{8BF06B1E-C708-DF66-4626-7290DB7A8603}" dt="2024-02-26T10:43:15.013" v="137"/>
      <pc:docMkLst>
        <pc:docMk/>
      </pc:docMkLst>
      <pc:sldChg chg="modSp">
        <pc:chgData name="Elena Recchia" userId="S::elena_recchia@regione.lombardia.it::d84c4940-9c37-460c-b963-5b7fb2496bcb" providerId="AD" clId="Web-{8BF06B1E-C708-DF66-4626-7290DB7A8603}" dt="2024-02-26T10:15:17.646" v="16" actId="1076"/>
        <pc:sldMkLst>
          <pc:docMk/>
          <pc:sldMk cId="1290836993" sldId="257"/>
        </pc:sldMkLst>
        <pc:spChg chg="mod">
          <ac:chgData name="Elena Recchia" userId="S::elena_recchia@regione.lombardia.it::d84c4940-9c37-460c-b963-5b7fb2496bcb" providerId="AD" clId="Web-{8BF06B1E-C708-DF66-4626-7290DB7A8603}" dt="2024-02-26T10:15:17.646" v="16" actId="1076"/>
          <ac:spMkLst>
            <pc:docMk/>
            <pc:sldMk cId="1290836993" sldId="257"/>
            <ac:spMk id="8" creationId="{9C4FC63F-EB58-CFF1-4356-B36DFED02331}"/>
          </ac:spMkLst>
        </pc:spChg>
      </pc:sldChg>
      <pc:sldChg chg="modSp">
        <pc:chgData name="Elena Recchia" userId="S::elena_recchia@regione.lombardia.it::d84c4940-9c37-460c-b963-5b7fb2496bcb" providerId="AD" clId="Web-{8BF06B1E-C708-DF66-4626-7290DB7A8603}" dt="2024-02-26T10:40:37.033" v="136" actId="20577"/>
        <pc:sldMkLst>
          <pc:docMk/>
          <pc:sldMk cId="4002120639" sldId="258"/>
        </pc:sldMkLst>
        <pc:spChg chg="mod">
          <ac:chgData name="Elena Recchia" userId="S::elena_recchia@regione.lombardia.it::d84c4940-9c37-460c-b963-5b7fb2496bcb" providerId="AD" clId="Web-{8BF06B1E-C708-DF66-4626-7290DB7A8603}" dt="2024-02-26T10:40:37.033" v="136" actId="20577"/>
          <ac:spMkLst>
            <pc:docMk/>
            <pc:sldMk cId="4002120639" sldId="258"/>
            <ac:spMk id="3" creationId="{A31715C8-E4CC-FA77-2E81-99B5EF75EAD4}"/>
          </ac:spMkLst>
        </pc:spChg>
      </pc:sldChg>
      <pc:sldChg chg="modSp">
        <pc:chgData name="Elena Recchia" userId="S::elena_recchia@regione.lombardia.it::d84c4940-9c37-460c-b963-5b7fb2496bcb" providerId="AD" clId="Web-{8BF06B1E-C708-DF66-4626-7290DB7A8603}" dt="2024-02-26T09:54:33.559" v="3" actId="20577"/>
        <pc:sldMkLst>
          <pc:docMk/>
          <pc:sldMk cId="559800073" sldId="263"/>
        </pc:sldMkLst>
        <pc:spChg chg="mod">
          <ac:chgData name="Elena Recchia" userId="S::elena_recchia@regione.lombardia.it::d84c4940-9c37-460c-b963-5b7fb2496bcb" providerId="AD" clId="Web-{8BF06B1E-C708-DF66-4626-7290DB7A8603}" dt="2024-02-26T09:54:33.559" v="3" actId="20577"/>
          <ac:spMkLst>
            <pc:docMk/>
            <pc:sldMk cId="559800073" sldId="263"/>
            <ac:spMk id="4" creationId="{7F41270C-5C60-0EB5-A621-5D01A56869A0}"/>
          </ac:spMkLst>
        </pc:spChg>
      </pc:sldChg>
      <pc:sldChg chg="modSp">
        <pc:chgData name="Elena Recchia" userId="S::elena_recchia@regione.lombardia.it::d84c4940-9c37-460c-b963-5b7fb2496bcb" providerId="AD" clId="Web-{8BF06B1E-C708-DF66-4626-7290DB7A8603}" dt="2024-02-26T10:38:59.401" v="131" actId="20577"/>
        <pc:sldMkLst>
          <pc:docMk/>
          <pc:sldMk cId="3051277907" sldId="264"/>
        </pc:sldMkLst>
        <pc:spChg chg="mod">
          <ac:chgData name="Elena Recchia" userId="S::elena_recchia@regione.lombardia.it::d84c4940-9c37-460c-b963-5b7fb2496bcb" providerId="AD" clId="Web-{8BF06B1E-C708-DF66-4626-7290DB7A8603}" dt="2024-02-26T10:38:59.401" v="131" actId="20577"/>
          <ac:spMkLst>
            <pc:docMk/>
            <pc:sldMk cId="3051277907" sldId="264"/>
            <ac:spMk id="4" creationId="{E489BE81-832B-AA3D-4BE8-E4C2222C152C}"/>
          </ac:spMkLst>
        </pc:spChg>
        <pc:spChg chg="mod">
          <ac:chgData name="Elena Recchia" userId="S::elena_recchia@regione.lombardia.it::d84c4940-9c37-460c-b963-5b7fb2496bcb" providerId="AD" clId="Web-{8BF06B1E-C708-DF66-4626-7290DB7A8603}" dt="2024-02-26T10:26:49.835" v="55" actId="20577"/>
          <ac:spMkLst>
            <pc:docMk/>
            <pc:sldMk cId="3051277907" sldId="264"/>
            <ac:spMk id="5" creationId="{3681C4C9-0D92-6FB6-1DE9-85B293CC3FC7}"/>
          </ac:spMkLst>
        </pc:spChg>
      </pc:sldChg>
      <pc:sldChg chg="modSp">
        <pc:chgData name="Elena Recchia" userId="S::elena_recchia@regione.lombardia.it::d84c4940-9c37-460c-b963-5b7fb2496bcb" providerId="AD" clId="Web-{8BF06B1E-C708-DF66-4626-7290DB7A8603}" dt="2024-02-26T10:39:12.246" v="133" actId="20577"/>
        <pc:sldMkLst>
          <pc:docMk/>
          <pc:sldMk cId="872738756" sldId="265"/>
        </pc:sldMkLst>
        <pc:spChg chg="mod">
          <ac:chgData name="Elena Recchia" userId="S::elena_recchia@regione.lombardia.it::d84c4940-9c37-460c-b963-5b7fb2496bcb" providerId="AD" clId="Web-{8BF06B1E-C708-DF66-4626-7290DB7A8603}" dt="2024-02-26T10:39:07.465" v="132" actId="20577"/>
          <ac:spMkLst>
            <pc:docMk/>
            <pc:sldMk cId="872738756" sldId="265"/>
            <ac:spMk id="3" creationId="{4D62E64F-DADA-0B90-1E10-6F749A322F6E}"/>
          </ac:spMkLst>
        </pc:spChg>
        <pc:spChg chg="mod">
          <ac:chgData name="Elena Recchia" userId="S::elena_recchia@regione.lombardia.it::d84c4940-9c37-460c-b963-5b7fb2496bcb" providerId="AD" clId="Web-{8BF06B1E-C708-DF66-4626-7290DB7A8603}" dt="2024-02-26T10:39:12.246" v="133" actId="20577"/>
          <ac:spMkLst>
            <pc:docMk/>
            <pc:sldMk cId="872738756" sldId="265"/>
            <ac:spMk id="5" creationId="{EBF285CE-054A-D792-E9FD-5A8DC0DDEC56}"/>
          </ac:spMkLst>
        </pc:spChg>
      </pc:sldChg>
      <pc:sldChg chg="modSp">
        <pc:chgData name="Elena Recchia" userId="S::elena_recchia@regione.lombardia.it::d84c4940-9c37-460c-b963-5b7fb2496bcb" providerId="AD" clId="Web-{8BF06B1E-C708-DF66-4626-7290DB7A8603}" dt="2024-02-26T10:00:20.771" v="6" actId="20577"/>
        <pc:sldMkLst>
          <pc:docMk/>
          <pc:sldMk cId="1427226494" sldId="266"/>
        </pc:sldMkLst>
        <pc:spChg chg="mod">
          <ac:chgData name="Elena Recchia" userId="S::elena_recchia@regione.lombardia.it::d84c4940-9c37-460c-b963-5b7fb2496bcb" providerId="AD" clId="Web-{8BF06B1E-C708-DF66-4626-7290DB7A8603}" dt="2024-02-26T10:00:20.771" v="6" actId="20577"/>
          <ac:spMkLst>
            <pc:docMk/>
            <pc:sldMk cId="1427226494" sldId="266"/>
            <ac:spMk id="3" creationId="{4D62E64F-DADA-0B90-1E10-6F749A322F6E}"/>
          </ac:spMkLst>
        </pc:spChg>
      </pc:sldChg>
      <pc:sldChg chg="modSp">
        <pc:chgData name="Elena Recchia" userId="S::elena_recchia@regione.lombardia.it::d84c4940-9c37-460c-b963-5b7fb2496bcb" providerId="AD" clId="Web-{8BF06B1E-C708-DF66-4626-7290DB7A8603}" dt="2024-02-26T10:05:12.619" v="8" actId="20577"/>
        <pc:sldMkLst>
          <pc:docMk/>
          <pc:sldMk cId="3283578630" sldId="269"/>
        </pc:sldMkLst>
        <pc:spChg chg="mod">
          <ac:chgData name="Elena Recchia" userId="S::elena_recchia@regione.lombardia.it::d84c4940-9c37-460c-b963-5b7fb2496bcb" providerId="AD" clId="Web-{8BF06B1E-C708-DF66-4626-7290DB7A8603}" dt="2024-02-26T10:05:12.619" v="8" actId="20577"/>
          <ac:spMkLst>
            <pc:docMk/>
            <pc:sldMk cId="3283578630" sldId="269"/>
            <ac:spMk id="7" creationId="{F17B0083-AA2F-B93A-FD4A-1423363F27BE}"/>
          </ac:spMkLst>
        </pc:spChg>
      </pc:sldChg>
      <pc:sldChg chg="modSp">
        <pc:chgData name="Elena Recchia" userId="S::elena_recchia@regione.lombardia.it::d84c4940-9c37-460c-b963-5b7fb2496bcb" providerId="AD" clId="Web-{8BF06B1E-C708-DF66-4626-7290DB7A8603}" dt="2024-02-26T10:07:19.738" v="15" actId="20577"/>
        <pc:sldMkLst>
          <pc:docMk/>
          <pc:sldMk cId="2987003266" sldId="270"/>
        </pc:sldMkLst>
        <pc:spChg chg="mod">
          <ac:chgData name="Elena Recchia" userId="S::elena_recchia@regione.lombardia.it::d84c4940-9c37-460c-b963-5b7fb2496bcb" providerId="AD" clId="Web-{8BF06B1E-C708-DF66-4626-7290DB7A8603}" dt="2024-02-26T10:07:19.738" v="15" actId="20577"/>
          <ac:spMkLst>
            <pc:docMk/>
            <pc:sldMk cId="2987003266" sldId="270"/>
            <ac:spMk id="8" creationId="{884EDEB0-362B-3BAB-55E5-B371E451E22F}"/>
          </ac:spMkLst>
        </pc:spChg>
      </pc:sldChg>
      <pc:sldChg chg="modSp">
        <pc:chgData name="Elena Recchia" userId="S::elena_recchia@regione.lombardia.it::d84c4940-9c37-460c-b963-5b7fb2496bcb" providerId="AD" clId="Web-{8BF06B1E-C708-DF66-4626-7290DB7A8603}" dt="2024-02-26T10:39:32.982" v="134" actId="20577"/>
        <pc:sldMkLst>
          <pc:docMk/>
          <pc:sldMk cId="2285222206" sldId="271"/>
        </pc:sldMkLst>
        <pc:spChg chg="mod">
          <ac:chgData name="Elena Recchia" userId="S::elena_recchia@regione.lombardia.it::d84c4940-9c37-460c-b963-5b7fb2496bcb" providerId="AD" clId="Web-{8BF06B1E-C708-DF66-4626-7290DB7A8603}" dt="2024-02-26T10:39:32.982" v="134" actId="20577"/>
          <ac:spMkLst>
            <pc:docMk/>
            <pc:sldMk cId="2285222206" sldId="271"/>
            <ac:spMk id="4" creationId="{0CE9882D-7FEC-2F5C-5EB7-9AD7FDF1F5BB}"/>
          </ac:spMkLst>
        </pc:spChg>
      </pc:sldChg>
      <pc:sldChg chg="ord">
        <pc:chgData name="Elena Recchia" userId="S::elena_recchia@regione.lombardia.it::d84c4940-9c37-460c-b963-5b7fb2496bcb" providerId="AD" clId="Web-{8BF06B1E-C708-DF66-4626-7290DB7A8603}" dt="2024-02-26T10:43:15.013" v="137"/>
        <pc:sldMkLst>
          <pc:docMk/>
          <pc:sldMk cId="2166708183"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87BD0-D2FD-5446-A9E8-7E9AC0CA29D8}" type="datetimeFigureOut">
              <a:rPr lang="it-IT" smtClean="0"/>
              <a:t>27/02/2024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F727A-9173-5144-966E-E6C5223FCF83}" type="slidenum">
              <a:rPr lang="it-IT" smtClean="0"/>
              <a:t>‹#›</a:t>
            </a:fld>
            <a:endParaRPr lang="it-IT"/>
          </a:p>
        </p:txBody>
      </p:sp>
    </p:spTree>
    <p:extLst>
      <p:ext uri="{BB962C8B-B14F-4D97-AF65-F5344CB8AC3E}">
        <p14:creationId xmlns:p14="http://schemas.microsoft.com/office/powerpoint/2010/main" val="1140625344"/>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1</a:t>
            </a:fld>
            <a:endParaRPr lang="it-IT"/>
          </a:p>
        </p:txBody>
      </p:sp>
    </p:spTree>
    <p:extLst>
      <p:ext uri="{BB962C8B-B14F-4D97-AF65-F5344CB8AC3E}">
        <p14:creationId xmlns:p14="http://schemas.microsoft.com/office/powerpoint/2010/main" val="2559528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11</a:t>
            </a:fld>
            <a:endParaRPr lang="it-IT"/>
          </a:p>
        </p:txBody>
      </p:sp>
    </p:spTree>
    <p:extLst>
      <p:ext uri="{BB962C8B-B14F-4D97-AF65-F5344CB8AC3E}">
        <p14:creationId xmlns:p14="http://schemas.microsoft.com/office/powerpoint/2010/main" val="1502975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12</a:t>
            </a:fld>
            <a:endParaRPr lang="it-IT"/>
          </a:p>
        </p:txBody>
      </p:sp>
    </p:spTree>
    <p:extLst>
      <p:ext uri="{BB962C8B-B14F-4D97-AF65-F5344CB8AC3E}">
        <p14:creationId xmlns:p14="http://schemas.microsoft.com/office/powerpoint/2010/main" val="111056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13</a:t>
            </a:fld>
            <a:endParaRPr lang="it-IT"/>
          </a:p>
        </p:txBody>
      </p:sp>
    </p:spTree>
    <p:extLst>
      <p:ext uri="{BB962C8B-B14F-4D97-AF65-F5344CB8AC3E}">
        <p14:creationId xmlns:p14="http://schemas.microsoft.com/office/powerpoint/2010/main" val="837131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14</a:t>
            </a:fld>
            <a:endParaRPr lang="it-IT"/>
          </a:p>
        </p:txBody>
      </p:sp>
    </p:spTree>
    <p:extLst>
      <p:ext uri="{BB962C8B-B14F-4D97-AF65-F5344CB8AC3E}">
        <p14:creationId xmlns:p14="http://schemas.microsoft.com/office/powerpoint/2010/main" val="1291628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15</a:t>
            </a:fld>
            <a:endParaRPr lang="it-IT"/>
          </a:p>
        </p:txBody>
      </p:sp>
    </p:spTree>
    <p:extLst>
      <p:ext uri="{BB962C8B-B14F-4D97-AF65-F5344CB8AC3E}">
        <p14:creationId xmlns:p14="http://schemas.microsoft.com/office/powerpoint/2010/main" val="2496036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16</a:t>
            </a:fld>
            <a:endParaRPr lang="it-IT"/>
          </a:p>
        </p:txBody>
      </p:sp>
    </p:spTree>
    <p:extLst>
      <p:ext uri="{BB962C8B-B14F-4D97-AF65-F5344CB8AC3E}">
        <p14:creationId xmlns:p14="http://schemas.microsoft.com/office/powerpoint/2010/main" val="2693358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17</a:t>
            </a:fld>
            <a:endParaRPr lang="it-IT"/>
          </a:p>
        </p:txBody>
      </p:sp>
    </p:spTree>
    <p:extLst>
      <p:ext uri="{BB962C8B-B14F-4D97-AF65-F5344CB8AC3E}">
        <p14:creationId xmlns:p14="http://schemas.microsoft.com/office/powerpoint/2010/main" val="253730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18</a:t>
            </a:fld>
            <a:endParaRPr lang="it-IT"/>
          </a:p>
        </p:txBody>
      </p:sp>
    </p:spTree>
    <p:extLst>
      <p:ext uri="{BB962C8B-B14F-4D97-AF65-F5344CB8AC3E}">
        <p14:creationId xmlns:p14="http://schemas.microsoft.com/office/powerpoint/2010/main" val="2345946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19</a:t>
            </a:fld>
            <a:endParaRPr lang="it-IT"/>
          </a:p>
        </p:txBody>
      </p:sp>
    </p:spTree>
    <p:extLst>
      <p:ext uri="{BB962C8B-B14F-4D97-AF65-F5344CB8AC3E}">
        <p14:creationId xmlns:p14="http://schemas.microsoft.com/office/powerpoint/2010/main" val="3094521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20</a:t>
            </a:fld>
            <a:endParaRPr lang="it-IT"/>
          </a:p>
        </p:txBody>
      </p:sp>
    </p:spTree>
    <p:extLst>
      <p:ext uri="{BB962C8B-B14F-4D97-AF65-F5344CB8AC3E}">
        <p14:creationId xmlns:p14="http://schemas.microsoft.com/office/powerpoint/2010/main" val="176616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3</a:t>
            </a:fld>
            <a:endParaRPr lang="it-IT"/>
          </a:p>
        </p:txBody>
      </p:sp>
    </p:spTree>
    <p:extLst>
      <p:ext uri="{BB962C8B-B14F-4D97-AF65-F5344CB8AC3E}">
        <p14:creationId xmlns:p14="http://schemas.microsoft.com/office/powerpoint/2010/main" val="203282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4</a:t>
            </a:fld>
            <a:endParaRPr lang="it-IT"/>
          </a:p>
        </p:txBody>
      </p:sp>
    </p:spTree>
    <p:extLst>
      <p:ext uri="{BB962C8B-B14F-4D97-AF65-F5344CB8AC3E}">
        <p14:creationId xmlns:p14="http://schemas.microsoft.com/office/powerpoint/2010/main" val="147226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5</a:t>
            </a:fld>
            <a:endParaRPr lang="it-IT"/>
          </a:p>
        </p:txBody>
      </p:sp>
    </p:spTree>
    <p:extLst>
      <p:ext uri="{BB962C8B-B14F-4D97-AF65-F5344CB8AC3E}">
        <p14:creationId xmlns:p14="http://schemas.microsoft.com/office/powerpoint/2010/main" val="357535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6</a:t>
            </a:fld>
            <a:endParaRPr lang="it-IT"/>
          </a:p>
        </p:txBody>
      </p:sp>
    </p:spTree>
    <p:extLst>
      <p:ext uri="{BB962C8B-B14F-4D97-AF65-F5344CB8AC3E}">
        <p14:creationId xmlns:p14="http://schemas.microsoft.com/office/powerpoint/2010/main" val="3988440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7</a:t>
            </a:fld>
            <a:endParaRPr lang="it-IT"/>
          </a:p>
        </p:txBody>
      </p:sp>
    </p:spTree>
    <p:extLst>
      <p:ext uri="{BB962C8B-B14F-4D97-AF65-F5344CB8AC3E}">
        <p14:creationId xmlns:p14="http://schemas.microsoft.com/office/powerpoint/2010/main" val="158876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8</a:t>
            </a:fld>
            <a:endParaRPr lang="it-IT"/>
          </a:p>
        </p:txBody>
      </p:sp>
    </p:spTree>
    <p:extLst>
      <p:ext uri="{BB962C8B-B14F-4D97-AF65-F5344CB8AC3E}">
        <p14:creationId xmlns:p14="http://schemas.microsoft.com/office/powerpoint/2010/main" val="2845596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9</a:t>
            </a:fld>
            <a:endParaRPr lang="it-IT"/>
          </a:p>
        </p:txBody>
      </p:sp>
    </p:spTree>
    <p:extLst>
      <p:ext uri="{BB962C8B-B14F-4D97-AF65-F5344CB8AC3E}">
        <p14:creationId xmlns:p14="http://schemas.microsoft.com/office/powerpoint/2010/main" val="2322609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C7F727A-9173-5144-966E-E6C5223FCF83}" type="slidenum">
              <a:rPr lang="it-IT" smtClean="0"/>
              <a:t>10</a:t>
            </a:fld>
            <a:endParaRPr lang="it-IT"/>
          </a:p>
        </p:txBody>
      </p:sp>
    </p:spTree>
    <p:extLst>
      <p:ext uri="{BB962C8B-B14F-4D97-AF65-F5344CB8AC3E}">
        <p14:creationId xmlns:p14="http://schemas.microsoft.com/office/powerpoint/2010/main" val="2654558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it-IT"/>
              <a:t>Fare clic per modificare lo stile del titolo dello schema</a:t>
            </a:r>
            <a:endParaRPr lang="en-US"/>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23579204-A20E-154D-9E61-91218FA6551C}" type="datetimeFigureOut">
              <a:rPr lang="it-IT" smtClean="0"/>
              <a:t>27/02/2024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184280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23579204-A20E-154D-9E61-91218FA6551C}" type="datetimeFigureOut">
              <a:rPr lang="it-IT" smtClean="0"/>
              <a:t>27/02/2024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402160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23579204-A20E-154D-9E61-91218FA6551C}" type="datetimeFigureOut">
              <a:rPr lang="it-IT" smtClean="0"/>
              <a:t>27/02/2024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336532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23579204-A20E-154D-9E61-91218FA6551C}" type="datetimeFigureOut">
              <a:rPr lang="it-IT" smtClean="0"/>
              <a:t>27/02/2024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258310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it-IT"/>
              <a:t>Fare clic per modificare lo stile del titolo dello schema</a:t>
            </a:r>
            <a:endParaRPr lang="en-US"/>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3579204-A20E-154D-9E61-91218FA6551C}" type="datetimeFigureOut">
              <a:rPr lang="it-IT" smtClean="0"/>
              <a:t>27/02/2024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3041785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1676291" y="3651250"/>
            <a:ext cx="10362526" cy="87026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12343596" y="3651250"/>
            <a:ext cx="10362526" cy="87026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23579204-A20E-154D-9E61-91218FA6551C}" type="datetimeFigureOut">
              <a:rPr lang="it-IT" smtClean="0"/>
              <a:t>27/02/2024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282408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it-IT"/>
              <a:t>Fare clic per modificare gli stili del testo dello schema</a:t>
            </a:r>
          </a:p>
        </p:txBody>
      </p:sp>
      <p:sp>
        <p:nvSpPr>
          <p:cNvPr id="4" name="Content Placeholder 3"/>
          <p:cNvSpPr>
            <a:spLocks noGrp="1"/>
          </p:cNvSpPr>
          <p:nvPr>
            <p:ph sz="half" idx="2"/>
          </p:nvPr>
        </p:nvSpPr>
        <p:spPr>
          <a:xfrm>
            <a:off x="1679467" y="5010150"/>
            <a:ext cx="10314903" cy="73691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it-IT"/>
              <a:t>Fare clic per modificare gli stili del testo dello schema</a:t>
            </a:r>
          </a:p>
        </p:txBody>
      </p:sp>
      <p:sp>
        <p:nvSpPr>
          <p:cNvPr id="6" name="Content Placeholder 5"/>
          <p:cNvSpPr>
            <a:spLocks noGrp="1"/>
          </p:cNvSpPr>
          <p:nvPr>
            <p:ph sz="quarter" idx="4"/>
          </p:nvPr>
        </p:nvSpPr>
        <p:spPr>
          <a:xfrm>
            <a:off x="12343597" y="5010150"/>
            <a:ext cx="10365701" cy="73691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23579204-A20E-154D-9E61-91218FA6551C}" type="datetimeFigureOut">
              <a:rPr lang="it-IT" smtClean="0"/>
              <a:t>27/02/2024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310961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23579204-A20E-154D-9E61-91218FA6551C}" type="datetimeFigureOut">
              <a:rPr lang="it-IT" smtClean="0"/>
              <a:t>27/02/2024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266234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79204-A20E-154D-9E61-91218FA6551C}" type="datetimeFigureOut">
              <a:rPr lang="it-IT" smtClean="0"/>
              <a:t>27/02/2024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59359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it-IT"/>
              <a:t>Fare clic per modificare lo stile del titolo dello schema</a:t>
            </a:r>
            <a:endParaRPr lang="en-US"/>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3579204-A20E-154D-9E61-91218FA6551C}" type="datetimeFigureOut">
              <a:rPr lang="it-IT" smtClean="0"/>
              <a:t>27/02/2024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307146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it-IT"/>
              <a:t>Fare clic sull'icona per inserire un'immagine</a:t>
            </a:r>
            <a:endParaRPr lang="en-US"/>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3579204-A20E-154D-9E61-91218FA6551C}" type="datetimeFigureOut">
              <a:rPr lang="it-IT" smtClean="0"/>
              <a:t>27/02/2024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40766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23579204-A20E-154D-9E61-91218FA6551C}" type="datetimeFigureOut">
              <a:rPr lang="it-IT" smtClean="0"/>
              <a:t>27/02/2024</a:t>
            </a:fld>
            <a:endParaRPr lang="it-IT"/>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B8A684E2-37B6-334D-A990-42B416524A94}" type="slidenum">
              <a:rPr lang="it-IT" smtClean="0"/>
              <a:t>‹#›</a:t>
            </a:fld>
            <a:endParaRPr lang="it-IT"/>
          </a:p>
        </p:txBody>
      </p:sp>
    </p:spTree>
    <p:extLst>
      <p:ext uri="{BB962C8B-B14F-4D97-AF65-F5344CB8AC3E}">
        <p14:creationId xmlns:p14="http://schemas.microsoft.com/office/powerpoint/2010/main" val="1657559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interreg-italiasvizzera.eu/wps/portal/site/interreg-italia-svizzera/avvisi/aperti"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interreg-italiasvizzera.eu/wps/portal/site/interreg-italia-svizzera/avvisi/aperti" TargetMode="External"/><Relationship Id="rId4" Type="http://schemas.openxmlformats.org/officeDocument/2006/relationships/image" Target="../media/image1.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interreg-italiasvizzera.eu/wps/portal/site/interreg-italia-svizzera/DettaglioRedazionale/news/primo-cd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interreg-italiasvizzera.eu/wps/wcm/connect/354b9d12-9a09-4f76-bc80-96e02d972603/Studio+regionale+sulla+cooperazione+transfrontaliera+Italia-Svizzera_Rapporto+finale_20-05-2021.pdf?MOD=AJPERES&amp;CACHEID=ROOTWORKSPACE-354b9d12-9a09-4f76-bc80-96e02d972603-oMWBXcS" TargetMode="External"/><Relationship Id="rId5" Type="http://schemas.openxmlformats.org/officeDocument/2006/relationships/hyperlink" Target="https://www.interreg-italiasvizzera.eu/wps/wcm/connect/b31ee648-a5ca-4085-a46a-b41948a3bee8/PO2021-2027_sfc2021-PRG-2021TC16RFCB033-1.1.pdf?MOD=AJPERES&amp;CACHEID=ROOTWORKSPACE-b31ee648-a5ca-4085-a46a-b41948a3bee8-oMWBWZe" TargetMode="External"/><Relationship Id="rId4" Type="http://schemas.openxmlformats.org/officeDocument/2006/relationships/hyperlink" Target="https://www.interreg-italiasvizzera.eu/wps/portal/site/interreg-italia-svizzera/DettaglioRedazionale/news/primo-cd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interreg-italiasvizzera.eu/wps/portal/site/interreg-italia-svizzera/progetti/sistema-informativo-jems"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hyperlink" Target="https://www.interreg-italiasvizzera.eu/wps/wcm/connect/4c6567b9-becd-4e05-bb1f-d0ba5b3bd382/2.+Chiarimenti+autovalutazione+aiuti+%28solo+beneficiari+italiani%29.pdf?MOD=AJPERES&amp;CONVERT_TO=URL&amp;CACHEID=ROOTWORKSPACE-4c6567b9-becd-4e05-bb1f-d0ba5b3bd382-oSxIV3W" TargetMode="External"/><Relationship Id="rId3" Type="http://schemas.openxmlformats.org/officeDocument/2006/relationships/image" Target="../media/image1.png"/><Relationship Id="rId7" Type="http://schemas.openxmlformats.org/officeDocument/2006/relationships/hyperlink" Target="https://www.interreg-italiasvizzera.eu/wps/wcm/connect/f9d02e66-12e7-4029-b0bc-4cf6a61902d4/Metodologia+di+selezione+approvata+dal+CdS+il+16-11-2023.pdf?MOD=AJPERES&amp;CONVERT_TO=URL&amp;CACHEID=ROOTWORKSPACE-f9d02e66-12e7-4029-b0bc-4cf6a61902d4-oSxIVdC"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interreg-italiasvizzera.eu/wps/wcm/connect/0beb26d6-bf52-451b-a7e9-66e0be591208/00.+Avviso+pubblico+presentazione+progetti.pdf?MOD=AJPERES&amp;CONVERT_TO=URL&amp;CACHEID=ROOTWORKSPACE-0beb26d6-bf52-451b-a7e9-66e0be591208-oSxIULK" TargetMode="External"/><Relationship Id="rId5" Type="http://schemas.openxmlformats.org/officeDocument/2006/relationships/hyperlink" Target="https://www.interreg-italiasvizzera.eu/wps/wcm/connect/b31ee648-a5ca-4085-a46a-b41948a3bee8/PO2021-2027_sfc2021-PRG-2021TC16RFCB033-1.1.pdf?MOD=AJPERES&amp;CACHEID=ROOTWORKSPACE-b31ee648-a5ca-4085-a46a-b41948a3bee8-oMWBWZe" TargetMode="External"/><Relationship Id="rId10" Type="http://schemas.openxmlformats.org/officeDocument/2006/relationships/hyperlink" Target="https://www.interreg-italiasvizzera.eu/wps/portal/site/interreg-italia-svizzera/DettaglioRedazionale/news/primo-cds" TargetMode="External"/><Relationship Id="rId4" Type="http://schemas.openxmlformats.org/officeDocument/2006/relationships/hyperlink" Target="https://www.interreg-italiasvizzera.eu/wps/wcm/connect/603f59fd-795d-4c2f-b661-e87b98a7a36f/02.+Quadro+di+riferimento+per+obiettivo+specifico.pdf?MOD=AJPERES&amp;CONVERT_TO=URL&amp;CACHEID=ROOTWORKSPACE-603f59fd-795d-4c2f-b661-e87b98a7a36f-oSxIULV" TargetMode="External"/><Relationship Id="rId9" Type="http://schemas.openxmlformats.org/officeDocument/2006/relationships/hyperlink" Target="https://www.interreg-italiasvizzera.eu/wps/wcm/connect/f8677ccc-aba4-444f-a7d0-3cb0ba12401e/Guida_IT-CH_DNSH-VC_AA_240214.pdf?MOD=AJPERES&amp;CONVERT_TO=URL&amp;CACHEID=ROOTWORKSPACE-f8677ccc-aba4-444f-a7d0-3cb0ba12401e-oSDU2q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6" name="CasellaDiTesto 5">
            <a:extLst>
              <a:ext uri="{FF2B5EF4-FFF2-40B4-BE49-F238E27FC236}">
                <a16:creationId xmlns:a16="http://schemas.microsoft.com/office/drawing/2014/main" id="{22EB35F4-9F81-1DC5-7633-5FCC5B029405}"/>
              </a:ext>
            </a:extLst>
          </p:cNvPr>
          <p:cNvSpPr txBox="1"/>
          <p:nvPr/>
        </p:nvSpPr>
        <p:spPr>
          <a:xfrm>
            <a:off x="1168145" y="1655372"/>
            <a:ext cx="16470567" cy="8431154"/>
          </a:xfrm>
          <a:prstGeom prst="rect">
            <a:avLst/>
          </a:prstGeom>
          <a:noFill/>
        </p:spPr>
        <p:txBody>
          <a:bodyPr wrap="square" rtlCol="0">
            <a:spAutoFit/>
          </a:bodyPr>
          <a:lstStyle/>
          <a:p>
            <a:pPr marL="131445" marR="2540" indent="-6350" algn="ctr">
              <a:lnSpc>
                <a:spcPct val="107000"/>
              </a:lnSpc>
              <a:spcAft>
                <a:spcPts val="20"/>
              </a:spcAft>
            </a:pPr>
            <a:endParaRPr lang="it-IT" sz="3200" b="1" u="sng">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p>
            <a:pPr marL="131445" marR="2540" indent="-6350" algn="ctr">
              <a:lnSpc>
                <a:spcPct val="107000"/>
              </a:lnSpc>
              <a:spcAft>
                <a:spcPts val="20"/>
              </a:spcAft>
            </a:pPr>
            <a:r>
              <a:rPr lang="it-IT" sz="3400" b="1" i="1">
                <a:solidFill>
                  <a:schemeClr val="accent2"/>
                </a:solidFill>
                <a:latin typeface="Open Sans" pitchFamily="2" charset="0"/>
                <a:ea typeface="Open Sans" pitchFamily="2" charset="0"/>
                <a:cs typeface="Open Sans" pitchFamily="2" charset="0"/>
              </a:rPr>
              <a:t>Attenzione: è prevista la registrazione audiovisiva dell’evento e la sua trasmissione in streaming.</a:t>
            </a:r>
          </a:p>
          <a:p>
            <a:pPr marL="131445" marR="2540" indent="-6350" algn="ctr">
              <a:lnSpc>
                <a:spcPct val="107000"/>
              </a:lnSpc>
              <a:spcAft>
                <a:spcPts val="20"/>
              </a:spcAft>
            </a:pPr>
            <a:endParaRPr lang="it-IT" sz="3200" b="1">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p>
            <a:pPr marL="131445" marR="2540" indent="-6350" algn="ctr">
              <a:lnSpc>
                <a:spcPct val="107000"/>
              </a:lnSpc>
              <a:spcAft>
                <a:spcPts val="20"/>
              </a:spcAft>
            </a:pPr>
            <a:r>
              <a:rPr lang="it-IT" sz="2800" b="1">
                <a:solidFill>
                  <a:srgbClr val="124391"/>
                </a:solidFill>
                <a:latin typeface="Open Sans" pitchFamily="2" charset="0"/>
                <a:ea typeface="Open Sans" pitchFamily="2" charset="0"/>
                <a:cs typeface="Open Sans" pitchFamily="2" charset="0"/>
              </a:rPr>
              <a:t>L’INFORMATIVA RELATIVA AL TRATTAMENTO DEI DATI PERSONALI </a:t>
            </a:r>
          </a:p>
          <a:p>
            <a:pPr marL="131445" marR="635" indent="-6350" algn="ctr">
              <a:lnSpc>
                <a:spcPct val="107000"/>
              </a:lnSpc>
              <a:spcAft>
                <a:spcPts val="20"/>
              </a:spcAft>
            </a:pPr>
            <a:r>
              <a:rPr lang="it-IT" sz="2800">
                <a:solidFill>
                  <a:srgbClr val="124391"/>
                </a:solidFill>
                <a:latin typeface="Open Sans" pitchFamily="2" charset="0"/>
                <a:ea typeface="Open Sans" pitchFamily="2" charset="0"/>
                <a:cs typeface="Open Sans" pitchFamily="2" charset="0"/>
              </a:rPr>
              <a:t>per la partecipazione agli info-day del Programma Interreg Italia-Svizzera, ai sensi dell’art. 13 del regolamento europeo 2016/679, è consultabile al link indicato nel modulo di registrazione.</a:t>
            </a:r>
          </a:p>
          <a:p>
            <a:pPr marL="131445" marR="635" indent="-6350" algn="ctr">
              <a:lnSpc>
                <a:spcPct val="107000"/>
              </a:lnSpc>
              <a:spcAft>
                <a:spcPts val="20"/>
              </a:spcAft>
            </a:pPr>
            <a:endParaRPr lang="it-IT" sz="2800">
              <a:solidFill>
                <a:srgbClr val="124391"/>
              </a:solidFill>
              <a:latin typeface="Open Sans" pitchFamily="2" charset="0"/>
              <a:ea typeface="Open Sans" pitchFamily="2" charset="0"/>
              <a:cs typeface="Open Sans" pitchFamily="2" charset="0"/>
            </a:endParaRPr>
          </a:p>
          <a:p>
            <a:pPr marL="131445" marR="635" indent="-6350" algn="ctr">
              <a:lnSpc>
                <a:spcPct val="107000"/>
              </a:lnSpc>
              <a:spcAft>
                <a:spcPts val="20"/>
              </a:spcAft>
            </a:pPr>
            <a:r>
              <a:rPr lang="it-IT" sz="2800">
                <a:solidFill>
                  <a:srgbClr val="124391"/>
                </a:solidFill>
                <a:latin typeface="Open Sans" pitchFamily="2" charset="0"/>
                <a:ea typeface="Open Sans" pitchFamily="2" charset="0"/>
                <a:cs typeface="Open Sans" pitchFamily="2" charset="0"/>
              </a:rPr>
              <a:t>È richiesto ai partecipanti in presenza di </a:t>
            </a:r>
            <a:r>
              <a:rPr lang="it-IT" sz="2800" b="1">
                <a:solidFill>
                  <a:srgbClr val="124391"/>
                </a:solidFill>
                <a:latin typeface="Open Sans" pitchFamily="2" charset="0"/>
                <a:ea typeface="Open Sans" pitchFamily="2" charset="0"/>
                <a:cs typeface="Open Sans" pitchFamily="2" charset="0"/>
              </a:rPr>
              <a:t>autorizzare la conservazione, l'utilizzo e la diffusione </a:t>
            </a:r>
            <a:r>
              <a:rPr lang="it-IT" sz="2800">
                <a:solidFill>
                  <a:srgbClr val="124391"/>
                </a:solidFill>
                <a:latin typeface="Open Sans" pitchFamily="2" charset="0"/>
                <a:ea typeface="Open Sans" pitchFamily="2" charset="0"/>
                <a:cs typeface="Open Sans" pitchFamily="2" charset="0"/>
              </a:rPr>
              <a:t>attraverso ogni mezzo di divulgazione (a titolo meramente esemplificativo e non esaustivo: online o offline, su siti web, su social network, su carta stampata, ecc..) </a:t>
            </a:r>
            <a:r>
              <a:rPr lang="it-IT" sz="2800" b="1">
                <a:solidFill>
                  <a:srgbClr val="124391"/>
                </a:solidFill>
                <a:latin typeface="Open Sans" pitchFamily="2" charset="0"/>
                <a:ea typeface="Open Sans" pitchFamily="2" charset="0"/>
                <a:cs typeface="Open Sans" pitchFamily="2" charset="0"/>
              </a:rPr>
              <a:t>delle registrazioni audio e video raccolte</a:t>
            </a:r>
            <a:r>
              <a:rPr lang="it-IT" sz="2800">
                <a:solidFill>
                  <a:srgbClr val="124391"/>
                </a:solidFill>
                <a:latin typeface="Open Sans" pitchFamily="2" charset="0"/>
                <a:ea typeface="Open Sans" pitchFamily="2" charset="0"/>
                <a:cs typeface="Open Sans" pitchFamily="2" charset="0"/>
              </a:rPr>
              <a:t>. </a:t>
            </a:r>
          </a:p>
          <a:p>
            <a:pPr marL="131445" marR="635" indent="-6350" algn="ctr">
              <a:lnSpc>
                <a:spcPct val="107000"/>
              </a:lnSpc>
              <a:spcAft>
                <a:spcPts val="20"/>
              </a:spcAft>
            </a:pPr>
            <a:r>
              <a:rPr lang="it-IT" sz="2800" b="1">
                <a:solidFill>
                  <a:srgbClr val="124391"/>
                </a:solidFill>
                <a:latin typeface="Open Sans" pitchFamily="2" charset="0"/>
                <a:ea typeface="Open Sans" pitchFamily="2" charset="0"/>
                <a:cs typeface="Open Sans" pitchFamily="2" charset="0"/>
              </a:rPr>
              <a:t>Il consenso </a:t>
            </a:r>
            <a:r>
              <a:rPr lang="it-IT" sz="2800">
                <a:solidFill>
                  <a:srgbClr val="124391"/>
                </a:solidFill>
                <a:latin typeface="Open Sans" pitchFamily="2" charset="0"/>
                <a:ea typeface="Open Sans" pitchFamily="2" charset="0"/>
                <a:cs typeface="Open Sans" pitchFamily="2" charset="0"/>
              </a:rPr>
              <a:t>può essere espresso mediante i </a:t>
            </a:r>
            <a:r>
              <a:rPr lang="it-IT" sz="2800" b="1">
                <a:solidFill>
                  <a:srgbClr val="124391"/>
                </a:solidFill>
                <a:latin typeface="Open Sans" pitchFamily="2" charset="0"/>
                <a:ea typeface="Open Sans" pitchFamily="2" charset="0"/>
                <a:cs typeface="Open Sans" pitchFamily="2" charset="0"/>
              </a:rPr>
              <a:t>moduli disponibili al desk di registrazione o tramite la registrazione online</a:t>
            </a:r>
            <a:r>
              <a:rPr lang="it-IT" sz="2800">
                <a:solidFill>
                  <a:srgbClr val="124391"/>
                </a:solidFill>
                <a:latin typeface="Open Sans" pitchFamily="2" charset="0"/>
                <a:ea typeface="Open Sans" pitchFamily="2" charset="0"/>
                <a:cs typeface="Open Sans" pitchFamily="2" charset="0"/>
              </a:rPr>
              <a:t>.</a:t>
            </a:r>
          </a:p>
          <a:p>
            <a:pPr marL="131445" marR="635" indent="-6350" algn="ctr">
              <a:lnSpc>
                <a:spcPct val="107000"/>
              </a:lnSpc>
              <a:spcAft>
                <a:spcPts val="20"/>
              </a:spcAft>
            </a:pPr>
            <a:endParaRPr lang="it-IT" sz="3200" u="sng">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131445" marR="635" indent="-6350" algn="ctr">
              <a:lnSpc>
                <a:spcPct val="107000"/>
              </a:lnSpc>
              <a:spcAft>
                <a:spcPts val="20"/>
              </a:spcAft>
            </a:pPr>
            <a:endParaRPr lang="it-IT" sz="320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131445" marR="635" indent="-6350" algn="ctr">
              <a:lnSpc>
                <a:spcPct val="107000"/>
              </a:lnSpc>
              <a:spcAft>
                <a:spcPts val="20"/>
              </a:spcAft>
            </a:pPr>
            <a:r>
              <a:rPr lang="it-IT" sz="2800" b="1">
                <a:solidFill>
                  <a:srgbClr val="124391"/>
                </a:solidFill>
                <a:latin typeface="Open Sans" pitchFamily="2" charset="0"/>
                <a:ea typeface="Open Sans" pitchFamily="2" charset="0"/>
                <a:cs typeface="Open Sans" pitchFamily="2" charset="0"/>
              </a:rPr>
              <a:t>Per richieste di informazioni: STCitaliasvizzera@regione.lombardia.it</a:t>
            </a:r>
          </a:p>
        </p:txBody>
      </p:sp>
      <p:sp>
        <p:nvSpPr>
          <p:cNvPr id="2" name="Rettangolo 1">
            <a:extLst>
              <a:ext uri="{FF2B5EF4-FFF2-40B4-BE49-F238E27FC236}">
                <a16:creationId xmlns:a16="http://schemas.microsoft.com/office/drawing/2014/main" id="{2ECAE9B0-F400-09E2-7FD7-D27580187E5C}"/>
              </a:ext>
            </a:extLst>
          </p:cNvPr>
          <p:cNvSpPr/>
          <p:nvPr/>
        </p:nvSpPr>
        <p:spPr>
          <a:xfrm>
            <a:off x="3014342" y="9164782"/>
            <a:ext cx="13466618" cy="1039091"/>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3" name="CasellaDiTesto 2">
            <a:extLst>
              <a:ext uri="{FF2B5EF4-FFF2-40B4-BE49-F238E27FC236}">
                <a16:creationId xmlns:a16="http://schemas.microsoft.com/office/drawing/2014/main" id="{4C94A2C8-732A-2C2D-1AA2-40F0CF481743}"/>
              </a:ext>
            </a:extLst>
          </p:cNvPr>
          <p:cNvSpPr txBox="1"/>
          <p:nvPr/>
        </p:nvSpPr>
        <p:spPr>
          <a:xfrm>
            <a:off x="18246436" y="6130636"/>
            <a:ext cx="4967832" cy="3267305"/>
          </a:xfrm>
          <a:prstGeom prst="rect">
            <a:avLst/>
          </a:prstGeom>
          <a:noFill/>
        </p:spPr>
        <p:txBody>
          <a:bodyPr wrap="square" rtlCol="0">
            <a:spAutoFit/>
          </a:bodyPr>
          <a:lstStyle/>
          <a:p>
            <a:pPr marL="131445" marR="635" indent="-6350" algn="ctr">
              <a:lnSpc>
                <a:spcPct val="107000"/>
              </a:lnSpc>
              <a:spcAft>
                <a:spcPts val="20"/>
              </a:spcAft>
            </a:pPr>
            <a:r>
              <a:rPr lang="it-IT" sz="4400">
                <a:solidFill>
                  <a:srgbClr val="124391"/>
                </a:solidFill>
                <a:latin typeface="Open Sans" pitchFamily="2" charset="0"/>
                <a:ea typeface="Open Sans" pitchFamily="2" charset="0"/>
                <a:cs typeface="Open Sans" pitchFamily="2" charset="0"/>
              </a:rPr>
              <a:t>Per l’utilizzo del </a:t>
            </a:r>
            <a:r>
              <a:rPr lang="it-IT" sz="4400" b="1">
                <a:solidFill>
                  <a:srgbClr val="124391"/>
                </a:solidFill>
                <a:latin typeface="Open Sans" pitchFamily="2" charset="0"/>
                <a:ea typeface="Open Sans" pitchFamily="2" charset="0"/>
                <a:cs typeface="Open Sans" pitchFamily="2" charset="0"/>
              </a:rPr>
              <a:t>WiFi </a:t>
            </a:r>
            <a:r>
              <a:rPr lang="it-IT" sz="4400" b="1" err="1">
                <a:solidFill>
                  <a:srgbClr val="124391"/>
                </a:solidFill>
                <a:latin typeface="Open Sans" pitchFamily="2" charset="0"/>
                <a:ea typeface="Open Sans" pitchFamily="2" charset="0"/>
                <a:cs typeface="Open Sans" pitchFamily="2" charset="0"/>
              </a:rPr>
              <a:t>Eventi@rl</a:t>
            </a:r>
            <a:r>
              <a:rPr lang="it-IT" sz="4400" b="1">
                <a:solidFill>
                  <a:srgbClr val="124391"/>
                </a:solidFill>
                <a:latin typeface="Open Sans" pitchFamily="2" charset="0"/>
                <a:ea typeface="Open Sans" pitchFamily="2" charset="0"/>
                <a:cs typeface="Open Sans" pitchFamily="2" charset="0"/>
              </a:rPr>
              <a:t> </a:t>
            </a:r>
            <a:r>
              <a:rPr lang="it-IT" sz="4400">
                <a:solidFill>
                  <a:srgbClr val="124391"/>
                </a:solidFill>
                <a:latin typeface="Open Sans" pitchFamily="2" charset="0"/>
                <a:ea typeface="Open Sans" pitchFamily="2" charset="0"/>
                <a:cs typeface="Open Sans" pitchFamily="2" charset="0"/>
              </a:rPr>
              <a:t>usare il codice:  </a:t>
            </a:r>
            <a:r>
              <a:rPr lang="it-IT" sz="4400" b="1">
                <a:solidFill>
                  <a:srgbClr val="124391"/>
                </a:solidFill>
                <a:latin typeface="Open Sans" pitchFamily="2" charset="0"/>
                <a:ea typeface="Open Sans" pitchFamily="2" charset="0"/>
                <a:cs typeface="Open Sans" pitchFamily="2" charset="0"/>
              </a:rPr>
              <a:t>INFODAY24</a:t>
            </a:r>
          </a:p>
          <a:p>
            <a:endParaRPr lang="it-IT"/>
          </a:p>
        </p:txBody>
      </p:sp>
      <p:sp>
        <p:nvSpPr>
          <p:cNvPr id="4" name="Rettangolo 3">
            <a:extLst>
              <a:ext uri="{FF2B5EF4-FFF2-40B4-BE49-F238E27FC236}">
                <a16:creationId xmlns:a16="http://schemas.microsoft.com/office/drawing/2014/main" id="{ADDFD095-D97C-3370-E315-4171FE24C6AD}"/>
              </a:ext>
            </a:extLst>
          </p:cNvPr>
          <p:cNvSpPr/>
          <p:nvPr/>
        </p:nvSpPr>
        <p:spPr>
          <a:xfrm>
            <a:off x="18246435" y="6130636"/>
            <a:ext cx="4967833" cy="3034146"/>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166708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pic>
        <p:nvPicPr>
          <p:cNvPr id="5" name="Immagine 4">
            <a:extLst>
              <a:ext uri="{FF2B5EF4-FFF2-40B4-BE49-F238E27FC236}">
                <a16:creationId xmlns:a16="http://schemas.microsoft.com/office/drawing/2014/main" id="{14CF82CD-9B81-3C4D-4522-DF22C8458F70}"/>
              </a:ext>
            </a:extLst>
          </p:cNvPr>
          <p:cNvPicPr>
            <a:picLocks noChangeAspect="1"/>
          </p:cNvPicPr>
          <p:nvPr/>
        </p:nvPicPr>
        <p:blipFill rotWithShape="1">
          <a:blip r:embed="rId4"/>
          <a:srcRect l="11861" t="27778" r="15753" b="16869"/>
          <a:stretch/>
        </p:blipFill>
        <p:spPr>
          <a:xfrm>
            <a:off x="5216236" y="4572000"/>
            <a:ext cx="13238019" cy="5694218"/>
          </a:xfrm>
          <a:prstGeom prst="rect">
            <a:avLst/>
          </a:prstGeom>
        </p:spPr>
      </p:pic>
      <p:pic>
        <p:nvPicPr>
          <p:cNvPr id="3" name="Immagine 2" descr="Immagine che contiene modello, quadrato, Elementi grafici, Simmetria&#10;&#10;Descrizione generata automaticamente">
            <a:extLst>
              <a:ext uri="{FF2B5EF4-FFF2-40B4-BE49-F238E27FC236}">
                <a16:creationId xmlns:a16="http://schemas.microsoft.com/office/drawing/2014/main" id="{A69BED38-AD69-824D-92F9-CFD598A2C71C}"/>
              </a:ext>
            </a:extLst>
          </p:cNvPr>
          <p:cNvPicPr>
            <a:picLocks noChangeAspect="1"/>
          </p:cNvPicPr>
          <p:nvPr/>
        </p:nvPicPr>
        <p:blipFill>
          <a:blip r:embed="rId5"/>
          <a:stretch>
            <a:fillRect/>
          </a:stretch>
        </p:blipFill>
        <p:spPr>
          <a:xfrm>
            <a:off x="13424261" y="5285509"/>
            <a:ext cx="4032466" cy="4032466"/>
          </a:xfrm>
          <a:prstGeom prst="rect">
            <a:avLst/>
          </a:prstGeom>
        </p:spPr>
      </p:pic>
    </p:spTree>
    <p:extLst>
      <p:ext uri="{BB962C8B-B14F-4D97-AF65-F5344CB8AC3E}">
        <p14:creationId xmlns:p14="http://schemas.microsoft.com/office/powerpoint/2010/main" val="271479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3" name="CasellaDiTesto 2">
            <a:extLst>
              <a:ext uri="{FF2B5EF4-FFF2-40B4-BE49-F238E27FC236}">
                <a16:creationId xmlns:a16="http://schemas.microsoft.com/office/drawing/2014/main" id="{C7CD5F6E-FCC1-B2B3-7F17-0B93D43C4917}"/>
              </a:ext>
            </a:extLst>
          </p:cNvPr>
          <p:cNvSpPr txBox="1"/>
          <p:nvPr/>
        </p:nvSpPr>
        <p:spPr>
          <a:xfrm>
            <a:off x="834292" y="4080464"/>
            <a:ext cx="16838247" cy="2246769"/>
          </a:xfrm>
          <a:prstGeom prst="rect">
            <a:avLst/>
          </a:prstGeom>
          <a:noFill/>
        </p:spPr>
        <p:txBody>
          <a:bodyPr wrap="square" rtlCol="0">
            <a:spAutoFit/>
          </a:bodyPr>
          <a:lstStyle/>
          <a:p>
            <a:pPr algn="just"/>
            <a:r>
              <a:rPr lang="it-IT" sz="2800" b="1">
                <a:solidFill>
                  <a:srgbClr val="124391"/>
                </a:solidFill>
                <a:latin typeface="Open Sans" pitchFamily="2" charset="0"/>
                <a:ea typeface="Open Sans" pitchFamily="2" charset="0"/>
                <a:cs typeface="Open Sans" pitchFamily="2" charset="0"/>
              </a:rPr>
              <a:t>Sì. </a:t>
            </a:r>
            <a:r>
              <a:rPr lang="it-IT" sz="2800">
                <a:solidFill>
                  <a:srgbClr val="124391"/>
                </a:solidFill>
                <a:latin typeface="Open Sans" pitchFamily="2" charset="0"/>
                <a:ea typeface="Open Sans" pitchFamily="2" charset="0"/>
                <a:cs typeface="Open Sans" pitchFamily="2" charset="0"/>
              </a:rPr>
              <a:t>Il partenariato di progetto è costituito da </a:t>
            </a:r>
            <a:r>
              <a:rPr lang="it-IT" sz="2800" b="1">
                <a:solidFill>
                  <a:srgbClr val="124391"/>
                </a:solidFill>
                <a:latin typeface="Open Sans" pitchFamily="2" charset="0"/>
                <a:ea typeface="Open Sans" pitchFamily="2" charset="0"/>
                <a:cs typeface="Open Sans" pitchFamily="2" charset="0"/>
              </a:rPr>
              <a:t>almeno due partner con ruolo di Capofila, uno italiano o uno svizzero </a:t>
            </a:r>
            <a:r>
              <a:rPr lang="it-IT" sz="2800">
                <a:solidFill>
                  <a:srgbClr val="124391"/>
                </a:solidFill>
                <a:latin typeface="Open Sans" pitchFamily="2" charset="0"/>
                <a:ea typeface="Open Sans" pitchFamily="2" charset="0"/>
                <a:cs typeface="Open Sans" pitchFamily="2" charset="0"/>
              </a:rPr>
              <a:t>come previsto al paragrafo B.2 dell’Avviso. </a:t>
            </a:r>
          </a:p>
          <a:p>
            <a:pPr algn="just"/>
            <a:r>
              <a:rPr lang="it-IT" sz="2800">
                <a:solidFill>
                  <a:srgbClr val="124391"/>
                </a:solidFill>
                <a:latin typeface="Open Sans" pitchFamily="2" charset="0"/>
                <a:ea typeface="Open Sans" pitchFamily="2" charset="0"/>
                <a:cs typeface="Open Sans" pitchFamily="2" charset="0"/>
              </a:rPr>
              <a:t>Inoltre, come previsto al paragrafo A.2, </a:t>
            </a:r>
            <a:r>
              <a:rPr lang="it-IT" sz="2800" b="1">
                <a:solidFill>
                  <a:srgbClr val="124391"/>
                </a:solidFill>
                <a:latin typeface="Open Sans" pitchFamily="2" charset="0"/>
                <a:ea typeface="Open Sans" pitchFamily="2" charset="0"/>
                <a:cs typeface="Open Sans" pitchFamily="2" charset="0"/>
              </a:rPr>
              <a:t>per rivestire il ruolo di Capofila italiano e svizzero è necessario avere la sede legale o operativa nell’area del Programma </a:t>
            </a:r>
            <a:r>
              <a:rPr lang="it-IT" sz="2800">
                <a:solidFill>
                  <a:srgbClr val="124391"/>
                </a:solidFill>
                <a:latin typeface="Open Sans" pitchFamily="2" charset="0"/>
                <a:ea typeface="Open Sans" pitchFamily="2" charset="0"/>
                <a:cs typeface="Open Sans" pitchFamily="2" charset="0"/>
              </a:rPr>
              <a:t>(cfr. paragrafo A.1 per la definizione di tale area). </a:t>
            </a:r>
          </a:p>
        </p:txBody>
      </p:sp>
      <p:sp>
        <p:nvSpPr>
          <p:cNvPr id="4" name="CasellaDiTesto 2">
            <a:extLst>
              <a:ext uri="{FF2B5EF4-FFF2-40B4-BE49-F238E27FC236}">
                <a16:creationId xmlns:a16="http://schemas.microsoft.com/office/drawing/2014/main" id="{7F41270C-5C60-0EB5-A621-5D01A56869A0}"/>
              </a:ext>
            </a:extLst>
          </p:cNvPr>
          <p:cNvSpPr txBox="1"/>
          <p:nvPr/>
        </p:nvSpPr>
        <p:spPr>
          <a:xfrm>
            <a:off x="834292" y="6660372"/>
            <a:ext cx="22893216" cy="5262979"/>
          </a:xfrm>
          <a:prstGeom prst="rect">
            <a:avLst/>
          </a:prstGeom>
          <a:noFill/>
        </p:spPr>
        <p:txBody>
          <a:bodyPr wrap="square" lIns="91440" tIns="45720" rIns="91440" bIns="45720" rtlCol="0" anchor="t">
            <a:spAutoFit/>
          </a:bodyPr>
          <a:lstStyle/>
          <a:p>
            <a:r>
              <a:rPr lang="it-IT" sz="2800" b="1">
                <a:solidFill>
                  <a:srgbClr val="124391"/>
                </a:solidFill>
                <a:latin typeface="Open Sans"/>
                <a:ea typeface="Open Sans"/>
                <a:cs typeface="Open Sans"/>
              </a:rPr>
              <a:t>Per parte italiana sono previste le seguenti eccezioni:</a:t>
            </a:r>
          </a:p>
          <a:p>
            <a:pPr marL="457200" indent="-457200">
              <a:buFont typeface="Wingdings" panose="05000000000000000000" pitchFamily="2" charset="2"/>
              <a:buChar char="§"/>
            </a:pPr>
            <a:r>
              <a:rPr lang="it-IT" sz="2800">
                <a:solidFill>
                  <a:srgbClr val="124391"/>
                </a:solidFill>
                <a:latin typeface="Open Sans"/>
                <a:ea typeface="Open Sans"/>
                <a:cs typeface="Open Sans"/>
              </a:rPr>
              <a:t>gli enti pubblici lombardi o piemontesi, con sede esterna all’area del Programma e competenze istituzionali sull’intero territorio regionale, potranno rivestire anche il ruolo di Capofila italiani, allorché le attività siano realizzate a beneficio dell’area; </a:t>
            </a:r>
            <a:endParaRPr lang="it-IT" sz="2800">
              <a:solidFill>
                <a:srgbClr val="124391"/>
              </a:solidFill>
              <a:latin typeface="Open Sans" pitchFamily="2" charset="0"/>
              <a:ea typeface="Open Sans" pitchFamily="2" charset="0"/>
              <a:cs typeface="Open Sans" pitchFamily="2" charset="0"/>
            </a:endParaRPr>
          </a:p>
          <a:p>
            <a:pPr marL="457200" indent="-457200">
              <a:buFont typeface="Wingdings" panose="05000000000000000000" pitchFamily="2" charset="2"/>
              <a:buChar char="§"/>
            </a:pPr>
            <a:r>
              <a:rPr lang="it-IT" sz="2800">
                <a:solidFill>
                  <a:srgbClr val="124391"/>
                </a:solidFill>
                <a:latin typeface="Open Sans"/>
                <a:ea typeface="Open Sans"/>
                <a:cs typeface="Open Sans"/>
              </a:rPr>
              <a:t>per i soggetti operanti in regime di Aiuto di stato il requisito della sede in area di cooperazione non deve essere necessariamente posseduto al momento della candidatura, ma deve essere soddisfatto entro la data del primo pagamento da parte del Programma (anticipo), secondo quanto previsto dall’art. 1 comma 5, del GBER. </a:t>
            </a:r>
            <a:endParaRPr lang="it-IT" sz="2800" b="1">
              <a:solidFill>
                <a:srgbClr val="124391"/>
              </a:solidFill>
              <a:latin typeface="Open Sans" pitchFamily="2" charset="0"/>
              <a:ea typeface="Open Sans" pitchFamily="2" charset="0"/>
              <a:cs typeface="Open Sans" pitchFamily="2" charset="0"/>
            </a:endParaRPr>
          </a:p>
          <a:p>
            <a:endParaRPr lang="it-IT" sz="2800" b="1">
              <a:solidFill>
                <a:srgbClr val="124391"/>
              </a:solidFill>
              <a:latin typeface="Open Sans" pitchFamily="2" charset="0"/>
              <a:ea typeface="Open Sans" pitchFamily="2" charset="0"/>
              <a:cs typeface="Open Sans" pitchFamily="2" charset="0"/>
            </a:endParaRPr>
          </a:p>
          <a:p>
            <a:endParaRPr lang="it-IT" sz="2800" b="1">
              <a:solidFill>
                <a:srgbClr val="124391"/>
              </a:solidFill>
              <a:latin typeface="Open Sans" pitchFamily="2" charset="0"/>
              <a:ea typeface="Open Sans" pitchFamily="2" charset="0"/>
              <a:cs typeface="Open Sans" pitchFamily="2" charset="0"/>
            </a:endParaRPr>
          </a:p>
          <a:p>
            <a:r>
              <a:rPr lang="it-IT" sz="2800" b="1">
                <a:solidFill>
                  <a:srgbClr val="124391"/>
                </a:solidFill>
                <a:latin typeface="Open Sans"/>
                <a:ea typeface="Open Sans"/>
                <a:cs typeface="Open Sans"/>
              </a:rPr>
              <a:t>Per parte svizzera è previsto il seguente limite</a:t>
            </a:r>
            <a:r>
              <a:rPr lang="it-IT" sz="2800">
                <a:solidFill>
                  <a:srgbClr val="124391"/>
                </a:solidFill>
                <a:latin typeface="Open Sans"/>
                <a:ea typeface="Open Sans"/>
                <a:cs typeface="Open Sans"/>
              </a:rPr>
              <a:t>: nei progetti presentati a valere sull’O.S. 1.1. </a:t>
            </a:r>
            <a:r>
              <a:rPr lang="it-IT" sz="2800" i="1">
                <a:solidFill>
                  <a:srgbClr val="124391"/>
                </a:solidFill>
                <a:latin typeface="Open Sans"/>
                <a:ea typeface="Open Sans"/>
                <a:cs typeface="Open Sans"/>
              </a:rPr>
              <a:t>Sviluppo e rafforzamento delle capacità di ricerca e di innovazione e introduzione di tecnologie avanzate, </a:t>
            </a:r>
            <a:r>
              <a:rPr lang="it-IT" sz="2800">
                <a:solidFill>
                  <a:srgbClr val="124391"/>
                </a:solidFill>
                <a:latin typeface="Open Sans"/>
                <a:ea typeface="Open Sans"/>
                <a:cs typeface="Open Sans"/>
              </a:rPr>
              <a:t>le università e i centri di ricerca svizzeri possono partecipare unicamente come beneficiari partner e non come Capofila.</a:t>
            </a:r>
            <a:br>
              <a:rPr lang="it-IT" sz="2800">
                <a:latin typeface="Open Sans" pitchFamily="2" charset="0"/>
                <a:ea typeface="Open Sans" pitchFamily="2" charset="0"/>
                <a:cs typeface="Open Sans" pitchFamily="2" charset="0"/>
              </a:rPr>
            </a:br>
            <a:endParaRPr lang="it-IT" sz="2800">
              <a:solidFill>
                <a:srgbClr val="124391"/>
              </a:solidFill>
              <a:latin typeface="Open Sans" pitchFamily="2" charset="0"/>
              <a:ea typeface="Open Sans" pitchFamily="2" charset="0"/>
              <a:cs typeface="Open Sans" pitchFamily="2" charset="0"/>
            </a:endParaRPr>
          </a:p>
        </p:txBody>
      </p:sp>
      <p:sp>
        <p:nvSpPr>
          <p:cNvPr id="5" name="CasellaDiTesto 1">
            <a:extLst>
              <a:ext uri="{FF2B5EF4-FFF2-40B4-BE49-F238E27FC236}">
                <a16:creationId xmlns:a16="http://schemas.microsoft.com/office/drawing/2014/main" id="{C03A2F52-D918-0EEE-A543-E34A443EE2F8}"/>
              </a:ext>
            </a:extLst>
          </p:cNvPr>
          <p:cNvSpPr txBox="1"/>
          <p:nvPr/>
        </p:nvSpPr>
        <p:spPr>
          <a:xfrm>
            <a:off x="588104" y="2119882"/>
            <a:ext cx="13995404" cy="1569660"/>
          </a:xfrm>
          <a:prstGeom prst="rect">
            <a:avLst/>
          </a:prstGeom>
          <a:noFill/>
        </p:spPr>
        <p:txBody>
          <a:bodyPr wrap="square" rtlCol="0">
            <a:spAutoFit/>
          </a:bodyPr>
          <a:lstStyle/>
          <a:p>
            <a:pPr marL="914400" indent="-914400">
              <a:buFont typeface="+mj-lt"/>
              <a:buAutoNum type="arabicPeriod"/>
            </a:pPr>
            <a:r>
              <a:rPr lang="it-IT" sz="4800" b="1" i="1">
                <a:solidFill>
                  <a:schemeClr val="accent2"/>
                </a:solidFill>
                <a:latin typeface="Open Sans" pitchFamily="2" charset="0"/>
                <a:ea typeface="Open Sans" pitchFamily="2" charset="0"/>
                <a:cs typeface="Open Sans" pitchFamily="2" charset="0"/>
              </a:rPr>
              <a:t>E’ obbligatorio avere sia un Capofila italiano che un Capofila svizzero?</a:t>
            </a:r>
          </a:p>
        </p:txBody>
      </p:sp>
      <p:cxnSp>
        <p:nvCxnSpPr>
          <p:cNvPr id="6" name="Straight Connector 5">
            <a:extLst>
              <a:ext uri="{FF2B5EF4-FFF2-40B4-BE49-F238E27FC236}">
                <a16:creationId xmlns:a16="http://schemas.microsoft.com/office/drawing/2014/main" id="{655625B8-65F6-01E4-7372-297D9CF2F99D}"/>
              </a:ext>
            </a:extLst>
          </p:cNvPr>
          <p:cNvCxnSpPr>
            <a:cxnSpLocks/>
          </p:cNvCxnSpPr>
          <p:nvPr/>
        </p:nvCxnSpPr>
        <p:spPr>
          <a:xfrm>
            <a:off x="658443" y="2002652"/>
            <a:ext cx="169027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800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3" name="CasellaDiTesto 2">
            <a:extLst>
              <a:ext uri="{FF2B5EF4-FFF2-40B4-BE49-F238E27FC236}">
                <a16:creationId xmlns:a16="http://schemas.microsoft.com/office/drawing/2014/main" id="{4D62E64F-DADA-0B90-1E10-6F749A322F6E}"/>
              </a:ext>
            </a:extLst>
          </p:cNvPr>
          <p:cNvSpPr txBox="1"/>
          <p:nvPr/>
        </p:nvSpPr>
        <p:spPr>
          <a:xfrm>
            <a:off x="834292" y="7860720"/>
            <a:ext cx="23030355" cy="3539430"/>
          </a:xfrm>
          <a:prstGeom prst="rect">
            <a:avLst/>
          </a:prstGeom>
          <a:noFill/>
        </p:spPr>
        <p:txBody>
          <a:bodyPr wrap="square" rtlCol="0">
            <a:spAutoFit/>
          </a:bodyPr>
          <a:lstStyle/>
          <a:p>
            <a:endParaRPr lang="it-IT" sz="2800">
              <a:solidFill>
                <a:srgbClr val="124391"/>
              </a:solidFill>
              <a:latin typeface="Open Sans" pitchFamily="2" charset="0"/>
              <a:ea typeface="Open Sans" pitchFamily="2" charset="0"/>
              <a:cs typeface="Open Sans" pitchFamily="2" charset="0"/>
            </a:endParaRPr>
          </a:p>
          <a:p>
            <a:r>
              <a:rPr lang="it-IT" sz="2800">
                <a:solidFill>
                  <a:srgbClr val="124391"/>
                </a:solidFill>
                <a:latin typeface="Open Sans" pitchFamily="2" charset="0"/>
                <a:ea typeface="Open Sans" pitchFamily="2" charset="0"/>
                <a:cs typeface="Open Sans" pitchFamily="2" charset="0"/>
              </a:rPr>
              <a:t>Si ricorda che il Programma prevede l’apertura di un </a:t>
            </a:r>
            <a:r>
              <a:rPr lang="it-IT" sz="2800" b="1">
                <a:solidFill>
                  <a:srgbClr val="124391"/>
                </a:solidFill>
                <a:latin typeface="Open Sans" pitchFamily="2" charset="0"/>
                <a:ea typeface="Open Sans" pitchFamily="2" charset="0"/>
                <a:cs typeface="Open Sans" pitchFamily="2" charset="0"/>
              </a:rPr>
              <a:t>Avviso ad hoc </a:t>
            </a:r>
            <a:r>
              <a:rPr lang="it-IT" sz="2800">
                <a:solidFill>
                  <a:srgbClr val="124391"/>
                </a:solidFill>
                <a:latin typeface="Open Sans" pitchFamily="2" charset="0"/>
                <a:ea typeface="Open Sans" pitchFamily="2" charset="0"/>
                <a:cs typeface="Open Sans" pitchFamily="2" charset="0"/>
              </a:rPr>
              <a:t>entro la </a:t>
            </a:r>
            <a:r>
              <a:rPr lang="it-IT" sz="2800" b="1">
                <a:solidFill>
                  <a:srgbClr val="124391"/>
                </a:solidFill>
                <a:latin typeface="Open Sans" pitchFamily="2" charset="0"/>
                <a:ea typeface="Open Sans" pitchFamily="2" charset="0"/>
                <a:cs typeface="Open Sans" pitchFamily="2" charset="0"/>
              </a:rPr>
              <a:t>fine del 2024 - inizio 2025</a:t>
            </a:r>
            <a:r>
              <a:rPr lang="it-IT" sz="2800">
                <a:solidFill>
                  <a:srgbClr val="124391"/>
                </a:solidFill>
                <a:latin typeface="Open Sans" pitchFamily="2" charset="0"/>
                <a:ea typeface="Open Sans" pitchFamily="2" charset="0"/>
                <a:cs typeface="Open Sans" pitchFamily="2" charset="0"/>
              </a:rPr>
              <a:t>:</a:t>
            </a:r>
          </a:p>
          <a:p>
            <a:pPr marL="457200" indent="-457200">
              <a:buFont typeface="Wingdings" panose="05000000000000000000" pitchFamily="2" charset="2"/>
              <a:buChar char="§"/>
            </a:pPr>
            <a:r>
              <a:rPr lang="it-IT" sz="2800">
                <a:solidFill>
                  <a:srgbClr val="124391"/>
                </a:solidFill>
                <a:latin typeface="Open Sans" pitchFamily="2" charset="0"/>
                <a:ea typeface="Open Sans" pitchFamily="2" charset="0"/>
                <a:cs typeface="Open Sans" pitchFamily="2" charset="0"/>
              </a:rPr>
              <a:t>per </a:t>
            </a:r>
            <a:r>
              <a:rPr lang="it-IT" sz="2800" b="1">
                <a:solidFill>
                  <a:srgbClr val="124391"/>
                </a:solidFill>
                <a:latin typeface="Open Sans" pitchFamily="2" charset="0"/>
                <a:ea typeface="Open Sans" pitchFamily="2" charset="0"/>
                <a:cs typeface="Open Sans" pitchFamily="2" charset="0"/>
              </a:rPr>
              <a:t>progetti di ridotta dimensione finanziaria </a:t>
            </a:r>
            <a:r>
              <a:rPr lang="it-IT" sz="2800">
                <a:solidFill>
                  <a:srgbClr val="124391"/>
                </a:solidFill>
                <a:latin typeface="Open Sans" pitchFamily="2" charset="0"/>
                <a:ea typeface="Open Sans" pitchFamily="2" charset="0"/>
                <a:cs typeface="Open Sans" pitchFamily="2" charset="0"/>
              </a:rPr>
              <a:t>(massimo 200.000 euro come valore di budget complessivo italiano e svizzero e di breve durata: 12-18 mesi); </a:t>
            </a:r>
          </a:p>
          <a:p>
            <a:pPr marL="457200" indent="-457200">
              <a:buFont typeface="Wingdings" panose="05000000000000000000" pitchFamily="2" charset="2"/>
              <a:buChar char="§"/>
            </a:pPr>
            <a:r>
              <a:rPr lang="it-IT" sz="2800">
                <a:solidFill>
                  <a:srgbClr val="124391"/>
                </a:solidFill>
                <a:latin typeface="Open Sans" pitchFamily="2" charset="0"/>
                <a:ea typeface="Open Sans" pitchFamily="2" charset="0"/>
                <a:cs typeface="Open Sans" pitchFamily="2" charset="0"/>
              </a:rPr>
              <a:t>che interesserà  tutta l’area di cooperazione, ma </a:t>
            </a:r>
            <a:r>
              <a:rPr lang="it-IT" sz="2800" b="1">
                <a:solidFill>
                  <a:srgbClr val="124391"/>
                </a:solidFill>
                <a:latin typeface="Open Sans" pitchFamily="2" charset="0"/>
                <a:ea typeface="Open Sans" pitchFamily="2" charset="0"/>
                <a:cs typeface="Open Sans" pitchFamily="2" charset="0"/>
              </a:rPr>
              <a:t>i soli Obiettivi Specifici 2.7, 4.5 e 4.6</a:t>
            </a:r>
            <a:r>
              <a:rPr lang="it-IT" sz="2800">
                <a:solidFill>
                  <a:srgbClr val="124391"/>
                </a:solidFill>
                <a:latin typeface="Open Sans" pitchFamily="2" charset="0"/>
                <a:ea typeface="Open Sans" pitchFamily="2" charset="0"/>
                <a:cs typeface="Open Sans" pitchFamily="2" charset="0"/>
              </a:rPr>
              <a:t>; </a:t>
            </a:r>
          </a:p>
          <a:p>
            <a:pPr marL="457200" indent="-457200">
              <a:buFont typeface="Wingdings" panose="05000000000000000000" pitchFamily="2" charset="2"/>
              <a:buChar char="§"/>
            </a:pPr>
            <a:r>
              <a:rPr lang="it-IT" sz="2800">
                <a:solidFill>
                  <a:srgbClr val="124391"/>
                </a:solidFill>
                <a:latin typeface="Open Sans" pitchFamily="2" charset="0"/>
                <a:ea typeface="Open Sans" pitchFamily="2" charset="0"/>
                <a:cs typeface="Open Sans" pitchFamily="2" charset="0"/>
              </a:rPr>
              <a:t>con modalità di gestione semplificate;</a:t>
            </a:r>
          </a:p>
          <a:p>
            <a:pPr marL="457200" indent="-457200">
              <a:buFont typeface="Wingdings" panose="05000000000000000000" pitchFamily="2" charset="2"/>
              <a:buChar char="§"/>
            </a:pPr>
            <a:r>
              <a:rPr lang="it-IT" sz="2800">
                <a:solidFill>
                  <a:srgbClr val="124391"/>
                </a:solidFill>
                <a:latin typeface="Open Sans" pitchFamily="2" charset="0"/>
                <a:ea typeface="Open Sans" pitchFamily="2" charset="0"/>
                <a:cs typeface="Open Sans" pitchFamily="2" charset="0"/>
              </a:rPr>
              <a:t>con l’obiettivo di favorire la cooperazione in piccoli partenariati e la partecipazione di soggetti con limitata o nessuna esperienza su Interreg.</a:t>
            </a:r>
          </a:p>
        </p:txBody>
      </p:sp>
      <p:sp>
        <p:nvSpPr>
          <p:cNvPr id="4" name="CasellaDiTesto 1">
            <a:extLst>
              <a:ext uri="{FF2B5EF4-FFF2-40B4-BE49-F238E27FC236}">
                <a16:creationId xmlns:a16="http://schemas.microsoft.com/office/drawing/2014/main" id="{E489BE81-832B-AA3D-4BE8-E4C2222C152C}"/>
              </a:ext>
            </a:extLst>
          </p:cNvPr>
          <p:cNvSpPr txBox="1"/>
          <p:nvPr/>
        </p:nvSpPr>
        <p:spPr>
          <a:xfrm>
            <a:off x="588104" y="2119882"/>
            <a:ext cx="16551034" cy="1569660"/>
          </a:xfrm>
          <a:prstGeom prst="rect">
            <a:avLst/>
          </a:prstGeom>
          <a:noFill/>
        </p:spPr>
        <p:txBody>
          <a:bodyPr wrap="square" lIns="91440" tIns="45720" rIns="91440" bIns="45720" rtlCol="0" anchor="t">
            <a:spAutoFit/>
          </a:bodyPr>
          <a:lstStyle/>
          <a:p>
            <a:r>
              <a:rPr lang="it-IT" sz="4800" b="1" i="1">
                <a:solidFill>
                  <a:schemeClr val="accent2"/>
                </a:solidFill>
                <a:latin typeface="Open Sans"/>
                <a:ea typeface="Open Sans"/>
                <a:cs typeface="Open Sans"/>
              </a:rPr>
              <a:t>2. E’ possibile presentare progetti con un budget fino a 200.000 euro di costo complessivo svizzero e italiano?</a:t>
            </a:r>
          </a:p>
        </p:txBody>
      </p:sp>
      <p:sp>
        <p:nvSpPr>
          <p:cNvPr id="5" name="CasellaDiTesto 2">
            <a:extLst>
              <a:ext uri="{FF2B5EF4-FFF2-40B4-BE49-F238E27FC236}">
                <a16:creationId xmlns:a16="http://schemas.microsoft.com/office/drawing/2014/main" id="{3681C4C9-0D92-6FB6-1DE9-85B293CC3FC7}"/>
              </a:ext>
            </a:extLst>
          </p:cNvPr>
          <p:cNvSpPr txBox="1"/>
          <p:nvPr/>
        </p:nvSpPr>
        <p:spPr>
          <a:xfrm>
            <a:off x="834292" y="4080464"/>
            <a:ext cx="16838247" cy="3108543"/>
          </a:xfrm>
          <a:prstGeom prst="rect">
            <a:avLst/>
          </a:prstGeom>
          <a:noFill/>
        </p:spPr>
        <p:txBody>
          <a:bodyPr wrap="square" lIns="91440" tIns="45720" rIns="91440" bIns="45720" rtlCol="0" anchor="t">
            <a:spAutoFit/>
          </a:bodyPr>
          <a:lstStyle/>
          <a:p>
            <a:r>
              <a:rPr lang="it-IT" sz="2800" b="1">
                <a:solidFill>
                  <a:srgbClr val="124391"/>
                </a:solidFill>
                <a:latin typeface="Open Sans"/>
                <a:ea typeface="Open Sans"/>
                <a:cs typeface="Open Sans"/>
              </a:rPr>
              <a:t>Sì</a:t>
            </a:r>
            <a:r>
              <a:rPr lang="it-IT" sz="2800">
                <a:solidFill>
                  <a:srgbClr val="124391"/>
                </a:solidFill>
                <a:latin typeface="Open Sans"/>
                <a:ea typeface="Open Sans"/>
                <a:cs typeface="Open Sans"/>
              </a:rPr>
              <a:t>. Sull’Avviso per progetti ordinari </a:t>
            </a:r>
            <a:r>
              <a:rPr lang="it-IT" sz="2800" b="1">
                <a:solidFill>
                  <a:srgbClr val="124391"/>
                </a:solidFill>
                <a:latin typeface="Open Sans"/>
                <a:ea typeface="Open Sans"/>
                <a:cs typeface="Open Sans"/>
              </a:rPr>
              <a:t>non è previsto un budget minimo </a:t>
            </a:r>
            <a:r>
              <a:rPr lang="it-IT" sz="2800">
                <a:solidFill>
                  <a:srgbClr val="124391"/>
                </a:solidFill>
                <a:latin typeface="Open Sans"/>
                <a:ea typeface="Open Sans"/>
                <a:cs typeface="Open Sans"/>
              </a:rPr>
              <a:t>per i progetti candidati.</a:t>
            </a:r>
          </a:p>
          <a:p>
            <a:endParaRPr lang="it-IT" sz="2800">
              <a:solidFill>
                <a:srgbClr val="124391"/>
              </a:solidFill>
              <a:latin typeface="Open Sans" pitchFamily="2" charset="0"/>
              <a:ea typeface="Open Sans" pitchFamily="2" charset="0"/>
              <a:cs typeface="Open Sans" pitchFamily="2" charset="0"/>
            </a:endParaRPr>
          </a:p>
          <a:p>
            <a:r>
              <a:rPr lang="it-IT" sz="2800">
                <a:solidFill>
                  <a:srgbClr val="124391"/>
                </a:solidFill>
                <a:latin typeface="Open Sans"/>
                <a:ea typeface="Open Sans"/>
                <a:cs typeface="Open Sans"/>
              </a:rPr>
              <a:t>Tuttavia, i progetti di ridotta dimensione finanziaria (fino a 200.000), se finanziati, seguirebbero :</a:t>
            </a:r>
          </a:p>
          <a:p>
            <a:pPr marL="457200" indent="-457200">
              <a:buFont typeface="Wingdings" panose="05000000000000000000" pitchFamily="2" charset="2"/>
              <a:buChar char="§"/>
            </a:pPr>
            <a:r>
              <a:rPr lang="it-IT" sz="2800" b="1">
                <a:solidFill>
                  <a:srgbClr val="124391"/>
                </a:solidFill>
                <a:latin typeface="Open Sans"/>
                <a:ea typeface="Open Sans"/>
                <a:cs typeface="Open Sans"/>
              </a:rPr>
              <a:t>le medesime regole di gestione previste per i progetti ordinari e indicate nell’Avviso</a:t>
            </a:r>
            <a:r>
              <a:rPr lang="it-IT" sz="2800">
                <a:solidFill>
                  <a:srgbClr val="124391"/>
                </a:solidFill>
                <a:latin typeface="Open Sans"/>
                <a:ea typeface="Open Sans"/>
                <a:cs typeface="Open Sans"/>
              </a:rPr>
              <a:t>; </a:t>
            </a:r>
            <a:endParaRPr lang="it-IT" sz="2800">
              <a:solidFill>
                <a:srgbClr val="124391"/>
              </a:solidFill>
              <a:latin typeface="Open Sans" pitchFamily="2" charset="0"/>
              <a:ea typeface="Open Sans" pitchFamily="2" charset="0"/>
              <a:cs typeface="Open Sans" pitchFamily="2" charset="0"/>
            </a:endParaRPr>
          </a:p>
          <a:p>
            <a:pPr marL="457200" indent="-457200">
              <a:buFont typeface="Wingdings" panose="05000000000000000000" pitchFamily="2" charset="2"/>
              <a:buChar char="§"/>
            </a:pPr>
            <a:r>
              <a:rPr lang="it-IT" sz="2800" b="1">
                <a:solidFill>
                  <a:srgbClr val="124391"/>
                </a:solidFill>
                <a:latin typeface="Open Sans"/>
                <a:ea typeface="Open Sans"/>
                <a:cs typeface="Open Sans"/>
              </a:rPr>
              <a:t>le norme specifiche previste nella manualistica di Programma indipendenti dall’Avviso </a:t>
            </a:r>
            <a:r>
              <a:rPr lang="it-IT" sz="2800">
                <a:solidFill>
                  <a:srgbClr val="124391"/>
                </a:solidFill>
                <a:latin typeface="Open Sans"/>
                <a:ea typeface="Open Sans"/>
                <a:cs typeface="Open Sans"/>
              </a:rPr>
              <a:t>(es. spese di preparazione riconosciute forfettariamente in un importo inferiore a quello dei progetti con budget superiore ai 200.000 euro).</a:t>
            </a:r>
          </a:p>
        </p:txBody>
      </p:sp>
      <p:cxnSp>
        <p:nvCxnSpPr>
          <p:cNvPr id="6" name="Straight Connector 5">
            <a:extLst>
              <a:ext uri="{FF2B5EF4-FFF2-40B4-BE49-F238E27FC236}">
                <a16:creationId xmlns:a16="http://schemas.microsoft.com/office/drawing/2014/main" id="{34B3EEA3-350A-9E3C-3C1B-F41274138D25}"/>
              </a:ext>
            </a:extLst>
          </p:cNvPr>
          <p:cNvCxnSpPr>
            <a:cxnSpLocks/>
          </p:cNvCxnSpPr>
          <p:nvPr/>
        </p:nvCxnSpPr>
        <p:spPr>
          <a:xfrm>
            <a:off x="658443" y="2002652"/>
            <a:ext cx="169027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27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4" name="CasellaDiTesto 1">
            <a:extLst>
              <a:ext uri="{FF2B5EF4-FFF2-40B4-BE49-F238E27FC236}">
                <a16:creationId xmlns:a16="http://schemas.microsoft.com/office/drawing/2014/main" id="{98878101-AB58-30F5-175F-A68CB8B3F20F}"/>
              </a:ext>
            </a:extLst>
          </p:cNvPr>
          <p:cNvSpPr txBox="1"/>
          <p:nvPr/>
        </p:nvSpPr>
        <p:spPr>
          <a:xfrm>
            <a:off x="588104" y="2119882"/>
            <a:ext cx="16551034" cy="1569660"/>
          </a:xfrm>
          <a:prstGeom prst="rect">
            <a:avLst/>
          </a:prstGeom>
          <a:noFill/>
        </p:spPr>
        <p:txBody>
          <a:bodyPr wrap="square" rtlCol="0">
            <a:spAutoFit/>
          </a:bodyPr>
          <a:lstStyle/>
          <a:p>
            <a:r>
              <a:rPr lang="it-IT" sz="4800" b="1" i="1">
                <a:solidFill>
                  <a:schemeClr val="accent2"/>
                </a:solidFill>
                <a:latin typeface="Open Sans" pitchFamily="2" charset="0"/>
                <a:ea typeface="Open Sans" pitchFamily="2" charset="0"/>
                <a:cs typeface="Open Sans" pitchFamily="2" charset="0"/>
              </a:rPr>
              <a:t>3. Le priorità e raccomandazioni per le aree funzionali sono vincolanti?</a:t>
            </a:r>
          </a:p>
        </p:txBody>
      </p:sp>
      <p:sp>
        <p:nvSpPr>
          <p:cNvPr id="5" name="CasellaDiTesto 2">
            <a:extLst>
              <a:ext uri="{FF2B5EF4-FFF2-40B4-BE49-F238E27FC236}">
                <a16:creationId xmlns:a16="http://schemas.microsoft.com/office/drawing/2014/main" id="{EBF285CE-054A-D792-E9FD-5A8DC0DDEC56}"/>
              </a:ext>
            </a:extLst>
          </p:cNvPr>
          <p:cNvSpPr txBox="1"/>
          <p:nvPr/>
        </p:nvSpPr>
        <p:spPr>
          <a:xfrm>
            <a:off x="834292" y="4080464"/>
            <a:ext cx="17545148" cy="3970318"/>
          </a:xfrm>
          <a:prstGeom prst="rect">
            <a:avLst/>
          </a:prstGeom>
          <a:noFill/>
        </p:spPr>
        <p:txBody>
          <a:bodyPr wrap="square" lIns="91440" tIns="45720" rIns="91440" bIns="45720" rtlCol="0" anchor="t">
            <a:spAutoFit/>
          </a:bodyPr>
          <a:lstStyle/>
          <a:p>
            <a:r>
              <a:rPr lang="it-IT" sz="2800" b="1">
                <a:solidFill>
                  <a:srgbClr val="124391"/>
                </a:solidFill>
                <a:latin typeface="Open Sans"/>
                <a:ea typeface="Open Sans"/>
                <a:cs typeface="Open Sans"/>
              </a:rPr>
              <a:t>No, ma i progetti conformi saranno valorizzati su uno specifico criterio di valutazione</a:t>
            </a:r>
            <a:r>
              <a:rPr lang="it-IT" sz="2800">
                <a:solidFill>
                  <a:srgbClr val="124391"/>
                </a:solidFill>
                <a:latin typeface="Open Sans"/>
                <a:ea typeface="Open Sans"/>
                <a:cs typeface="Open Sans"/>
              </a:rPr>
              <a:t>.</a:t>
            </a:r>
          </a:p>
          <a:p>
            <a:r>
              <a:rPr lang="it-IT" sz="2800">
                <a:solidFill>
                  <a:srgbClr val="124391"/>
                </a:solidFill>
                <a:latin typeface="Open Sans"/>
                <a:ea typeface="Open Sans"/>
                <a:cs typeface="Open Sans"/>
              </a:rPr>
              <a:t>Le priorità/raccomandazioni per le aree funzionali saranno valorizzate dai settori tecnici delle amministrazioni partner competenti per territorio nell’ambito del </a:t>
            </a:r>
            <a:r>
              <a:rPr lang="it-IT" sz="2800" b="1">
                <a:solidFill>
                  <a:srgbClr val="124391"/>
                </a:solidFill>
                <a:latin typeface="Open Sans"/>
                <a:ea typeface="Open Sans"/>
                <a:cs typeface="Open Sans"/>
              </a:rPr>
              <a:t>criterio di valutazione D.2 </a:t>
            </a:r>
            <a:r>
              <a:rPr lang="it-IT" sz="2800">
                <a:solidFill>
                  <a:srgbClr val="124391"/>
                </a:solidFill>
                <a:latin typeface="Open Sans"/>
                <a:ea typeface="Open Sans"/>
                <a:cs typeface="Open Sans"/>
              </a:rPr>
              <a:t>«</a:t>
            </a:r>
            <a:r>
              <a:rPr lang="it-IT" sz="2800" i="1">
                <a:solidFill>
                  <a:srgbClr val="124391"/>
                </a:solidFill>
                <a:latin typeface="Open Sans"/>
                <a:ea typeface="Open Sans"/>
                <a:cs typeface="Open Sans"/>
              </a:rPr>
              <a:t>Il progetto dà impulso al capitale territoriale transfrontaliero</a:t>
            </a:r>
            <a:r>
              <a:rPr lang="it-IT" sz="2800">
                <a:solidFill>
                  <a:srgbClr val="124391"/>
                </a:solidFill>
                <a:latin typeface="Open Sans"/>
                <a:ea typeface="Open Sans"/>
                <a:cs typeface="Open Sans"/>
              </a:rPr>
              <a:t>?». Cfr. </a:t>
            </a:r>
            <a:r>
              <a:rPr lang="it-IT" sz="2800" i="1">
                <a:solidFill>
                  <a:srgbClr val="124391"/>
                </a:solidFill>
                <a:latin typeface="Open Sans"/>
                <a:ea typeface="Open Sans"/>
                <a:cs typeface="Open Sans"/>
              </a:rPr>
              <a:t>Metodologia e criteri di selezione delle operazioni.</a:t>
            </a:r>
          </a:p>
          <a:p>
            <a:endParaRPr lang="it-IT" sz="2800">
              <a:solidFill>
                <a:srgbClr val="124391"/>
              </a:solidFill>
              <a:latin typeface="Open Sans" pitchFamily="2" charset="0"/>
              <a:ea typeface="Open Sans" pitchFamily="2" charset="0"/>
              <a:cs typeface="Open Sans" pitchFamily="2" charset="0"/>
            </a:endParaRPr>
          </a:p>
          <a:p>
            <a:r>
              <a:rPr lang="it-IT" sz="2800">
                <a:solidFill>
                  <a:srgbClr val="124391"/>
                </a:solidFill>
                <a:latin typeface="Open Sans"/>
                <a:ea typeface="Open Sans"/>
                <a:cs typeface="Open Sans"/>
              </a:rPr>
              <a:t>Le priorità indicate per le aree funzionali </a:t>
            </a:r>
            <a:r>
              <a:rPr lang="it-IT" sz="2800" b="1">
                <a:solidFill>
                  <a:srgbClr val="124391"/>
                </a:solidFill>
                <a:latin typeface="Open Sans"/>
                <a:ea typeface="Open Sans"/>
                <a:cs typeface="Open Sans"/>
              </a:rPr>
              <a:t>non sono vincolanti</a:t>
            </a:r>
            <a:r>
              <a:rPr lang="it-IT" sz="2800">
                <a:solidFill>
                  <a:srgbClr val="124391"/>
                </a:solidFill>
                <a:latin typeface="Open Sans"/>
                <a:ea typeface="Open Sans"/>
                <a:cs typeface="Open Sans"/>
              </a:rPr>
              <a:t>:</a:t>
            </a:r>
          </a:p>
          <a:p>
            <a:pPr marL="457200" indent="-457200">
              <a:buFont typeface="Wingdings" panose="05000000000000000000" pitchFamily="2" charset="2"/>
              <a:buChar char="§"/>
            </a:pPr>
            <a:r>
              <a:rPr lang="it-IT" sz="2800" b="1">
                <a:solidFill>
                  <a:srgbClr val="124391"/>
                </a:solidFill>
                <a:latin typeface="Open Sans"/>
                <a:ea typeface="Open Sans"/>
                <a:cs typeface="Open Sans"/>
              </a:rPr>
              <a:t>né per i beneficiari localizzati nell'area funzionale </a:t>
            </a:r>
            <a:r>
              <a:rPr lang="it-IT" sz="2800">
                <a:solidFill>
                  <a:srgbClr val="124391"/>
                </a:solidFill>
                <a:latin typeface="Open Sans"/>
                <a:ea typeface="Open Sans"/>
                <a:cs typeface="Open Sans"/>
              </a:rPr>
              <a:t>(i quali possono presentare progetti che non tengano conto delle priorità/raccomandazioni);</a:t>
            </a:r>
          </a:p>
          <a:p>
            <a:pPr marL="457200" indent="-457200">
              <a:buFont typeface="Wingdings" panose="05000000000000000000" pitchFamily="2" charset="2"/>
              <a:buChar char="§"/>
            </a:pPr>
            <a:r>
              <a:rPr lang="it-IT" sz="2800" b="1">
                <a:solidFill>
                  <a:srgbClr val="124391"/>
                </a:solidFill>
                <a:latin typeface="Open Sans"/>
                <a:ea typeface="Open Sans"/>
                <a:cs typeface="Open Sans"/>
              </a:rPr>
              <a:t>né per quelli localizzati altrove </a:t>
            </a:r>
            <a:r>
              <a:rPr lang="it-IT" sz="2800">
                <a:solidFill>
                  <a:srgbClr val="124391"/>
                </a:solidFill>
                <a:latin typeface="Open Sans"/>
                <a:ea typeface="Open Sans"/>
                <a:cs typeface="Open Sans"/>
              </a:rPr>
              <a:t>(per i quali non sono previste specifiche raccomandazioni). </a:t>
            </a:r>
            <a:endParaRPr lang="it-IT" sz="2800">
              <a:solidFill>
                <a:srgbClr val="124391"/>
              </a:solidFill>
              <a:latin typeface="Open Sans" pitchFamily="2" charset="0"/>
              <a:ea typeface="Open Sans" pitchFamily="2" charset="0"/>
              <a:cs typeface="Open Sans" pitchFamily="2" charset="0"/>
            </a:endParaRPr>
          </a:p>
        </p:txBody>
      </p:sp>
      <p:cxnSp>
        <p:nvCxnSpPr>
          <p:cNvPr id="6" name="Straight Connector 5">
            <a:extLst>
              <a:ext uri="{FF2B5EF4-FFF2-40B4-BE49-F238E27FC236}">
                <a16:creationId xmlns:a16="http://schemas.microsoft.com/office/drawing/2014/main" id="{AFF64CC0-AD59-FE81-881C-264A7E6595AC}"/>
              </a:ext>
            </a:extLst>
          </p:cNvPr>
          <p:cNvCxnSpPr>
            <a:cxnSpLocks/>
          </p:cNvCxnSpPr>
          <p:nvPr/>
        </p:nvCxnSpPr>
        <p:spPr>
          <a:xfrm>
            <a:off x="658443" y="2002652"/>
            <a:ext cx="169027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738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3" name="CasellaDiTesto 2">
            <a:extLst>
              <a:ext uri="{FF2B5EF4-FFF2-40B4-BE49-F238E27FC236}">
                <a16:creationId xmlns:a16="http://schemas.microsoft.com/office/drawing/2014/main" id="{4D62E64F-DADA-0B90-1E10-6F749A322F6E}"/>
              </a:ext>
            </a:extLst>
          </p:cNvPr>
          <p:cNvSpPr txBox="1"/>
          <p:nvPr/>
        </p:nvSpPr>
        <p:spPr>
          <a:xfrm>
            <a:off x="834293" y="7825324"/>
            <a:ext cx="21446588" cy="4401205"/>
          </a:xfrm>
          <a:prstGeom prst="rect">
            <a:avLst/>
          </a:prstGeom>
          <a:noFill/>
        </p:spPr>
        <p:txBody>
          <a:bodyPr wrap="square" lIns="91440" tIns="45720" rIns="91440" bIns="45720" rtlCol="0" anchor="t">
            <a:spAutoFit/>
          </a:bodyPr>
          <a:lstStyle/>
          <a:p>
            <a:endParaRPr lang="it-IT" sz="2800">
              <a:solidFill>
                <a:srgbClr val="124391"/>
              </a:solidFill>
              <a:latin typeface="Open Sans" pitchFamily="2" charset="0"/>
              <a:ea typeface="Open Sans" pitchFamily="2" charset="0"/>
              <a:cs typeface="Open Sans" pitchFamily="2" charset="0"/>
            </a:endParaRPr>
          </a:p>
          <a:p>
            <a:pPr algn="just"/>
            <a:r>
              <a:rPr lang="it-IT" sz="2800" b="1">
                <a:solidFill>
                  <a:srgbClr val="124391"/>
                </a:solidFill>
                <a:latin typeface="Open Sans"/>
                <a:ea typeface="Open Sans"/>
                <a:cs typeface="Open Sans"/>
              </a:rPr>
              <a:t>Il budget totale del progetto </a:t>
            </a:r>
            <a:r>
              <a:rPr lang="it-IT" sz="2800">
                <a:solidFill>
                  <a:srgbClr val="124391"/>
                </a:solidFill>
                <a:latin typeface="Open Sans"/>
                <a:ea typeface="Open Sans"/>
                <a:cs typeface="Open Sans"/>
              </a:rPr>
              <a:t>si compone invece, oltre che della quota di contributo pubblico per parte italiana, anche:</a:t>
            </a:r>
          </a:p>
          <a:p>
            <a:pPr marL="457200" indent="-457200" algn="just">
              <a:buFont typeface="Wingdings" panose="05000000000000000000" pitchFamily="2" charset="2"/>
              <a:buChar char="§"/>
            </a:pPr>
            <a:r>
              <a:rPr lang="it-IT" sz="2800" b="1">
                <a:solidFill>
                  <a:srgbClr val="124391"/>
                </a:solidFill>
                <a:latin typeface="Open Sans"/>
                <a:ea typeface="Open Sans"/>
                <a:cs typeface="Open Sans"/>
              </a:rPr>
              <a:t>della quota di autofinanziamento per parte italiana </a:t>
            </a:r>
            <a:r>
              <a:rPr lang="it-IT" sz="2800">
                <a:solidFill>
                  <a:srgbClr val="124391"/>
                </a:solidFill>
                <a:latin typeface="Open Sans"/>
                <a:ea typeface="Open Sans"/>
                <a:cs typeface="Open Sans"/>
              </a:rPr>
              <a:t>(obbligatoria in caso di beneficiari italiani in aiuto di Stato);</a:t>
            </a:r>
          </a:p>
          <a:p>
            <a:pPr marL="457200" indent="-457200" algn="just">
              <a:buFont typeface="Wingdings" panose="05000000000000000000" pitchFamily="2" charset="2"/>
              <a:buChar char="§"/>
            </a:pPr>
            <a:r>
              <a:rPr lang="it-IT" sz="2800" b="1">
                <a:solidFill>
                  <a:srgbClr val="124391"/>
                </a:solidFill>
                <a:latin typeface="Open Sans"/>
                <a:ea typeface="Open Sans"/>
                <a:cs typeface="Open Sans"/>
              </a:rPr>
              <a:t>del budget svizzero</a:t>
            </a:r>
            <a:r>
              <a:rPr lang="it-IT" sz="2800">
                <a:solidFill>
                  <a:srgbClr val="124391"/>
                </a:solidFill>
                <a:latin typeface="Open Sans"/>
                <a:ea typeface="Open Sans"/>
                <a:cs typeface="Open Sans"/>
              </a:rPr>
              <a:t>, che comprende una quota minima di autofinanziamento del 50% del budget complessivo di tutti i soggetti svizzeri e potrà considerare un contributo svizzero massimo concedibile pari al 50%.</a:t>
            </a:r>
          </a:p>
          <a:p>
            <a:pPr algn="just"/>
            <a:endParaRPr lang="it-IT" sz="2800">
              <a:solidFill>
                <a:srgbClr val="124391"/>
              </a:solidFill>
              <a:latin typeface="Open Sans" pitchFamily="2" charset="0"/>
              <a:ea typeface="Open Sans" pitchFamily="2" charset="0"/>
              <a:cs typeface="Open Sans" pitchFamily="2" charset="0"/>
            </a:endParaRPr>
          </a:p>
          <a:p>
            <a:pPr algn="just"/>
            <a:r>
              <a:rPr lang="it-IT" sz="2800" b="1">
                <a:solidFill>
                  <a:srgbClr val="124391"/>
                </a:solidFill>
                <a:latin typeface="Open Sans"/>
                <a:ea typeface="Open Sans"/>
                <a:cs typeface="Open Sans"/>
              </a:rPr>
              <a:t>Non sono quindi previsti limiti massimi di budget per progetto.</a:t>
            </a:r>
          </a:p>
          <a:p>
            <a:endParaRPr lang="it-IT" sz="2800">
              <a:solidFill>
                <a:srgbClr val="124391"/>
              </a:solidFill>
              <a:latin typeface="Open Sans" pitchFamily="2" charset="0"/>
              <a:ea typeface="Open Sans" pitchFamily="2" charset="0"/>
              <a:cs typeface="Open Sans" pitchFamily="2" charset="0"/>
            </a:endParaRPr>
          </a:p>
          <a:p>
            <a:br>
              <a:rPr lang="it-IT" sz="2800">
                <a:effectLst/>
                <a:latin typeface="Aptos Narrow" panose="020B0004020202020204" pitchFamily="34" charset="0"/>
              </a:rPr>
            </a:br>
            <a:endParaRPr lang="it-IT" sz="2800">
              <a:solidFill>
                <a:srgbClr val="124391"/>
              </a:solidFill>
              <a:latin typeface="Open Sans" pitchFamily="2" charset="0"/>
              <a:ea typeface="Open Sans" pitchFamily="2" charset="0"/>
              <a:cs typeface="Open Sans" pitchFamily="2" charset="0"/>
            </a:endParaRPr>
          </a:p>
        </p:txBody>
      </p:sp>
      <p:sp>
        <p:nvSpPr>
          <p:cNvPr id="4" name="CasellaDiTesto 1">
            <a:extLst>
              <a:ext uri="{FF2B5EF4-FFF2-40B4-BE49-F238E27FC236}">
                <a16:creationId xmlns:a16="http://schemas.microsoft.com/office/drawing/2014/main" id="{7B199F4E-3C69-F66C-B67A-B9B0741F835E}"/>
              </a:ext>
            </a:extLst>
          </p:cNvPr>
          <p:cNvSpPr txBox="1"/>
          <p:nvPr/>
        </p:nvSpPr>
        <p:spPr>
          <a:xfrm>
            <a:off x="588104" y="2119882"/>
            <a:ext cx="16551034" cy="2308324"/>
          </a:xfrm>
          <a:prstGeom prst="rect">
            <a:avLst/>
          </a:prstGeom>
          <a:noFill/>
        </p:spPr>
        <p:txBody>
          <a:bodyPr wrap="square" rtlCol="0">
            <a:spAutoFit/>
          </a:bodyPr>
          <a:lstStyle/>
          <a:p>
            <a:r>
              <a:rPr lang="it-IT" sz="4800" b="1" i="1">
                <a:solidFill>
                  <a:schemeClr val="accent2"/>
                </a:solidFill>
                <a:latin typeface="Open Sans" pitchFamily="2" charset="0"/>
                <a:ea typeface="Open Sans" pitchFamily="2" charset="0"/>
                <a:cs typeface="Open Sans" pitchFamily="2" charset="0"/>
              </a:rPr>
              <a:t>4. I massimali di contributo pubblico per parte italiana previsti per ciascun obiettivo specifico sono derogabili?</a:t>
            </a:r>
          </a:p>
          <a:p>
            <a:endParaRPr lang="it-IT" sz="4800" b="1" i="1">
              <a:solidFill>
                <a:schemeClr val="accent2"/>
              </a:solidFill>
              <a:latin typeface="Open Sans" pitchFamily="2" charset="0"/>
              <a:ea typeface="Open Sans" pitchFamily="2" charset="0"/>
              <a:cs typeface="Open Sans" pitchFamily="2" charset="0"/>
            </a:endParaRPr>
          </a:p>
        </p:txBody>
      </p:sp>
      <p:sp>
        <p:nvSpPr>
          <p:cNvPr id="5" name="CasellaDiTesto 2">
            <a:extLst>
              <a:ext uri="{FF2B5EF4-FFF2-40B4-BE49-F238E27FC236}">
                <a16:creationId xmlns:a16="http://schemas.microsoft.com/office/drawing/2014/main" id="{3CFABECF-DA7C-CFF0-FF58-DC49322F1DAF}"/>
              </a:ext>
            </a:extLst>
          </p:cNvPr>
          <p:cNvSpPr txBox="1"/>
          <p:nvPr/>
        </p:nvSpPr>
        <p:spPr>
          <a:xfrm>
            <a:off x="834292" y="3764580"/>
            <a:ext cx="20928427" cy="4401205"/>
          </a:xfrm>
          <a:prstGeom prst="rect">
            <a:avLst/>
          </a:prstGeom>
          <a:noFill/>
        </p:spPr>
        <p:txBody>
          <a:bodyPr wrap="square" rtlCol="0">
            <a:spAutoFit/>
          </a:bodyPr>
          <a:lstStyle/>
          <a:p>
            <a:pPr algn="just"/>
            <a:r>
              <a:rPr lang="it-IT" sz="2800" b="1">
                <a:solidFill>
                  <a:srgbClr val="124391"/>
                </a:solidFill>
                <a:latin typeface="Open Sans" pitchFamily="2" charset="0"/>
                <a:ea typeface="Open Sans" pitchFamily="2" charset="0"/>
                <a:cs typeface="Open Sans" pitchFamily="2" charset="0"/>
              </a:rPr>
              <a:t>No, a parte alcuni specifici casi. </a:t>
            </a:r>
          </a:p>
          <a:p>
            <a:pPr algn="just"/>
            <a:endParaRPr lang="it-IT" sz="2800">
              <a:solidFill>
                <a:srgbClr val="124391"/>
              </a:solidFill>
              <a:latin typeface="Open Sans" pitchFamily="2" charset="0"/>
              <a:ea typeface="Open Sans" pitchFamily="2" charset="0"/>
              <a:cs typeface="Open Sans" pitchFamily="2" charset="0"/>
            </a:endParaRPr>
          </a:p>
          <a:p>
            <a:pPr algn="just"/>
            <a:r>
              <a:rPr lang="it-IT" sz="2800">
                <a:solidFill>
                  <a:srgbClr val="124391"/>
                </a:solidFill>
                <a:latin typeface="Open Sans" pitchFamily="2" charset="0"/>
                <a:ea typeface="Open Sans" pitchFamily="2" charset="0"/>
                <a:cs typeface="Open Sans" pitchFamily="2" charset="0"/>
              </a:rPr>
              <a:t>Nell’Allegato 2 dell’Avviso è indicato, per ciascuno degli O.S. del Programma, </a:t>
            </a:r>
          </a:p>
          <a:p>
            <a:pPr algn="just"/>
            <a:r>
              <a:rPr lang="it-IT" sz="2800" b="1">
                <a:solidFill>
                  <a:srgbClr val="124391"/>
                </a:solidFill>
                <a:latin typeface="Open Sans" pitchFamily="2" charset="0"/>
                <a:ea typeface="Open Sans" pitchFamily="2" charset="0"/>
                <a:cs typeface="Open Sans" pitchFamily="2" charset="0"/>
              </a:rPr>
              <a:t>l’importo massimo di contributo pubblico concedibile per parte italiana</a:t>
            </a:r>
            <a:r>
              <a:rPr lang="it-IT" sz="2800">
                <a:solidFill>
                  <a:srgbClr val="124391"/>
                </a:solidFill>
                <a:latin typeface="Open Sans" pitchFamily="2" charset="0"/>
                <a:ea typeface="Open Sans" pitchFamily="2" charset="0"/>
                <a:cs typeface="Open Sans" pitchFamily="2" charset="0"/>
              </a:rPr>
              <a:t>.</a:t>
            </a:r>
          </a:p>
          <a:p>
            <a:pPr algn="just"/>
            <a:endParaRPr lang="it-IT" sz="2800" b="1">
              <a:solidFill>
                <a:srgbClr val="124391"/>
              </a:solidFill>
              <a:latin typeface="Open Sans" pitchFamily="2" charset="0"/>
              <a:ea typeface="Open Sans" pitchFamily="2" charset="0"/>
              <a:cs typeface="Open Sans" pitchFamily="2" charset="0"/>
            </a:endParaRPr>
          </a:p>
          <a:p>
            <a:pPr algn="just"/>
            <a:r>
              <a:rPr lang="it-IT" sz="2800" b="1">
                <a:solidFill>
                  <a:srgbClr val="124391"/>
                </a:solidFill>
                <a:latin typeface="Open Sans" pitchFamily="2" charset="0"/>
                <a:ea typeface="Open Sans" pitchFamily="2" charset="0"/>
                <a:cs typeface="Open Sans" pitchFamily="2" charset="0"/>
              </a:rPr>
              <a:t>Tale importo può essere incrementato per i progetti con beneficiari piemontesi e valdostani considerati i costi per lo svolgimento delle verifiche di gestione da parte di controllori esterni</a:t>
            </a:r>
            <a:r>
              <a:rPr lang="it-IT" sz="2800">
                <a:solidFill>
                  <a:srgbClr val="124391"/>
                </a:solidFill>
                <a:latin typeface="Open Sans" pitchFamily="2" charset="0"/>
                <a:ea typeface="Open Sans" pitchFamily="2" charset="0"/>
                <a:cs typeface="Open Sans" pitchFamily="2" charset="0"/>
              </a:rPr>
              <a:t>, solamente qualora i beneficiari piemontesi e valdostani scelgano </a:t>
            </a:r>
            <a:r>
              <a:rPr lang="it-IT" sz="2800" b="1">
                <a:solidFill>
                  <a:srgbClr val="124391"/>
                </a:solidFill>
                <a:latin typeface="Open Sans" pitchFamily="2" charset="0"/>
                <a:ea typeface="Open Sans" pitchFamily="2" charset="0"/>
                <a:cs typeface="Open Sans" pitchFamily="2" charset="0"/>
              </a:rPr>
              <a:t>l’opzione 1 o l’opzione 3</a:t>
            </a:r>
            <a:r>
              <a:rPr lang="it-IT" sz="2800">
                <a:solidFill>
                  <a:srgbClr val="124391"/>
                </a:solidFill>
                <a:latin typeface="Open Sans" pitchFamily="2" charset="0"/>
                <a:ea typeface="Open Sans" pitchFamily="2" charset="0"/>
                <a:cs typeface="Open Sans" pitchFamily="2" charset="0"/>
              </a:rPr>
              <a:t> della tabella «Combinazioni ammissibili» presente a pagina 8 delle “</a:t>
            </a:r>
            <a:r>
              <a:rPr lang="it-IT" sz="2800" i="1">
                <a:solidFill>
                  <a:srgbClr val="124391"/>
                </a:solidFill>
                <a:latin typeface="Open Sans" pitchFamily="2" charset="0"/>
                <a:ea typeface="Open Sans" pitchFamily="2" charset="0"/>
                <a:cs typeface="Open Sans" pitchFamily="2" charset="0"/>
              </a:rPr>
              <a:t>Linee guida per l’ammissibilità della spesa</a:t>
            </a:r>
            <a:r>
              <a:rPr lang="it-IT" sz="2800">
                <a:solidFill>
                  <a:srgbClr val="124391"/>
                </a:solidFill>
                <a:latin typeface="Open Sans" pitchFamily="2" charset="0"/>
                <a:ea typeface="Open Sans" pitchFamily="2" charset="0"/>
                <a:cs typeface="Open Sans" pitchFamily="2" charset="0"/>
              </a:rPr>
              <a:t>”, </a:t>
            </a:r>
            <a:r>
              <a:rPr lang="it-IT" sz="2800" b="1">
                <a:solidFill>
                  <a:srgbClr val="124391"/>
                </a:solidFill>
                <a:latin typeface="Open Sans" pitchFamily="2" charset="0"/>
                <a:ea typeface="Open Sans" pitchFamily="2" charset="0"/>
                <a:cs typeface="Open Sans" pitchFamily="2" charset="0"/>
              </a:rPr>
              <a:t>ossia le opzioni in cui le spese di consulenza e servizi esterni sono rendicontate a costi reali.</a:t>
            </a:r>
          </a:p>
        </p:txBody>
      </p:sp>
      <p:cxnSp>
        <p:nvCxnSpPr>
          <p:cNvPr id="6" name="Straight Connector 5">
            <a:extLst>
              <a:ext uri="{FF2B5EF4-FFF2-40B4-BE49-F238E27FC236}">
                <a16:creationId xmlns:a16="http://schemas.microsoft.com/office/drawing/2014/main" id="{C5A83A8B-FE31-FD05-FF13-0DD9DC7D0A6D}"/>
              </a:ext>
            </a:extLst>
          </p:cNvPr>
          <p:cNvCxnSpPr>
            <a:cxnSpLocks/>
          </p:cNvCxnSpPr>
          <p:nvPr/>
        </p:nvCxnSpPr>
        <p:spPr>
          <a:xfrm>
            <a:off x="658443" y="2002652"/>
            <a:ext cx="169027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226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3" name="CasellaDiTesto 2">
            <a:extLst>
              <a:ext uri="{FF2B5EF4-FFF2-40B4-BE49-F238E27FC236}">
                <a16:creationId xmlns:a16="http://schemas.microsoft.com/office/drawing/2014/main" id="{4D62E64F-DADA-0B90-1E10-6F749A322F6E}"/>
              </a:ext>
            </a:extLst>
          </p:cNvPr>
          <p:cNvSpPr txBox="1"/>
          <p:nvPr/>
        </p:nvSpPr>
        <p:spPr>
          <a:xfrm>
            <a:off x="834292" y="8563646"/>
            <a:ext cx="23030355" cy="3539430"/>
          </a:xfrm>
          <a:prstGeom prst="rect">
            <a:avLst/>
          </a:prstGeom>
          <a:noFill/>
        </p:spPr>
        <p:txBody>
          <a:bodyPr wrap="square" rtlCol="0">
            <a:spAutoFit/>
          </a:bodyPr>
          <a:lstStyle/>
          <a:p>
            <a:r>
              <a:rPr lang="it-IT" sz="2800">
                <a:solidFill>
                  <a:srgbClr val="124391"/>
                </a:solidFill>
                <a:latin typeface="Open Sans" pitchFamily="2" charset="0"/>
                <a:ea typeface="Open Sans" pitchFamily="2" charset="0"/>
                <a:cs typeface="Open Sans" pitchFamily="2" charset="0"/>
              </a:rPr>
              <a:t>In fase di istruttoria del progetto </a:t>
            </a:r>
            <a:r>
              <a:rPr lang="it-IT" sz="2800" b="1">
                <a:solidFill>
                  <a:srgbClr val="124391"/>
                </a:solidFill>
                <a:latin typeface="Open Sans" pitchFamily="2" charset="0"/>
                <a:ea typeface="Open Sans" pitchFamily="2" charset="0"/>
                <a:cs typeface="Open Sans" pitchFamily="2" charset="0"/>
              </a:rPr>
              <a:t>il Segretariato Congiunto valuterà che ciascun candidato si sia correttamente inquadrato o meno in aiuto</a:t>
            </a:r>
            <a:r>
              <a:rPr lang="it-IT" sz="2800">
                <a:solidFill>
                  <a:srgbClr val="124391"/>
                </a:solidFill>
                <a:latin typeface="Open Sans" pitchFamily="2" charset="0"/>
                <a:ea typeface="Open Sans" pitchFamily="2" charset="0"/>
                <a:cs typeface="Open Sans" pitchFamily="2" charset="0"/>
              </a:rPr>
              <a:t>. La scelta del regime di aiuto (art. 20 o 20bis GBER) sta invece al solo/a operatore/impresa. In caso di inquadramento non corretto da parte dell’operatore/impresa (tipicamente il mancato inquadramento in uno dei due regimi previsti), l’importo dell’aiuto concesso potrà essere ridotto in fase di istruttoria del progetto e prima della concessione dell’aiuto.</a:t>
            </a:r>
          </a:p>
          <a:p>
            <a:endParaRPr lang="it-IT" sz="2800" b="1">
              <a:solidFill>
                <a:srgbClr val="124391"/>
              </a:solidFill>
              <a:latin typeface="Open Sans" pitchFamily="2" charset="0"/>
              <a:ea typeface="Open Sans" pitchFamily="2" charset="0"/>
              <a:cs typeface="Open Sans" pitchFamily="2" charset="0"/>
            </a:endParaRPr>
          </a:p>
          <a:p>
            <a:r>
              <a:rPr lang="it-IT" sz="2800" b="1">
                <a:solidFill>
                  <a:srgbClr val="124391"/>
                </a:solidFill>
                <a:latin typeface="Open Sans" pitchFamily="2" charset="0"/>
                <a:ea typeface="Open Sans" pitchFamily="2" charset="0"/>
                <a:cs typeface="Open Sans" pitchFamily="2" charset="0"/>
              </a:rPr>
              <a:t>Attenzione</a:t>
            </a:r>
            <a:r>
              <a:rPr lang="it-IT" sz="2800">
                <a:solidFill>
                  <a:srgbClr val="124391"/>
                </a:solidFill>
                <a:latin typeface="Open Sans" pitchFamily="2" charset="0"/>
                <a:ea typeface="Open Sans" pitchFamily="2" charset="0"/>
                <a:cs typeface="Open Sans" pitchFamily="2" charset="0"/>
              </a:rPr>
              <a:t>: non è prevista la concessione di aiuti in </a:t>
            </a:r>
            <a:r>
              <a:rPr lang="it-IT" sz="2800" i="1">
                <a:solidFill>
                  <a:srgbClr val="124391"/>
                </a:solidFill>
                <a:latin typeface="Open Sans" pitchFamily="2" charset="0"/>
                <a:ea typeface="Open Sans" pitchFamily="2" charset="0"/>
                <a:cs typeface="Open Sans" pitchFamily="2" charset="0"/>
              </a:rPr>
              <a:t>de </a:t>
            </a:r>
            <a:r>
              <a:rPr lang="it-IT" sz="2800" i="1" err="1">
                <a:solidFill>
                  <a:srgbClr val="124391"/>
                </a:solidFill>
                <a:latin typeface="Open Sans" pitchFamily="2" charset="0"/>
                <a:ea typeface="Open Sans" pitchFamily="2" charset="0"/>
                <a:cs typeface="Open Sans" pitchFamily="2" charset="0"/>
              </a:rPr>
              <a:t>minimis</a:t>
            </a:r>
            <a:r>
              <a:rPr lang="it-IT" sz="2800" i="1">
                <a:solidFill>
                  <a:srgbClr val="124391"/>
                </a:solidFill>
                <a:latin typeface="Open Sans" pitchFamily="2" charset="0"/>
                <a:ea typeface="Open Sans" pitchFamily="2" charset="0"/>
                <a:cs typeface="Open Sans" pitchFamily="2" charset="0"/>
              </a:rPr>
              <a:t> </a:t>
            </a:r>
            <a:r>
              <a:rPr lang="it-IT" sz="2800">
                <a:solidFill>
                  <a:srgbClr val="124391"/>
                </a:solidFill>
                <a:latin typeface="Open Sans" pitchFamily="2" charset="0"/>
                <a:ea typeface="Open Sans" pitchFamily="2" charset="0"/>
                <a:cs typeface="Open Sans" pitchFamily="2" charset="0"/>
              </a:rPr>
              <a:t>nell’ambito del presente Avviso.</a:t>
            </a:r>
          </a:p>
          <a:p>
            <a:pPr algn="just"/>
            <a:endParaRPr lang="it-IT" sz="2800">
              <a:solidFill>
                <a:srgbClr val="124391"/>
              </a:solidFill>
              <a:latin typeface="Open Sans" pitchFamily="2" charset="0"/>
              <a:ea typeface="Open Sans" pitchFamily="2" charset="0"/>
              <a:cs typeface="Open Sans" pitchFamily="2" charset="0"/>
            </a:endParaRPr>
          </a:p>
          <a:p>
            <a:pPr algn="just"/>
            <a:endParaRPr lang="it-IT" sz="2800">
              <a:solidFill>
                <a:srgbClr val="124391"/>
              </a:solidFill>
              <a:latin typeface="Open Sans" pitchFamily="2" charset="0"/>
              <a:ea typeface="Open Sans" pitchFamily="2" charset="0"/>
              <a:cs typeface="Open Sans" pitchFamily="2" charset="0"/>
            </a:endParaRPr>
          </a:p>
        </p:txBody>
      </p:sp>
      <p:sp>
        <p:nvSpPr>
          <p:cNvPr id="5" name="CasellaDiTesto 1">
            <a:extLst>
              <a:ext uri="{FF2B5EF4-FFF2-40B4-BE49-F238E27FC236}">
                <a16:creationId xmlns:a16="http://schemas.microsoft.com/office/drawing/2014/main" id="{A1BD3F42-CC1D-7D7B-D732-AC89CF3A9CB1}"/>
              </a:ext>
            </a:extLst>
          </p:cNvPr>
          <p:cNvSpPr txBox="1"/>
          <p:nvPr/>
        </p:nvSpPr>
        <p:spPr>
          <a:xfrm>
            <a:off x="588103" y="2119882"/>
            <a:ext cx="16973065" cy="1569660"/>
          </a:xfrm>
          <a:prstGeom prst="rect">
            <a:avLst/>
          </a:prstGeom>
          <a:noFill/>
        </p:spPr>
        <p:txBody>
          <a:bodyPr wrap="square" rtlCol="0">
            <a:spAutoFit/>
          </a:bodyPr>
          <a:lstStyle/>
          <a:p>
            <a:r>
              <a:rPr lang="it-IT" sz="4800" b="1" i="1">
                <a:solidFill>
                  <a:schemeClr val="accent2"/>
                </a:solidFill>
                <a:latin typeface="Open Sans" pitchFamily="2" charset="0"/>
                <a:ea typeface="Open Sans" pitchFamily="2" charset="0"/>
                <a:cs typeface="Open Sans" pitchFamily="2" charset="0"/>
              </a:rPr>
              <a:t>5. L’autovalutazione sugli aiuti di Stato per i beneficiari italiani deve essere fatta dalle sole imprese?</a:t>
            </a:r>
          </a:p>
        </p:txBody>
      </p:sp>
      <p:sp>
        <p:nvSpPr>
          <p:cNvPr id="6" name="CasellaDiTesto 2">
            <a:extLst>
              <a:ext uri="{FF2B5EF4-FFF2-40B4-BE49-F238E27FC236}">
                <a16:creationId xmlns:a16="http://schemas.microsoft.com/office/drawing/2014/main" id="{3FAA9114-2DA7-DE42-B49A-F646B50307B0}"/>
              </a:ext>
            </a:extLst>
          </p:cNvPr>
          <p:cNvSpPr txBox="1"/>
          <p:nvPr/>
        </p:nvSpPr>
        <p:spPr>
          <a:xfrm>
            <a:off x="835047" y="5601295"/>
            <a:ext cx="23029600" cy="2246769"/>
          </a:xfrm>
          <a:prstGeom prst="rect">
            <a:avLst/>
          </a:prstGeom>
          <a:noFill/>
        </p:spPr>
        <p:txBody>
          <a:bodyPr wrap="square" rtlCol="0">
            <a:spAutoFit/>
          </a:bodyPr>
          <a:lstStyle/>
          <a:p>
            <a:r>
              <a:rPr lang="it-IT" sz="2800">
                <a:solidFill>
                  <a:srgbClr val="124391"/>
                </a:solidFill>
                <a:latin typeface="Open Sans" pitchFamily="2" charset="0"/>
                <a:ea typeface="Open Sans" pitchFamily="2" charset="0"/>
                <a:cs typeface="Open Sans" pitchFamily="2" charset="0"/>
              </a:rPr>
              <a:t>Pertanto, ciascun soggetto che partecipa ad un progetto dovrà valutare </a:t>
            </a:r>
            <a:r>
              <a:rPr lang="it-IT" sz="2800" b="1">
                <a:solidFill>
                  <a:srgbClr val="124391"/>
                </a:solidFill>
                <a:latin typeface="Open Sans" pitchFamily="2" charset="0"/>
                <a:ea typeface="Open Sans" pitchFamily="2" charset="0"/>
                <a:cs typeface="Open Sans" pitchFamily="2" charset="0"/>
              </a:rPr>
              <a:t>se sono presenti tutti i seguenti elementi</a:t>
            </a:r>
            <a:r>
              <a:rPr lang="it-IT" sz="2800">
                <a:solidFill>
                  <a:srgbClr val="124391"/>
                </a:solidFill>
                <a:latin typeface="Open Sans" pitchFamily="2" charset="0"/>
                <a:ea typeface="Open Sans" pitchFamily="2" charset="0"/>
                <a:cs typeface="Open Sans" pitchFamily="2" charset="0"/>
              </a:rPr>
              <a:t>:</a:t>
            </a:r>
          </a:p>
          <a:p>
            <a:pPr marL="514350" indent="-514350">
              <a:buFont typeface="+mj-lt"/>
              <a:buAutoNum type="arabicPeriod"/>
            </a:pPr>
            <a:r>
              <a:rPr lang="it-IT" sz="2800">
                <a:solidFill>
                  <a:srgbClr val="124391"/>
                </a:solidFill>
                <a:latin typeface="Open Sans" pitchFamily="2" charset="0"/>
                <a:ea typeface="Open Sans" pitchFamily="2" charset="0"/>
                <a:cs typeface="Open Sans" pitchFamily="2" charset="0"/>
              </a:rPr>
              <a:t>se è </a:t>
            </a:r>
            <a:r>
              <a:rPr lang="it-IT" sz="2800" b="1">
                <a:solidFill>
                  <a:srgbClr val="124391"/>
                </a:solidFill>
                <a:latin typeface="Open Sans" pitchFamily="2" charset="0"/>
                <a:ea typeface="Open Sans" pitchFamily="2" charset="0"/>
                <a:cs typeface="Open Sans" pitchFamily="2" charset="0"/>
              </a:rPr>
              <a:t>un’impresa</a:t>
            </a:r>
            <a:r>
              <a:rPr lang="it-IT" sz="2800">
                <a:solidFill>
                  <a:srgbClr val="124391"/>
                </a:solidFill>
                <a:latin typeface="Open Sans" pitchFamily="2" charset="0"/>
                <a:ea typeface="Open Sans" pitchFamily="2" charset="0"/>
                <a:cs typeface="Open Sans" pitchFamily="2" charset="0"/>
              </a:rPr>
              <a:t>, </a:t>
            </a:r>
            <a:r>
              <a:rPr lang="it-IT" sz="2800" b="1">
                <a:solidFill>
                  <a:srgbClr val="124391"/>
                </a:solidFill>
                <a:latin typeface="Open Sans" pitchFamily="2" charset="0"/>
                <a:ea typeface="Open Sans" pitchFamily="2" charset="0"/>
                <a:cs typeface="Open Sans" pitchFamily="2" charset="0"/>
              </a:rPr>
              <a:t>ovvero</a:t>
            </a:r>
            <a:r>
              <a:rPr lang="it-IT" sz="2800">
                <a:solidFill>
                  <a:srgbClr val="124391"/>
                </a:solidFill>
                <a:latin typeface="Open Sans" pitchFamily="2" charset="0"/>
                <a:ea typeface="Open Sans" pitchFamily="2" charset="0"/>
                <a:cs typeface="Open Sans" pitchFamily="2" charset="0"/>
              </a:rPr>
              <a:t>, se realizza nel progetto </a:t>
            </a:r>
            <a:r>
              <a:rPr lang="it-IT" sz="2800" b="1">
                <a:solidFill>
                  <a:srgbClr val="124391"/>
                </a:solidFill>
                <a:latin typeface="Open Sans" pitchFamily="2" charset="0"/>
                <a:ea typeface="Open Sans" pitchFamily="2" charset="0"/>
                <a:cs typeface="Open Sans" pitchFamily="2" charset="0"/>
              </a:rPr>
              <a:t>un’attività che ha una rilevanza economica sul mercato</a:t>
            </a:r>
            <a:r>
              <a:rPr lang="it-IT" sz="2800">
                <a:solidFill>
                  <a:srgbClr val="124391"/>
                </a:solidFill>
                <a:latin typeface="Open Sans" pitchFamily="2" charset="0"/>
                <a:ea typeface="Open Sans" pitchFamily="2" charset="0"/>
                <a:cs typeface="Open Sans" pitchFamily="2" charset="0"/>
              </a:rPr>
              <a:t>; </a:t>
            </a:r>
          </a:p>
          <a:p>
            <a:pPr marL="514350" indent="-514350">
              <a:buFont typeface="+mj-lt"/>
              <a:buAutoNum type="arabicPeriod"/>
            </a:pPr>
            <a:r>
              <a:rPr lang="it-IT" sz="2800">
                <a:solidFill>
                  <a:srgbClr val="124391"/>
                </a:solidFill>
                <a:latin typeface="Open Sans" pitchFamily="2" charset="0"/>
                <a:ea typeface="Open Sans" pitchFamily="2" charset="0"/>
                <a:cs typeface="Open Sans" pitchFamily="2" charset="0"/>
              </a:rPr>
              <a:t>se l’attività che realizza nel progetto genera un </a:t>
            </a:r>
            <a:r>
              <a:rPr lang="it-IT" sz="2800" b="1">
                <a:solidFill>
                  <a:srgbClr val="124391"/>
                </a:solidFill>
                <a:latin typeface="Open Sans" pitchFamily="2" charset="0"/>
                <a:ea typeface="Open Sans" pitchFamily="2" charset="0"/>
                <a:cs typeface="Open Sans" pitchFamily="2" charset="0"/>
              </a:rPr>
              <a:t>vantaggio competitivo rispetto </a:t>
            </a:r>
            <a:r>
              <a:rPr lang="it-IT" sz="2800">
                <a:solidFill>
                  <a:srgbClr val="124391"/>
                </a:solidFill>
                <a:latin typeface="Open Sans" pitchFamily="2" charset="0"/>
                <a:ea typeface="Open Sans" pitchFamily="2" charset="0"/>
                <a:cs typeface="Open Sans" pitchFamily="2" charset="0"/>
              </a:rPr>
              <a:t>agli altri operatori economici che agiscono sul mercato (mercato già esistente in cui opera il soggetto); </a:t>
            </a:r>
          </a:p>
          <a:p>
            <a:pPr marL="514350" indent="-514350">
              <a:buFont typeface="+mj-lt"/>
              <a:buAutoNum type="arabicPeriod"/>
            </a:pPr>
            <a:r>
              <a:rPr lang="it-IT" sz="2800">
                <a:solidFill>
                  <a:srgbClr val="124391"/>
                </a:solidFill>
                <a:latin typeface="Open Sans" pitchFamily="2" charset="0"/>
                <a:ea typeface="Open Sans" pitchFamily="2" charset="0"/>
                <a:cs typeface="Open Sans" pitchFamily="2" charset="0"/>
              </a:rPr>
              <a:t>se l’attività non sarebbe realizzata se non ci fosse il contributo pubblico concesso dal Programma (</a:t>
            </a:r>
            <a:r>
              <a:rPr lang="it-IT" sz="2800" b="1">
                <a:solidFill>
                  <a:srgbClr val="124391"/>
                </a:solidFill>
                <a:latin typeface="Open Sans" pitchFamily="2" charset="0"/>
                <a:ea typeface="Open Sans" pitchFamily="2" charset="0"/>
                <a:cs typeface="Open Sans" pitchFamily="2" charset="0"/>
              </a:rPr>
              <a:t>effetto incentivante</a:t>
            </a:r>
            <a:r>
              <a:rPr lang="it-IT" sz="2800">
                <a:solidFill>
                  <a:srgbClr val="124391"/>
                </a:solidFill>
                <a:latin typeface="Open Sans" pitchFamily="2" charset="0"/>
                <a:ea typeface="Open Sans" pitchFamily="2" charset="0"/>
                <a:cs typeface="Open Sans" pitchFamily="2" charset="0"/>
              </a:rPr>
              <a:t>).</a:t>
            </a:r>
          </a:p>
        </p:txBody>
      </p:sp>
      <p:cxnSp>
        <p:nvCxnSpPr>
          <p:cNvPr id="7" name="Straight Connector 6">
            <a:extLst>
              <a:ext uri="{FF2B5EF4-FFF2-40B4-BE49-F238E27FC236}">
                <a16:creationId xmlns:a16="http://schemas.microsoft.com/office/drawing/2014/main" id="{F8A2CCC3-3070-E2E2-5C36-9B5E2D11367F}"/>
              </a:ext>
            </a:extLst>
          </p:cNvPr>
          <p:cNvCxnSpPr>
            <a:cxnSpLocks/>
          </p:cNvCxnSpPr>
          <p:nvPr/>
        </p:nvCxnSpPr>
        <p:spPr>
          <a:xfrm>
            <a:off x="658443" y="2002652"/>
            <a:ext cx="169027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asellaDiTesto 2">
            <a:extLst>
              <a:ext uri="{FF2B5EF4-FFF2-40B4-BE49-F238E27FC236}">
                <a16:creationId xmlns:a16="http://schemas.microsoft.com/office/drawing/2014/main" id="{7B2D1293-2187-AB0D-0E9C-48EB38F1D605}"/>
              </a:ext>
            </a:extLst>
          </p:cNvPr>
          <p:cNvSpPr txBox="1"/>
          <p:nvPr/>
        </p:nvSpPr>
        <p:spPr>
          <a:xfrm>
            <a:off x="834293" y="4004579"/>
            <a:ext cx="15411548" cy="1384995"/>
          </a:xfrm>
          <a:prstGeom prst="rect">
            <a:avLst/>
          </a:prstGeom>
          <a:noFill/>
        </p:spPr>
        <p:txBody>
          <a:bodyPr wrap="square" rtlCol="0">
            <a:spAutoFit/>
          </a:bodyPr>
          <a:lstStyle/>
          <a:p>
            <a:pPr algn="just"/>
            <a:r>
              <a:rPr lang="it-IT" sz="2800" b="1">
                <a:solidFill>
                  <a:srgbClr val="124391"/>
                </a:solidFill>
                <a:latin typeface="Open Sans" pitchFamily="2" charset="0"/>
                <a:ea typeface="Open Sans" pitchFamily="2" charset="0"/>
                <a:cs typeface="Open Sans" pitchFamily="2" charset="0"/>
              </a:rPr>
              <a:t>No, da tutti i candidati italiani </a:t>
            </a:r>
            <a:r>
              <a:rPr lang="it-IT" sz="2800">
                <a:solidFill>
                  <a:srgbClr val="124391"/>
                </a:solidFill>
                <a:latin typeface="Open Sans" pitchFamily="2" charset="0"/>
                <a:ea typeface="Open Sans" pitchFamily="2" charset="0"/>
                <a:cs typeface="Open Sans" pitchFamily="2" charset="0"/>
              </a:rPr>
              <a:t>a prescindere dalla loro natura giuridica. </a:t>
            </a:r>
          </a:p>
          <a:p>
            <a:pPr algn="just"/>
            <a:r>
              <a:rPr lang="it-IT" sz="2800">
                <a:solidFill>
                  <a:srgbClr val="124391"/>
                </a:solidFill>
                <a:latin typeface="Open Sans" pitchFamily="2" charset="0"/>
                <a:ea typeface="Open Sans" pitchFamily="2" charset="0"/>
                <a:cs typeface="Open Sans" pitchFamily="2" charset="0"/>
              </a:rPr>
              <a:t>Infatti, anche un soggetto che non si configura come un’impresa potrebbe trovarsi a realizzare nel progetto </a:t>
            </a:r>
            <a:r>
              <a:rPr lang="it-IT" sz="2800" b="1">
                <a:solidFill>
                  <a:srgbClr val="124391"/>
                </a:solidFill>
                <a:latin typeface="Open Sans" pitchFamily="2" charset="0"/>
                <a:ea typeface="Open Sans" pitchFamily="2" charset="0"/>
                <a:cs typeface="Open Sans" pitchFamily="2" charset="0"/>
              </a:rPr>
              <a:t>un’attività con rilevanza economica sul mercato</a:t>
            </a:r>
            <a:r>
              <a:rPr lang="it-IT" sz="2800">
                <a:solidFill>
                  <a:srgbClr val="124391"/>
                </a:solidFill>
                <a:latin typeface="Open Sans" pitchFamily="2" charset="0"/>
                <a:ea typeface="Open Sans" pitchFamily="2" charset="0"/>
                <a:cs typeface="Open Sans" pitchFamily="2" charset="0"/>
              </a:rPr>
              <a:t>.</a:t>
            </a:r>
          </a:p>
        </p:txBody>
      </p:sp>
    </p:spTree>
    <p:extLst>
      <p:ext uri="{BB962C8B-B14F-4D97-AF65-F5344CB8AC3E}">
        <p14:creationId xmlns:p14="http://schemas.microsoft.com/office/powerpoint/2010/main" val="1301337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3" name="CasellaDiTesto 2">
            <a:extLst>
              <a:ext uri="{FF2B5EF4-FFF2-40B4-BE49-F238E27FC236}">
                <a16:creationId xmlns:a16="http://schemas.microsoft.com/office/drawing/2014/main" id="{4D62E64F-DADA-0B90-1E10-6F749A322F6E}"/>
              </a:ext>
            </a:extLst>
          </p:cNvPr>
          <p:cNvSpPr txBox="1"/>
          <p:nvPr/>
        </p:nvSpPr>
        <p:spPr>
          <a:xfrm>
            <a:off x="676027" y="4030282"/>
            <a:ext cx="23030355" cy="1354217"/>
          </a:xfrm>
          <a:prstGeom prst="rect">
            <a:avLst/>
          </a:prstGeom>
          <a:noFill/>
        </p:spPr>
        <p:txBody>
          <a:bodyPr wrap="square" rtlCol="0">
            <a:spAutoFit/>
          </a:bodyPr>
          <a:lstStyle/>
          <a:p>
            <a:endParaRPr lang="it-IT" sz="3200">
              <a:solidFill>
                <a:srgbClr val="124391"/>
              </a:solidFill>
              <a:latin typeface="Open Sans" pitchFamily="2" charset="0"/>
              <a:ea typeface="Open Sans" pitchFamily="2" charset="0"/>
              <a:cs typeface="Open Sans" pitchFamily="2" charset="0"/>
            </a:endParaRPr>
          </a:p>
          <a:p>
            <a:br>
              <a:rPr lang="it-IT" sz="1800">
                <a:solidFill>
                  <a:srgbClr val="000000"/>
                </a:solidFill>
                <a:effectLst/>
                <a:latin typeface="Aptos Narrow" panose="020B0004020202020204" pitchFamily="34" charset="0"/>
              </a:rPr>
            </a:br>
            <a:endParaRPr lang="it-IT" sz="3200">
              <a:solidFill>
                <a:srgbClr val="124391"/>
              </a:solidFill>
              <a:latin typeface="Open Sans" pitchFamily="2" charset="0"/>
              <a:ea typeface="Open Sans" pitchFamily="2" charset="0"/>
              <a:cs typeface="Open Sans" pitchFamily="2" charset="0"/>
            </a:endParaRPr>
          </a:p>
        </p:txBody>
      </p:sp>
      <p:sp>
        <p:nvSpPr>
          <p:cNvPr id="4" name="CasellaDiTesto 3">
            <a:extLst>
              <a:ext uri="{FF2B5EF4-FFF2-40B4-BE49-F238E27FC236}">
                <a16:creationId xmlns:a16="http://schemas.microsoft.com/office/drawing/2014/main" id="{0CE9882D-7FEC-2F5C-5EB7-9AD7FDF1F5BB}"/>
              </a:ext>
            </a:extLst>
          </p:cNvPr>
          <p:cNvSpPr txBox="1"/>
          <p:nvPr/>
        </p:nvSpPr>
        <p:spPr>
          <a:xfrm>
            <a:off x="1027719" y="9349349"/>
            <a:ext cx="23030355" cy="2246769"/>
          </a:xfrm>
          <a:prstGeom prst="rect">
            <a:avLst/>
          </a:prstGeom>
          <a:noFill/>
        </p:spPr>
        <p:txBody>
          <a:bodyPr wrap="square" rtlCol="0">
            <a:spAutoFit/>
          </a:bodyPr>
          <a:lstStyle/>
          <a:p>
            <a:r>
              <a:rPr lang="it-IT" sz="2800">
                <a:solidFill>
                  <a:srgbClr val="124391"/>
                </a:solidFill>
                <a:latin typeface="Open Sans" pitchFamily="2" charset="0"/>
                <a:ea typeface="Open Sans" pitchFamily="2" charset="0"/>
                <a:cs typeface="Open Sans" pitchFamily="2" charset="0"/>
              </a:rPr>
              <a:t>Fatto salvo l’obbligo di richiesta entro i 60 giorni dall’avvio del progetto per i beneficiari in aiuto, tutti i beneficiari potranno comunque ricevere l’anticipo solo dopo l’assunzione degli impegni finanziari a loro favore sul bilancio di Regione Lombardia, che avviene successivamente all'accettazione del finanziamento da parte del Capofila con trasmissione della Convenzione di partenariato sottoscritta da parte di tutti i partner. </a:t>
            </a:r>
          </a:p>
          <a:p>
            <a:r>
              <a:rPr lang="it-IT" sz="2800">
                <a:solidFill>
                  <a:srgbClr val="124391"/>
                </a:solidFill>
                <a:latin typeface="Open Sans" pitchFamily="2" charset="0"/>
                <a:ea typeface="Open Sans" pitchFamily="2" charset="0"/>
                <a:cs typeface="Open Sans" pitchFamily="2" charset="0"/>
              </a:rPr>
              <a:t>Tale atto potrebbe essere successivo alla data di avvio delle attività prevista nella comunicazione </a:t>
            </a:r>
            <a:r>
              <a:rPr lang="it-IT" sz="2800" err="1">
                <a:solidFill>
                  <a:srgbClr val="124391"/>
                </a:solidFill>
                <a:latin typeface="Open Sans" pitchFamily="2" charset="0"/>
                <a:ea typeface="Open Sans" pitchFamily="2" charset="0"/>
                <a:cs typeface="Open Sans" pitchFamily="2" charset="0"/>
              </a:rPr>
              <a:t>AdG</a:t>
            </a:r>
            <a:r>
              <a:rPr lang="it-IT" sz="2800">
                <a:solidFill>
                  <a:srgbClr val="124391"/>
                </a:solidFill>
                <a:latin typeface="Open Sans" pitchFamily="2" charset="0"/>
                <a:ea typeface="Open Sans" pitchFamily="2" charset="0"/>
                <a:cs typeface="Open Sans" pitchFamily="2" charset="0"/>
              </a:rPr>
              <a:t> e accettata dal beneficiario. </a:t>
            </a:r>
          </a:p>
        </p:txBody>
      </p:sp>
      <p:sp>
        <p:nvSpPr>
          <p:cNvPr id="6" name="CasellaDiTesto 1">
            <a:extLst>
              <a:ext uri="{FF2B5EF4-FFF2-40B4-BE49-F238E27FC236}">
                <a16:creationId xmlns:a16="http://schemas.microsoft.com/office/drawing/2014/main" id="{9EB7F051-D8CB-6726-7D13-021AA795BB24}"/>
              </a:ext>
            </a:extLst>
          </p:cNvPr>
          <p:cNvSpPr txBox="1"/>
          <p:nvPr/>
        </p:nvSpPr>
        <p:spPr>
          <a:xfrm>
            <a:off x="588103" y="2119882"/>
            <a:ext cx="16973065" cy="2308324"/>
          </a:xfrm>
          <a:prstGeom prst="rect">
            <a:avLst/>
          </a:prstGeom>
          <a:noFill/>
        </p:spPr>
        <p:txBody>
          <a:bodyPr wrap="square" rtlCol="0">
            <a:spAutoFit/>
          </a:bodyPr>
          <a:lstStyle/>
          <a:p>
            <a:pPr algn="l"/>
            <a:r>
              <a:rPr lang="it-IT" sz="4800" b="1" i="1">
                <a:solidFill>
                  <a:schemeClr val="accent2"/>
                </a:solidFill>
                <a:latin typeface="Open Sans" pitchFamily="2" charset="0"/>
                <a:ea typeface="Open Sans" pitchFamily="2" charset="0"/>
                <a:cs typeface="Open Sans" pitchFamily="2" charset="0"/>
              </a:rPr>
              <a:t>6. Come beneficiario italiano in aiuto di Stato sono obbligato a richiedere un anticipo pari al 40% del contributo assegnato?</a:t>
            </a:r>
          </a:p>
        </p:txBody>
      </p:sp>
      <p:sp>
        <p:nvSpPr>
          <p:cNvPr id="7" name="CasellaDiTesto 2">
            <a:extLst>
              <a:ext uri="{FF2B5EF4-FFF2-40B4-BE49-F238E27FC236}">
                <a16:creationId xmlns:a16="http://schemas.microsoft.com/office/drawing/2014/main" id="{F17B0083-AA2F-B93A-FD4A-1423363F27BE}"/>
              </a:ext>
            </a:extLst>
          </p:cNvPr>
          <p:cNvSpPr txBox="1"/>
          <p:nvPr/>
        </p:nvSpPr>
        <p:spPr>
          <a:xfrm>
            <a:off x="1027719" y="4777477"/>
            <a:ext cx="19155583" cy="4401205"/>
          </a:xfrm>
          <a:prstGeom prst="rect">
            <a:avLst/>
          </a:prstGeom>
          <a:noFill/>
        </p:spPr>
        <p:txBody>
          <a:bodyPr wrap="square" lIns="91440" tIns="45720" rIns="91440" bIns="45720" rtlCol="0" anchor="t">
            <a:spAutoFit/>
          </a:bodyPr>
          <a:lstStyle/>
          <a:p>
            <a:pPr algn="just"/>
            <a:r>
              <a:rPr lang="it-IT" sz="2800" b="1">
                <a:solidFill>
                  <a:srgbClr val="124391"/>
                </a:solidFill>
                <a:latin typeface="Open Sans"/>
                <a:ea typeface="Open Sans"/>
                <a:cs typeface="Open Sans"/>
              </a:rPr>
              <a:t>Sì, sono obbligato</a:t>
            </a:r>
            <a:r>
              <a:rPr lang="it-IT" sz="2800">
                <a:solidFill>
                  <a:srgbClr val="124391"/>
                </a:solidFill>
                <a:latin typeface="Open Sans"/>
                <a:ea typeface="Open Sans"/>
                <a:cs typeface="Open Sans"/>
              </a:rPr>
              <a:t>, ma anche per una percentuale inferiore al 40%.</a:t>
            </a:r>
          </a:p>
          <a:p>
            <a:pPr algn="just"/>
            <a:endParaRPr lang="it-IT" sz="2800">
              <a:solidFill>
                <a:srgbClr val="124391"/>
              </a:solidFill>
              <a:latin typeface="Open Sans" pitchFamily="2" charset="0"/>
              <a:ea typeface="Open Sans" pitchFamily="2" charset="0"/>
              <a:cs typeface="Open Sans" pitchFamily="2" charset="0"/>
            </a:endParaRPr>
          </a:p>
          <a:p>
            <a:r>
              <a:rPr lang="it-IT" sz="2800">
                <a:solidFill>
                  <a:srgbClr val="124391"/>
                </a:solidFill>
                <a:latin typeface="Open Sans"/>
                <a:ea typeface="Open Sans"/>
                <a:cs typeface="Open Sans"/>
              </a:rPr>
              <a:t>Come previsto al paragrafo C.4 dell’Avviso, l’anticipazione erogabile è:</a:t>
            </a:r>
          </a:p>
          <a:p>
            <a:pPr marL="457200" indent="-457200">
              <a:buFont typeface="Wingdings" panose="05000000000000000000" pitchFamily="2" charset="2"/>
              <a:buChar char="§"/>
            </a:pPr>
            <a:r>
              <a:rPr lang="it-IT" sz="2800" b="1">
                <a:solidFill>
                  <a:srgbClr val="124391"/>
                </a:solidFill>
                <a:latin typeface="Open Sans"/>
                <a:ea typeface="Open Sans"/>
                <a:cs typeface="Open Sans"/>
              </a:rPr>
              <a:t>fino al 30% del finanziamento assegnato ai beneficiari che non operano in regime di aiuto; </a:t>
            </a:r>
          </a:p>
          <a:p>
            <a:pPr marL="457200" indent="-457200">
              <a:buFont typeface="Wingdings" panose="05000000000000000000" pitchFamily="2" charset="2"/>
              <a:buChar char="§"/>
            </a:pPr>
            <a:r>
              <a:rPr lang="it-IT" sz="2800" b="1">
                <a:solidFill>
                  <a:srgbClr val="124391"/>
                </a:solidFill>
                <a:latin typeface="Open Sans"/>
                <a:ea typeface="Open Sans"/>
                <a:cs typeface="Open Sans"/>
              </a:rPr>
              <a:t>fino al 40% del finanziamento concesso ai sensi del regime di aiuto applicabile, per i beneficiari in aiuto. </a:t>
            </a:r>
            <a:endParaRPr lang="it-IT" sz="2800" b="1">
              <a:solidFill>
                <a:srgbClr val="124391"/>
              </a:solidFill>
              <a:latin typeface="Open Sans" pitchFamily="2" charset="0"/>
              <a:ea typeface="Open Sans" pitchFamily="2" charset="0"/>
              <a:cs typeface="Open Sans" pitchFamily="2" charset="0"/>
            </a:endParaRPr>
          </a:p>
          <a:p>
            <a:endParaRPr lang="it-IT" sz="2800">
              <a:solidFill>
                <a:srgbClr val="124391"/>
              </a:solidFill>
              <a:latin typeface="Open Sans" pitchFamily="2" charset="0"/>
              <a:ea typeface="Open Sans" pitchFamily="2" charset="0"/>
              <a:cs typeface="Open Sans" pitchFamily="2" charset="0"/>
            </a:endParaRPr>
          </a:p>
          <a:p>
            <a:r>
              <a:rPr lang="it-IT" sz="2800">
                <a:solidFill>
                  <a:srgbClr val="124391"/>
                </a:solidFill>
                <a:latin typeface="Open Sans"/>
                <a:ea typeface="Open Sans"/>
                <a:cs typeface="Open Sans"/>
              </a:rPr>
              <a:t>E’ fatto </a:t>
            </a:r>
            <a:r>
              <a:rPr lang="it-IT" sz="2800" b="1">
                <a:solidFill>
                  <a:srgbClr val="124391"/>
                </a:solidFill>
                <a:latin typeface="Open Sans"/>
                <a:ea typeface="Open Sans"/>
                <a:cs typeface="Open Sans"/>
              </a:rPr>
              <a:t>obbligo per tutti i beneficiari operanti in regime di aiuto di Stato di richiedere l’anticipo entro 60 giorni dalla data di avvio del progetto</a:t>
            </a:r>
            <a:r>
              <a:rPr lang="it-IT" sz="2800">
                <a:solidFill>
                  <a:srgbClr val="124391"/>
                </a:solidFill>
                <a:latin typeface="Open Sans"/>
                <a:ea typeface="Open Sans"/>
                <a:cs typeface="Open Sans"/>
              </a:rPr>
              <a:t>, presentando </a:t>
            </a:r>
            <a:r>
              <a:rPr lang="it-IT" sz="2800" b="1">
                <a:solidFill>
                  <a:srgbClr val="124391"/>
                </a:solidFill>
                <a:latin typeface="Open Sans"/>
                <a:ea typeface="Open Sans"/>
                <a:cs typeface="Open Sans"/>
              </a:rPr>
              <a:t>opportuna garanzia fideiussoria</a:t>
            </a:r>
            <a:r>
              <a:rPr lang="it-IT" sz="2800">
                <a:solidFill>
                  <a:srgbClr val="124391"/>
                </a:solidFill>
                <a:latin typeface="Open Sans"/>
                <a:ea typeface="Open Sans"/>
                <a:cs typeface="Open Sans"/>
              </a:rPr>
              <a:t> (per un importo pari a quello dell’anticipo). I costi della fideiussione sono ammissibili nella voce di spesa «consulenze e servizi esterni» fino alla chiusura del progetto.</a:t>
            </a:r>
          </a:p>
        </p:txBody>
      </p:sp>
      <p:cxnSp>
        <p:nvCxnSpPr>
          <p:cNvPr id="10" name="Straight Connector 9">
            <a:extLst>
              <a:ext uri="{FF2B5EF4-FFF2-40B4-BE49-F238E27FC236}">
                <a16:creationId xmlns:a16="http://schemas.microsoft.com/office/drawing/2014/main" id="{A50A017F-22E3-744F-FC0D-25843837F163}"/>
              </a:ext>
            </a:extLst>
          </p:cNvPr>
          <p:cNvCxnSpPr>
            <a:cxnSpLocks/>
          </p:cNvCxnSpPr>
          <p:nvPr/>
        </p:nvCxnSpPr>
        <p:spPr>
          <a:xfrm>
            <a:off x="658443" y="2002652"/>
            <a:ext cx="169027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578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7" name="CasellaDiTesto 1">
            <a:extLst>
              <a:ext uri="{FF2B5EF4-FFF2-40B4-BE49-F238E27FC236}">
                <a16:creationId xmlns:a16="http://schemas.microsoft.com/office/drawing/2014/main" id="{19455EC5-2D52-26BA-E09F-600DAE15817F}"/>
              </a:ext>
            </a:extLst>
          </p:cNvPr>
          <p:cNvSpPr txBox="1"/>
          <p:nvPr/>
        </p:nvSpPr>
        <p:spPr>
          <a:xfrm>
            <a:off x="588104" y="2119882"/>
            <a:ext cx="16416219" cy="3046988"/>
          </a:xfrm>
          <a:prstGeom prst="rect">
            <a:avLst/>
          </a:prstGeom>
          <a:noFill/>
        </p:spPr>
        <p:txBody>
          <a:bodyPr wrap="square" rtlCol="0">
            <a:spAutoFit/>
          </a:bodyPr>
          <a:lstStyle/>
          <a:p>
            <a:pPr algn="l"/>
            <a:r>
              <a:rPr lang="it-IT" sz="4800" b="1" i="1">
                <a:solidFill>
                  <a:schemeClr val="accent2"/>
                </a:solidFill>
                <a:latin typeface="Open Sans" pitchFamily="2" charset="0"/>
                <a:ea typeface="Open Sans" pitchFamily="2" charset="0"/>
                <a:cs typeface="Open Sans" pitchFamily="2" charset="0"/>
              </a:rPr>
              <a:t>7. Se sono un ente pubblico piemontese o lombardo con competenze su tutta la regione, il mio contributo va conteggiato nel massimale del 20% del finanziamento per i beneficiari e le attività fuori area?</a:t>
            </a:r>
          </a:p>
        </p:txBody>
      </p:sp>
      <p:sp>
        <p:nvSpPr>
          <p:cNvPr id="8" name="CasellaDiTesto 2">
            <a:extLst>
              <a:ext uri="{FF2B5EF4-FFF2-40B4-BE49-F238E27FC236}">
                <a16:creationId xmlns:a16="http://schemas.microsoft.com/office/drawing/2014/main" id="{884EDEB0-362B-3BAB-55E5-B371E451E22F}"/>
              </a:ext>
            </a:extLst>
          </p:cNvPr>
          <p:cNvSpPr txBox="1"/>
          <p:nvPr/>
        </p:nvSpPr>
        <p:spPr>
          <a:xfrm>
            <a:off x="1299695" y="5516311"/>
            <a:ext cx="17641277" cy="4401205"/>
          </a:xfrm>
          <a:prstGeom prst="rect">
            <a:avLst/>
          </a:prstGeom>
          <a:noFill/>
        </p:spPr>
        <p:txBody>
          <a:bodyPr wrap="square" lIns="91440" tIns="45720" rIns="91440" bIns="45720" rtlCol="0" anchor="t">
            <a:spAutoFit/>
          </a:bodyPr>
          <a:lstStyle/>
          <a:p>
            <a:r>
              <a:rPr lang="it-IT" sz="2800" b="1">
                <a:solidFill>
                  <a:srgbClr val="124391"/>
                </a:solidFill>
                <a:latin typeface="Open Sans"/>
                <a:ea typeface="Open Sans"/>
                <a:cs typeface="Open Sans"/>
              </a:rPr>
              <a:t>No.</a:t>
            </a:r>
            <a:r>
              <a:rPr lang="it-IT" sz="2800">
                <a:solidFill>
                  <a:srgbClr val="124391"/>
                </a:solidFill>
                <a:latin typeface="Open Sans"/>
                <a:ea typeface="Open Sans"/>
                <a:cs typeface="Open Sans"/>
              </a:rPr>
              <a:t> Il contributo assegnato ad un ente pubblico piemontese o lombardo con competenze istituzionali su tutto il territorio regionale che partecipa come Capofila o come partner </a:t>
            </a:r>
            <a:r>
              <a:rPr lang="it-IT" sz="2800" b="1">
                <a:solidFill>
                  <a:srgbClr val="124391"/>
                </a:solidFill>
                <a:latin typeface="Open Sans"/>
                <a:ea typeface="Open Sans"/>
                <a:cs typeface="Open Sans"/>
              </a:rPr>
              <a:t>non deve essere conteggiato nel massimale del 20% del contributo pubblico totale riconoscibile ai beneficiari italiani localizzati fuori area.</a:t>
            </a:r>
          </a:p>
          <a:p>
            <a:endParaRPr lang="it-IT" sz="2800">
              <a:solidFill>
                <a:srgbClr val="124391"/>
              </a:solidFill>
              <a:latin typeface="Open Sans" pitchFamily="2" charset="0"/>
              <a:ea typeface="Open Sans" pitchFamily="2" charset="0"/>
              <a:cs typeface="Open Sans" pitchFamily="2" charset="0"/>
            </a:endParaRPr>
          </a:p>
          <a:p>
            <a:r>
              <a:rPr lang="it-IT" sz="2800">
                <a:solidFill>
                  <a:srgbClr val="124391"/>
                </a:solidFill>
                <a:latin typeface="Open Sans"/>
                <a:ea typeface="Open Sans"/>
                <a:cs typeface="Open Sans"/>
              </a:rPr>
              <a:t>Si consideri che alla soglia del 20% concorrono </a:t>
            </a:r>
            <a:r>
              <a:rPr lang="it-IT" sz="2800" b="1">
                <a:solidFill>
                  <a:srgbClr val="124391"/>
                </a:solidFill>
                <a:latin typeface="Open Sans"/>
                <a:ea typeface="Open Sans"/>
                <a:cs typeface="Open Sans"/>
              </a:rPr>
              <a:t>anche i contributi che il Capofila/partner con sede in area prevede di utilizzare al di fuori dei territori italiani del Programma</a:t>
            </a:r>
            <a:r>
              <a:rPr lang="it-IT" sz="2800">
                <a:solidFill>
                  <a:srgbClr val="124391"/>
                </a:solidFill>
                <a:latin typeface="Open Sans"/>
                <a:ea typeface="Open Sans"/>
                <a:cs typeface="Open Sans"/>
              </a:rPr>
              <a:t>, ad eccezione delle spese di promozione del progetto e di formazione.</a:t>
            </a:r>
          </a:p>
          <a:p>
            <a:endParaRPr lang="it-IT" sz="2800">
              <a:solidFill>
                <a:srgbClr val="124391"/>
              </a:solidFill>
              <a:latin typeface="Open Sans" pitchFamily="2" charset="0"/>
              <a:ea typeface="Open Sans" pitchFamily="2" charset="0"/>
              <a:cs typeface="Open Sans" pitchFamily="2" charset="0"/>
            </a:endParaRPr>
          </a:p>
          <a:p>
            <a:r>
              <a:rPr lang="it-IT" sz="2800">
                <a:solidFill>
                  <a:srgbClr val="124391"/>
                </a:solidFill>
                <a:latin typeface="Open Sans"/>
                <a:ea typeface="Open Sans"/>
                <a:cs typeface="Open Sans"/>
              </a:rPr>
              <a:t>Non vi è analogo limite per i beneficiari svizzeri.</a:t>
            </a:r>
          </a:p>
        </p:txBody>
      </p:sp>
      <p:cxnSp>
        <p:nvCxnSpPr>
          <p:cNvPr id="11" name="Straight Connector 10">
            <a:extLst>
              <a:ext uri="{FF2B5EF4-FFF2-40B4-BE49-F238E27FC236}">
                <a16:creationId xmlns:a16="http://schemas.microsoft.com/office/drawing/2014/main" id="{912F5810-2563-59F6-0794-379241A84C6A}"/>
              </a:ext>
            </a:extLst>
          </p:cNvPr>
          <p:cNvCxnSpPr>
            <a:cxnSpLocks/>
          </p:cNvCxnSpPr>
          <p:nvPr/>
        </p:nvCxnSpPr>
        <p:spPr>
          <a:xfrm>
            <a:off x="658443" y="2002652"/>
            <a:ext cx="169027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00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3" name="CasellaDiTesto 2">
            <a:extLst>
              <a:ext uri="{FF2B5EF4-FFF2-40B4-BE49-F238E27FC236}">
                <a16:creationId xmlns:a16="http://schemas.microsoft.com/office/drawing/2014/main" id="{4D62E64F-DADA-0B90-1E10-6F749A322F6E}"/>
              </a:ext>
            </a:extLst>
          </p:cNvPr>
          <p:cNvSpPr txBox="1"/>
          <p:nvPr/>
        </p:nvSpPr>
        <p:spPr>
          <a:xfrm>
            <a:off x="447427" y="4104978"/>
            <a:ext cx="23030355" cy="1354217"/>
          </a:xfrm>
          <a:prstGeom prst="rect">
            <a:avLst/>
          </a:prstGeom>
          <a:noFill/>
        </p:spPr>
        <p:txBody>
          <a:bodyPr wrap="square" rtlCol="0">
            <a:spAutoFit/>
          </a:bodyPr>
          <a:lstStyle/>
          <a:p>
            <a:endParaRPr lang="it-IT" sz="3200">
              <a:solidFill>
                <a:srgbClr val="124391"/>
              </a:solidFill>
              <a:latin typeface="Open Sans" pitchFamily="2" charset="0"/>
              <a:ea typeface="Open Sans" pitchFamily="2" charset="0"/>
              <a:cs typeface="Open Sans" pitchFamily="2" charset="0"/>
            </a:endParaRPr>
          </a:p>
          <a:p>
            <a:br>
              <a:rPr lang="it-IT" sz="1800">
                <a:solidFill>
                  <a:srgbClr val="000000"/>
                </a:solidFill>
                <a:effectLst/>
                <a:latin typeface="Aptos Narrow" panose="020B0004020202020204" pitchFamily="34" charset="0"/>
              </a:rPr>
            </a:br>
            <a:endParaRPr lang="it-IT" sz="3200">
              <a:solidFill>
                <a:srgbClr val="124391"/>
              </a:solidFill>
              <a:latin typeface="Open Sans" pitchFamily="2" charset="0"/>
              <a:ea typeface="Open Sans" pitchFamily="2" charset="0"/>
              <a:cs typeface="Open Sans" pitchFamily="2" charset="0"/>
            </a:endParaRPr>
          </a:p>
        </p:txBody>
      </p:sp>
      <p:pic>
        <p:nvPicPr>
          <p:cNvPr id="11" name="Immagine 10">
            <a:extLst>
              <a:ext uri="{FF2B5EF4-FFF2-40B4-BE49-F238E27FC236}">
                <a16:creationId xmlns:a16="http://schemas.microsoft.com/office/drawing/2014/main" id="{18C11D82-11F0-E8D6-BF0B-A6D3222872AF}"/>
              </a:ext>
            </a:extLst>
          </p:cNvPr>
          <p:cNvPicPr>
            <a:picLocks noChangeAspect="1"/>
          </p:cNvPicPr>
          <p:nvPr/>
        </p:nvPicPr>
        <p:blipFill>
          <a:blip r:embed="rId4"/>
          <a:stretch>
            <a:fillRect/>
          </a:stretch>
        </p:blipFill>
        <p:spPr>
          <a:xfrm>
            <a:off x="676029" y="3868848"/>
            <a:ext cx="13800000" cy="7447619"/>
          </a:xfrm>
          <a:prstGeom prst="rect">
            <a:avLst/>
          </a:prstGeom>
        </p:spPr>
      </p:pic>
      <p:sp>
        <p:nvSpPr>
          <p:cNvPr id="13" name="CasellaDiTesto 12">
            <a:extLst>
              <a:ext uri="{FF2B5EF4-FFF2-40B4-BE49-F238E27FC236}">
                <a16:creationId xmlns:a16="http://schemas.microsoft.com/office/drawing/2014/main" id="{52E66D06-2AF5-0C47-4511-13D3914133F0}"/>
              </a:ext>
            </a:extLst>
          </p:cNvPr>
          <p:cNvSpPr txBox="1"/>
          <p:nvPr/>
        </p:nvSpPr>
        <p:spPr>
          <a:xfrm>
            <a:off x="5496667" y="9402567"/>
            <a:ext cx="5996963" cy="369332"/>
          </a:xfrm>
          <a:prstGeom prst="rect">
            <a:avLst/>
          </a:prstGeom>
          <a:noFill/>
        </p:spPr>
        <p:txBody>
          <a:bodyPr wrap="none" rtlCol="0">
            <a:spAutoFit/>
          </a:bodyPr>
          <a:lstStyle/>
          <a:p>
            <a:r>
              <a:rPr lang="it-IT" b="1">
                <a:solidFill>
                  <a:srgbClr val="FF0000"/>
                </a:solidFill>
              </a:rPr>
              <a:t>Descrivere voce e indicare tra parentesi se «spesa fuori area»</a:t>
            </a:r>
          </a:p>
        </p:txBody>
      </p:sp>
      <p:cxnSp>
        <p:nvCxnSpPr>
          <p:cNvPr id="12" name="Connettore 2 11">
            <a:extLst>
              <a:ext uri="{FF2B5EF4-FFF2-40B4-BE49-F238E27FC236}">
                <a16:creationId xmlns:a16="http://schemas.microsoft.com/office/drawing/2014/main" id="{CB959DA3-CCCA-66EC-0D9A-C1BEA19A138F}"/>
              </a:ext>
            </a:extLst>
          </p:cNvPr>
          <p:cNvCxnSpPr/>
          <p:nvPr/>
        </p:nvCxnSpPr>
        <p:spPr>
          <a:xfrm flipH="1">
            <a:off x="4742688" y="9739491"/>
            <a:ext cx="753979" cy="67376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CasellaDiTesto 1">
            <a:extLst>
              <a:ext uri="{FF2B5EF4-FFF2-40B4-BE49-F238E27FC236}">
                <a16:creationId xmlns:a16="http://schemas.microsoft.com/office/drawing/2014/main" id="{C0E9679E-EAE2-C979-EDE7-051336557FF3}"/>
              </a:ext>
            </a:extLst>
          </p:cNvPr>
          <p:cNvSpPr txBox="1"/>
          <p:nvPr/>
        </p:nvSpPr>
        <p:spPr>
          <a:xfrm>
            <a:off x="588105" y="2119882"/>
            <a:ext cx="13151342" cy="1569660"/>
          </a:xfrm>
          <a:prstGeom prst="rect">
            <a:avLst/>
          </a:prstGeom>
          <a:noFill/>
        </p:spPr>
        <p:txBody>
          <a:bodyPr wrap="square" rtlCol="0">
            <a:spAutoFit/>
          </a:bodyPr>
          <a:lstStyle/>
          <a:p>
            <a:pPr algn="l"/>
            <a:r>
              <a:rPr lang="it-IT" sz="4800" b="1" i="1">
                <a:solidFill>
                  <a:schemeClr val="accent2"/>
                </a:solidFill>
                <a:latin typeface="Open Sans" pitchFamily="2" charset="0"/>
                <a:ea typeface="Open Sans" pitchFamily="2" charset="0"/>
                <a:cs typeface="Open Sans" pitchFamily="2" charset="0"/>
              </a:rPr>
              <a:t>8. Dove si specificano le spese che si intende sostenere fuori area?</a:t>
            </a:r>
          </a:p>
        </p:txBody>
      </p:sp>
      <p:cxnSp>
        <p:nvCxnSpPr>
          <p:cNvPr id="5" name="Straight Connector 4">
            <a:extLst>
              <a:ext uri="{FF2B5EF4-FFF2-40B4-BE49-F238E27FC236}">
                <a16:creationId xmlns:a16="http://schemas.microsoft.com/office/drawing/2014/main" id="{FF041D28-6DF6-8ACA-F78E-A0F003529126}"/>
              </a:ext>
            </a:extLst>
          </p:cNvPr>
          <p:cNvCxnSpPr>
            <a:cxnSpLocks/>
          </p:cNvCxnSpPr>
          <p:nvPr/>
        </p:nvCxnSpPr>
        <p:spPr>
          <a:xfrm>
            <a:off x="658443" y="2002652"/>
            <a:ext cx="169027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 name="Connettore 2 1">
            <a:extLst>
              <a:ext uri="{FF2B5EF4-FFF2-40B4-BE49-F238E27FC236}">
                <a16:creationId xmlns:a16="http://schemas.microsoft.com/office/drawing/2014/main" id="{7398A4C1-89B5-E9B2-C942-21F56F5948C8}"/>
              </a:ext>
            </a:extLst>
          </p:cNvPr>
          <p:cNvCxnSpPr/>
          <p:nvPr/>
        </p:nvCxnSpPr>
        <p:spPr>
          <a:xfrm flipH="1">
            <a:off x="4819457" y="7377179"/>
            <a:ext cx="753979" cy="67376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1D494230-F7A5-30F1-5484-87A5296CFC50}"/>
              </a:ext>
            </a:extLst>
          </p:cNvPr>
          <p:cNvSpPr txBox="1"/>
          <p:nvPr/>
        </p:nvSpPr>
        <p:spPr>
          <a:xfrm>
            <a:off x="5635788" y="7192188"/>
            <a:ext cx="5996963" cy="369332"/>
          </a:xfrm>
          <a:prstGeom prst="rect">
            <a:avLst/>
          </a:prstGeom>
          <a:noFill/>
        </p:spPr>
        <p:txBody>
          <a:bodyPr wrap="none" rtlCol="0">
            <a:spAutoFit/>
          </a:bodyPr>
          <a:lstStyle/>
          <a:p>
            <a:r>
              <a:rPr lang="it-IT" b="1">
                <a:solidFill>
                  <a:srgbClr val="FF0000"/>
                </a:solidFill>
              </a:rPr>
              <a:t>Descrivere voce e indicare tra parentesi se «spesa fuori area»</a:t>
            </a:r>
          </a:p>
        </p:txBody>
      </p:sp>
    </p:spTree>
    <p:extLst>
      <p:ext uri="{BB962C8B-B14F-4D97-AF65-F5344CB8AC3E}">
        <p14:creationId xmlns:p14="http://schemas.microsoft.com/office/powerpoint/2010/main" val="3625391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0" y="0"/>
            <a:ext cx="24382413" cy="13714546"/>
          </a:xfrm>
          <a:prstGeom prst="rect">
            <a:avLst/>
          </a:prstGeom>
        </p:spPr>
      </p:pic>
      <p:sp>
        <p:nvSpPr>
          <p:cNvPr id="3" name="CasellaDiTesto 2">
            <a:extLst>
              <a:ext uri="{FF2B5EF4-FFF2-40B4-BE49-F238E27FC236}">
                <a16:creationId xmlns:a16="http://schemas.microsoft.com/office/drawing/2014/main" id="{4D62E64F-DADA-0B90-1E10-6F749A322F6E}"/>
              </a:ext>
            </a:extLst>
          </p:cNvPr>
          <p:cNvSpPr txBox="1"/>
          <p:nvPr/>
        </p:nvSpPr>
        <p:spPr>
          <a:xfrm>
            <a:off x="447427" y="4104978"/>
            <a:ext cx="23030355" cy="1354217"/>
          </a:xfrm>
          <a:prstGeom prst="rect">
            <a:avLst/>
          </a:prstGeom>
          <a:noFill/>
        </p:spPr>
        <p:txBody>
          <a:bodyPr wrap="square" rtlCol="0">
            <a:spAutoFit/>
          </a:bodyPr>
          <a:lstStyle/>
          <a:p>
            <a:endParaRPr lang="it-IT" sz="3200">
              <a:solidFill>
                <a:srgbClr val="124391"/>
              </a:solidFill>
              <a:latin typeface="Open Sans" pitchFamily="2" charset="0"/>
              <a:ea typeface="Open Sans" pitchFamily="2" charset="0"/>
              <a:cs typeface="Open Sans" pitchFamily="2" charset="0"/>
            </a:endParaRPr>
          </a:p>
          <a:p>
            <a:br>
              <a:rPr lang="it-IT" sz="1800">
                <a:solidFill>
                  <a:srgbClr val="000000"/>
                </a:solidFill>
                <a:effectLst/>
                <a:latin typeface="Aptos Narrow" panose="020B0004020202020204" pitchFamily="34" charset="0"/>
              </a:rPr>
            </a:br>
            <a:endParaRPr lang="it-IT" sz="3200">
              <a:solidFill>
                <a:srgbClr val="124391"/>
              </a:solidFill>
              <a:latin typeface="Open Sans" pitchFamily="2" charset="0"/>
              <a:ea typeface="Open Sans" pitchFamily="2" charset="0"/>
              <a:cs typeface="Open Sans" pitchFamily="2" charset="0"/>
            </a:endParaRPr>
          </a:p>
        </p:txBody>
      </p:sp>
      <p:sp>
        <p:nvSpPr>
          <p:cNvPr id="4" name="CasellaDiTesto 3">
            <a:extLst>
              <a:ext uri="{FF2B5EF4-FFF2-40B4-BE49-F238E27FC236}">
                <a16:creationId xmlns:a16="http://schemas.microsoft.com/office/drawing/2014/main" id="{0CE9882D-7FEC-2F5C-5EB7-9AD7FDF1F5BB}"/>
              </a:ext>
            </a:extLst>
          </p:cNvPr>
          <p:cNvSpPr txBox="1"/>
          <p:nvPr/>
        </p:nvSpPr>
        <p:spPr>
          <a:xfrm>
            <a:off x="1027719" y="6413302"/>
            <a:ext cx="23030355" cy="5262979"/>
          </a:xfrm>
          <a:prstGeom prst="rect">
            <a:avLst/>
          </a:prstGeom>
          <a:noFill/>
        </p:spPr>
        <p:txBody>
          <a:bodyPr wrap="square" lIns="91440" tIns="45720" rIns="91440" bIns="45720" rtlCol="0" anchor="t">
            <a:spAutoFit/>
          </a:bodyPr>
          <a:lstStyle/>
          <a:p>
            <a:r>
              <a:rPr lang="it-IT" sz="2800">
                <a:solidFill>
                  <a:srgbClr val="124391"/>
                </a:solidFill>
                <a:latin typeface="Open Sans"/>
                <a:ea typeface="Open Sans"/>
                <a:cs typeface="Open Sans"/>
              </a:rPr>
              <a:t>Tali </a:t>
            </a:r>
            <a:r>
              <a:rPr lang="it-IT" sz="2800" b="1">
                <a:solidFill>
                  <a:srgbClr val="124391"/>
                </a:solidFill>
                <a:latin typeface="Open Sans"/>
                <a:ea typeface="Open Sans"/>
                <a:cs typeface="Open Sans"/>
              </a:rPr>
              <a:t>organizzazioni possono essere sia soggetti pubblici che privati e per esse non è richiesto il possesso dei requisiti previsti per i beneficiari. </a:t>
            </a:r>
            <a:endParaRPr lang="it-IT" sz="2800" b="1">
              <a:solidFill>
                <a:srgbClr val="124391"/>
              </a:solidFill>
              <a:latin typeface="Open Sans" pitchFamily="2" charset="0"/>
              <a:ea typeface="Open Sans" pitchFamily="2" charset="0"/>
              <a:cs typeface="Open Sans" pitchFamily="2" charset="0"/>
            </a:endParaRPr>
          </a:p>
          <a:p>
            <a:r>
              <a:rPr lang="it-IT" sz="2800">
                <a:solidFill>
                  <a:srgbClr val="124391"/>
                </a:solidFill>
                <a:latin typeface="Open Sans"/>
                <a:ea typeface="Open Sans"/>
                <a:cs typeface="Open Sans"/>
              </a:rPr>
              <a:t>Per ciascuna organizzazione è richiesto esclusivamente ed obbligatoriamente:</a:t>
            </a:r>
          </a:p>
          <a:p>
            <a:pPr marL="914400" lvl="1" indent="-457200">
              <a:buFont typeface="Wingdings" panose="05000000000000000000" pitchFamily="2" charset="2"/>
              <a:buChar char="§"/>
            </a:pPr>
            <a:r>
              <a:rPr lang="it-IT" sz="2800" b="1">
                <a:solidFill>
                  <a:srgbClr val="124391"/>
                </a:solidFill>
                <a:latin typeface="Open Sans"/>
                <a:ea typeface="Open Sans"/>
                <a:cs typeface="Open Sans"/>
              </a:rPr>
              <a:t>la compilazione nella domanda in </a:t>
            </a:r>
            <a:r>
              <a:rPr lang="it-IT" sz="2800" b="1" err="1">
                <a:solidFill>
                  <a:srgbClr val="124391"/>
                </a:solidFill>
                <a:latin typeface="Open Sans"/>
                <a:ea typeface="Open Sans"/>
                <a:cs typeface="Open Sans"/>
              </a:rPr>
              <a:t>Jems</a:t>
            </a:r>
            <a:r>
              <a:rPr lang="it-IT" sz="2800" b="1">
                <a:solidFill>
                  <a:srgbClr val="124391"/>
                </a:solidFill>
                <a:latin typeface="Open Sans"/>
                <a:ea typeface="Open Sans"/>
                <a:cs typeface="Open Sans"/>
              </a:rPr>
              <a:t> della sezione B.2,</a:t>
            </a:r>
            <a:r>
              <a:rPr lang="it-IT" sz="2800">
                <a:solidFill>
                  <a:srgbClr val="124391"/>
                </a:solidFill>
                <a:latin typeface="Open Sans"/>
                <a:ea typeface="Open Sans"/>
                <a:cs typeface="Open Sans"/>
              </a:rPr>
              <a:t> con i dati dell’organizzazione e la descrizione del suo </a:t>
            </a:r>
            <a:r>
              <a:rPr lang="it-IT" sz="2800" b="1">
                <a:solidFill>
                  <a:srgbClr val="124391"/>
                </a:solidFill>
                <a:latin typeface="Open Sans"/>
                <a:ea typeface="Open Sans"/>
                <a:cs typeface="Open Sans"/>
              </a:rPr>
              <a:t>ruolo nel progetto</a:t>
            </a:r>
            <a:r>
              <a:rPr lang="it-IT" sz="2800">
                <a:solidFill>
                  <a:srgbClr val="124391"/>
                </a:solidFill>
                <a:latin typeface="Open Sans"/>
                <a:ea typeface="Open Sans"/>
                <a:cs typeface="Open Sans"/>
              </a:rPr>
              <a:t>, illustrando le modalità di partecipazione nella realizzazione del progetto e/o nella sua capitalizzazione (trasferibilità e applicazione concreta degli output/risultati di progetto); </a:t>
            </a:r>
            <a:endParaRPr lang="it-IT" sz="2800">
              <a:solidFill>
                <a:srgbClr val="124391"/>
              </a:solidFill>
              <a:latin typeface="Open Sans" pitchFamily="2" charset="0"/>
              <a:ea typeface="Open Sans" pitchFamily="2" charset="0"/>
              <a:cs typeface="Open Sans" pitchFamily="2" charset="0"/>
            </a:endParaRPr>
          </a:p>
          <a:p>
            <a:pPr marL="914400" lvl="1" indent="-457200">
              <a:buFont typeface="Wingdings" panose="05000000000000000000" pitchFamily="2" charset="2"/>
              <a:buChar char="§"/>
            </a:pPr>
            <a:r>
              <a:rPr lang="it-IT" sz="2800" b="1">
                <a:solidFill>
                  <a:srgbClr val="124391"/>
                </a:solidFill>
                <a:latin typeface="Open Sans"/>
                <a:ea typeface="Open Sans"/>
                <a:cs typeface="Open Sans"/>
              </a:rPr>
              <a:t>il caricamento in allegato alla domanda di una lettera di sostegno dell’organizzazione </a:t>
            </a:r>
            <a:r>
              <a:rPr lang="it-IT" sz="2800">
                <a:solidFill>
                  <a:srgbClr val="124391"/>
                </a:solidFill>
                <a:latin typeface="Open Sans"/>
                <a:ea typeface="Open Sans"/>
                <a:cs typeface="Open Sans"/>
              </a:rPr>
              <a:t>che dettagli, espliciti e formalizzi il suo ruolo nel progetto e gli impegni (es. partecipazione ai comitati di pilotaggio del progetto per contribuire alle decisioni necessarie all’attuazione, impegno all’utilizzo dei risultati, supporto attività di diffusione, ecc.).</a:t>
            </a:r>
          </a:p>
          <a:p>
            <a:endParaRPr lang="it-IT" sz="2800">
              <a:solidFill>
                <a:srgbClr val="124391"/>
              </a:solidFill>
              <a:latin typeface="Open Sans"/>
              <a:ea typeface="Open Sans"/>
              <a:cs typeface="Open Sans"/>
            </a:endParaRPr>
          </a:p>
          <a:p>
            <a:r>
              <a:rPr lang="it-IT" sz="2800">
                <a:solidFill>
                  <a:srgbClr val="124391"/>
                </a:solidFill>
                <a:latin typeface="Open Sans"/>
                <a:ea typeface="Open Sans"/>
                <a:cs typeface="Open Sans"/>
              </a:rPr>
              <a:t>Non esiste un modello preimpostato per la compilazione della lettera di sostegno. L’organizzazione associata non deve registrarsi sulla piattaforma </a:t>
            </a:r>
            <a:r>
              <a:rPr lang="it-IT" sz="2800" err="1">
                <a:solidFill>
                  <a:srgbClr val="124391"/>
                </a:solidFill>
                <a:latin typeface="Open Sans"/>
                <a:ea typeface="Open Sans"/>
                <a:cs typeface="Open Sans"/>
              </a:rPr>
              <a:t>Jems</a:t>
            </a:r>
            <a:r>
              <a:rPr lang="it-IT" sz="2800">
                <a:solidFill>
                  <a:srgbClr val="124391"/>
                </a:solidFill>
                <a:latin typeface="Open Sans"/>
                <a:ea typeface="Open Sans"/>
                <a:cs typeface="Open Sans"/>
              </a:rPr>
              <a:t>. </a:t>
            </a:r>
            <a:endParaRPr lang="it-IT" sz="2800">
              <a:solidFill>
                <a:srgbClr val="124391"/>
              </a:solidFill>
              <a:latin typeface="Open Sans" pitchFamily="2" charset="0"/>
              <a:ea typeface="Open Sans" pitchFamily="2" charset="0"/>
              <a:cs typeface="Open Sans" pitchFamily="2" charset="0"/>
            </a:endParaRPr>
          </a:p>
        </p:txBody>
      </p:sp>
      <p:sp>
        <p:nvSpPr>
          <p:cNvPr id="5" name="CasellaDiTesto 1">
            <a:extLst>
              <a:ext uri="{FF2B5EF4-FFF2-40B4-BE49-F238E27FC236}">
                <a16:creationId xmlns:a16="http://schemas.microsoft.com/office/drawing/2014/main" id="{7857CDF6-1A72-8920-729F-B0879D4E89A0}"/>
              </a:ext>
            </a:extLst>
          </p:cNvPr>
          <p:cNvSpPr txBox="1"/>
          <p:nvPr/>
        </p:nvSpPr>
        <p:spPr>
          <a:xfrm>
            <a:off x="588104" y="2119882"/>
            <a:ext cx="15050481" cy="2308324"/>
          </a:xfrm>
          <a:prstGeom prst="rect">
            <a:avLst/>
          </a:prstGeom>
          <a:noFill/>
        </p:spPr>
        <p:txBody>
          <a:bodyPr wrap="square" rtlCol="0">
            <a:spAutoFit/>
          </a:bodyPr>
          <a:lstStyle/>
          <a:p>
            <a:pPr algn="l"/>
            <a:r>
              <a:rPr lang="it-IT" sz="4800" b="1" i="1">
                <a:solidFill>
                  <a:schemeClr val="accent2"/>
                </a:solidFill>
                <a:latin typeface="Open Sans" pitchFamily="2" charset="0"/>
                <a:ea typeface="Open Sans" pitchFamily="2" charset="0"/>
                <a:cs typeface="Open Sans" pitchFamily="2" charset="0"/>
              </a:rPr>
              <a:t>9. E’ obbligatorio coinvolgere delle «organizzazioni associate» e quale deve essere il contenuto delle lettere di sostegno?</a:t>
            </a:r>
          </a:p>
        </p:txBody>
      </p:sp>
      <p:sp>
        <p:nvSpPr>
          <p:cNvPr id="6" name="CasellaDiTesto 2">
            <a:extLst>
              <a:ext uri="{FF2B5EF4-FFF2-40B4-BE49-F238E27FC236}">
                <a16:creationId xmlns:a16="http://schemas.microsoft.com/office/drawing/2014/main" id="{0EA649D3-79B1-6764-99DA-11C1B62E0673}"/>
              </a:ext>
            </a:extLst>
          </p:cNvPr>
          <p:cNvSpPr txBox="1"/>
          <p:nvPr/>
        </p:nvSpPr>
        <p:spPr>
          <a:xfrm>
            <a:off x="1027719" y="4539760"/>
            <a:ext cx="17747961" cy="1815882"/>
          </a:xfrm>
          <a:prstGeom prst="rect">
            <a:avLst/>
          </a:prstGeom>
          <a:noFill/>
        </p:spPr>
        <p:txBody>
          <a:bodyPr wrap="square" rtlCol="0">
            <a:spAutoFit/>
          </a:bodyPr>
          <a:lstStyle/>
          <a:p>
            <a:r>
              <a:rPr lang="it-IT" sz="2800" b="1">
                <a:solidFill>
                  <a:srgbClr val="124391"/>
                </a:solidFill>
                <a:latin typeface="Open Sans" pitchFamily="2" charset="0"/>
                <a:ea typeface="Open Sans" pitchFamily="2" charset="0"/>
                <a:cs typeface="Open Sans" pitchFamily="2" charset="0"/>
              </a:rPr>
              <a:t>No, non è un requisito di ammissibilità formale, ma è un elemento oggetto di valutazione di qualità </a:t>
            </a:r>
            <a:r>
              <a:rPr lang="it-IT" sz="2800">
                <a:solidFill>
                  <a:srgbClr val="124391"/>
                </a:solidFill>
                <a:latin typeface="Open Sans" pitchFamily="2" charset="0"/>
                <a:ea typeface="Open Sans" pitchFamily="2" charset="0"/>
                <a:cs typeface="Open Sans" pitchFamily="2" charset="0"/>
              </a:rPr>
              <a:t>e</a:t>
            </a:r>
            <a:r>
              <a:rPr lang="it-IT" sz="2800" b="1">
                <a:solidFill>
                  <a:srgbClr val="124391"/>
                </a:solidFill>
                <a:latin typeface="Open Sans" pitchFamily="2" charset="0"/>
                <a:ea typeface="Open Sans" pitchFamily="2" charset="0"/>
                <a:cs typeface="Open Sans" pitchFamily="2" charset="0"/>
              </a:rPr>
              <a:t> </a:t>
            </a:r>
            <a:r>
              <a:rPr lang="it-IT" sz="2800">
                <a:solidFill>
                  <a:srgbClr val="124391"/>
                </a:solidFill>
                <a:latin typeface="Open Sans" pitchFamily="2" charset="0"/>
                <a:ea typeface="Open Sans" pitchFamily="2" charset="0"/>
                <a:cs typeface="Open Sans" pitchFamily="2" charset="0"/>
              </a:rPr>
              <a:t>sul quale il Programma può fornire </a:t>
            </a:r>
            <a:r>
              <a:rPr lang="it-IT" sz="2800" b="1">
                <a:solidFill>
                  <a:srgbClr val="124391"/>
                </a:solidFill>
                <a:latin typeface="Open Sans" pitchFamily="2" charset="0"/>
                <a:ea typeface="Open Sans" pitchFamily="2" charset="0"/>
                <a:cs typeface="Open Sans" pitchFamily="2" charset="0"/>
              </a:rPr>
              <a:t>prescrizioni </a:t>
            </a:r>
            <a:r>
              <a:rPr lang="it-IT" sz="2800">
                <a:solidFill>
                  <a:srgbClr val="124391"/>
                </a:solidFill>
                <a:latin typeface="Open Sans" pitchFamily="2" charset="0"/>
                <a:ea typeface="Open Sans" pitchFamily="2" charset="0"/>
                <a:cs typeface="Open Sans" pitchFamily="2" charset="0"/>
              </a:rPr>
              <a:t>in caso di finanziamento. Cfr. </a:t>
            </a:r>
            <a:r>
              <a:rPr lang="it-IT" sz="2800" b="1">
                <a:solidFill>
                  <a:srgbClr val="124391"/>
                </a:solidFill>
                <a:latin typeface="Open Sans" pitchFamily="2" charset="0"/>
                <a:ea typeface="Open Sans" pitchFamily="2" charset="0"/>
                <a:cs typeface="Open Sans" pitchFamily="2" charset="0"/>
              </a:rPr>
              <a:t>criterio D.6 </a:t>
            </a:r>
            <a:r>
              <a:rPr lang="it-IT" sz="2800" i="1">
                <a:solidFill>
                  <a:srgbClr val="124391"/>
                </a:solidFill>
                <a:latin typeface="Open Sans" pitchFamily="2" charset="0"/>
                <a:ea typeface="Open Sans" pitchFamily="2" charset="0"/>
                <a:cs typeface="Open Sans" pitchFamily="2" charset="0"/>
              </a:rPr>
              <a:t>« Il progetto coinvolge come organizzazioni associate adeguati attori territoriali fruitori dei risultati del progetto o aventi una funzione di raccordo per favorirne la diffusione e l'applicazione sul territorio?»</a:t>
            </a:r>
            <a:endParaRPr lang="it-IT" sz="2800" b="1">
              <a:solidFill>
                <a:srgbClr val="124391"/>
              </a:solidFill>
              <a:latin typeface="Open Sans" pitchFamily="2" charset="0"/>
              <a:ea typeface="Open Sans" pitchFamily="2" charset="0"/>
              <a:cs typeface="Open Sans" pitchFamily="2" charset="0"/>
            </a:endParaRPr>
          </a:p>
        </p:txBody>
      </p:sp>
      <p:cxnSp>
        <p:nvCxnSpPr>
          <p:cNvPr id="7" name="Straight Connector 6">
            <a:extLst>
              <a:ext uri="{FF2B5EF4-FFF2-40B4-BE49-F238E27FC236}">
                <a16:creationId xmlns:a16="http://schemas.microsoft.com/office/drawing/2014/main" id="{2D575DA1-144A-6C07-4DC4-F428D768DAB5}"/>
              </a:ext>
            </a:extLst>
          </p:cNvPr>
          <p:cNvCxnSpPr>
            <a:cxnSpLocks/>
          </p:cNvCxnSpPr>
          <p:nvPr/>
        </p:nvCxnSpPr>
        <p:spPr>
          <a:xfrm>
            <a:off x="658443" y="2002652"/>
            <a:ext cx="169027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222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Immagine che contiene schermata, testo, diagramma, Carattere&#10;&#10;Descrizione generata automaticamente">
            <a:extLst>
              <a:ext uri="{FF2B5EF4-FFF2-40B4-BE49-F238E27FC236}">
                <a16:creationId xmlns:a16="http://schemas.microsoft.com/office/drawing/2014/main" id="{3C506AFE-50D4-FB86-EA01-6B5FBC996A33}"/>
              </a:ext>
            </a:extLst>
          </p:cNvPr>
          <p:cNvPicPr>
            <a:picLocks noChangeAspect="1"/>
          </p:cNvPicPr>
          <p:nvPr/>
        </p:nvPicPr>
        <p:blipFill>
          <a:blip r:embed="rId2"/>
          <a:stretch>
            <a:fillRect/>
          </a:stretch>
        </p:blipFill>
        <p:spPr>
          <a:xfrm>
            <a:off x="0" y="726"/>
            <a:ext cx="24383708" cy="13715274"/>
          </a:xfrm>
          <a:prstGeom prst="rect">
            <a:avLst/>
          </a:prstGeom>
        </p:spPr>
      </p:pic>
      <p:sp>
        <p:nvSpPr>
          <p:cNvPr id="6" name="CasellaDiTesto 5">
            <a:extLst>
              <a:ext uri="{FF2B5EF4-FFF2-40B4-BE49-F238E27FC236}">
                <a16:creationId xmlns:a16="http://schemas.microsoft.com/office/drawing/2014/main" id="{22EB35F4-9F81-1DC5-7633-5FCC5B029405}"/>
              </a:ext>
            </a:extLst>
          </p:cNvPr>
          <p:cNvSpPr txBox="1"/>
          <p:nvPr/>
        </p:nvSpPr>
        <p:spPr>
          <a:xfrm>
            <a:off x="439474" y="4965174"/>
            <a:ext cx="10952426" cy="3785652"/>
          </a:xfrm>
          <a:prstGeom prst="rect">
            <a:avLst/>
          </a:prstGeom>
          <a:noFill/>
        </p:spPr>
        <p:txBody>
          <a:bodyPr wrap="square" rtlCol="0">
            <a:spAutoFit/>
          </a:bodyPr>
          <a:lstStyle/>
          <a:p>
            <a:r>
              <a:rPr lang="it-IT" sz="4800" b="1">
                <a:solidFill>
                  <a:srgbClr val="124391"/>
                </a:solidFill>
                <a:latin typeface="Open Sans" pitchFamily="2" charset="0"/>
                <a:ea typeface="Open Sans" pitchFamily="2" charset="0"/>
                <a:cs typeface="Open Sans" pitchFamily="2" charset="0"/>
              </a:rPr>
              <a:t>Info-day tecnico </a:t>
            </a:r>
          </a:p>
          <a:p>
            <a:r>
              <a:rPr lang="it-IT" sz="4800" b="1">
                <a:solidFill>
                  <a:srgbClr val="124391"/>
                </a:solidFill>
                <a:latin typeface="Open Sans" pitchFamily="2" charset="0"/>
                <a:ea typeface="Open Sans" pitchFamily="2" charset="0"/>
                <a:cs typeface="Open Sans" pitchFamily="2" charset="0"/>
              </a:rPr>
              <a:t>per la presentazione </a:t>
            </a:r>
          </a:p>
          <a:p>
            <a:r>
              <a:rPr lang="it-IT" sz="4800" b="1">
                <a:solidFill>
                  <a:srgbClr val="124391"/>
                </a:solidFill>
                <a:latin typeface="Open Sans" pitchFamily="2" charset="0"/>
                <a:ea typeface="Open Sans" pitchFamily="2" charset="0"/>
                <a:cs typeface="Open Sans" pitchFamily="2" charset="0"/>
              </a:rPr>
              <a:t>dei progetti ordinari </a:t>
            </a:r>
          </a:p>
          <a:p>
            <a:r>
              <a:rPr lang="it-IT" sz="4800" b="1">
                <a:solidFill>
                  <a:srgbClr val="124391"/>
                </a:solidFill>
                <a:latin typeface="Open Sans" pitchFamily="2" charset="0"/>
                <a:ea typeface="Open Sans" pitchFamily="2" charset="0"/>
                <a:cs typeface="Open Sans" pitchFamily="2" charset="0"/>
              </a:rPr>
              <a:t>sul 1° Avviso del </a:t>
            </a:r>
          </a:p>
          <a:p>
            <a:r>
              <a:rPr lang="it-IT" sz="4800" b="1">
                <a:solidFill>
                  <a:srgbClr val="124391"/>
                </a:solidFill>
                <a:latin typeface="Open Sans" pitchFamily="2" charset="0"/>
                <a:ea typeface="Open Sans" pitchFamily="2" charset="0"/>
                <a:cs typeface="Open Sans" pitchFamily="2" charset="0"/>
              </a:rPr>
              <a:t>Programma Interreg Italia Svizzera</a:t>
            </a:r>
          </a:p>
        </p:txBody>
      </p:sp>
      <p:sp>
        <p:nvSpPr>
          <p:cNvPr id="2" name="CasellaDiTesto 1">
            <a:extLst>
              <a:ext uri="{FF2B5EF4-FFF2-40B4-BE49-F238E27FC236}">
                <a16:creationId xmlns:a16="http://schemas.microsoft.com/office/drawing/2014/main" id="{4E6F6B8C-3BD4-F6AE-3C4D-E1802363E59E}"/>
              </a:ext>
            </a:extLst>
          </p:cNvPr>
          <p:cNvSpPr txBox="1"/>
          <p:nvPr/>
        </p:nvSpPr>
        <p:spPr>
          <a:xfrm>
            <a:off x="439474" y="10029570"/>
            <a:ext cx="23942939" cy="769441"/>
          </a:xfrm>
          <a:prstGeom prst="rect">
            <a:avLst/>
          </a:prstGeom>
          <a:noFill/>
        </p:spPr>
        <p:txBody>
          <a:bodyPr wrap="square" rtlCol="0">
            <a:spAutoFit/>
          </a:bodyPr>
          <a:lstStyle/>
          <a:p>
            <a:r>
              <a:rPr lang="it-IT" sz="4400" b="1" i="1">
                <a:solidFill>
                  <a:srgbClr val="124391"/>
                </a:solidFill>
                <a:latin typeface="Open Sans" pitchFamily="2" charset="0"/>
                <a:ea typeface="Open Sans" pitchFamily="2" charset="0"/>
                <a:cs typeface="Open Sans" pitchFamily="2" charset="0"/>
              </a:rPr>
              <a:t>Guida ai documenti del 1° Avviso e chiarimenti sui contenuti in base alle FAQ pervenute</a:t>
            </a:r>
          </a:p>
        </p:txBody>
      </p:sp>
    </p:spTree>
    <p:extLst>
      <p:ext uri="{BB962C8B-B14F-4D97-AF65-F5344CB8AC3E}">
        <p14:creationId xmlns:p14="http://schemas.microsoft.com/office/powerpoint/2010/main" val="830928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6" name="CasellaDiTesto 5">
            <a:extLst>
              <a:ext uri="{FF2B5EF4-FFF2-40B4-BE49-F238E27FC236}">
                <a16:creationId xmlns:a16="http://schemas.microsoft.com/office/drawing/2014/main" id="{22EB35F4-9F81-1DC5-7633-5FCC5B029405}"/>
              </a:ext>
            </a:extLst>
          </p:cNvPr>
          <p:cNvSpPr txBox="1"/>
          <p:nvPr/>
        </p:nvSpPr>
        <p:spPr>
          <a:xfrm>
            <a:off x="1168145" y="1655372"/>
            <a:ext cx="16470567" cy="8431154"/>
          </a:xfrm>
          <a:prstGeom prst="rect">
            <a:avLst/>
          </a:prstGeom>
          <a:noFill/>
        </p:spPr>
        <p:txBody>
          <a:bodyPr wrap="square" rtlCol="0">
            <a:spAutoFit/>
          </a:bodyPr>
          <a:lstStyle/>
          <a:p>
            <a:pPr marL="131445" marR="2540" indent="-6350" algn="ctr">
              <a:lnSpc>
                <a:spcPct val="107000"/>
              </a:lnSpc>
              <a:spcAft>
                <a:spcPts val="20"/>
              </a:spcAft>
            </a:pPr>
            <a:endParaRPr lang="it-IT" sz="3200" b="1" u="sng">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p>
            <a:pPr marL="131445" marR="2540" indent="-6350" algn="ctr">
              <a:lnSpc>
                <a:spcPct val="107000"/>
              </a:lnSpc>
              <a:spcAft>
                <a:spcPts val="20"/>
              </a:spcAft>
            </a:pPr>
            <a:r>
              <a:rPr lang="it-IT" sz="3400" b="1" i="1">
                <a:solidFill>
                  <a:schemeClr val="accent2"/>
                </a:solidFill>
                <a:latin typeface="Open Sans" pitchFamily="2" charset="0"/>
                <a:ea typeface="Open Sans" pitchFamily="2" charset="0"/>
                <a:cs typeface="Open Sans" pitchFamily="2" charset="0"/>
              </a:rPr>
              <a:t>Attenzione: è prevista la registrazione audiovisiva dell’evento e la sua trasmissione in streaming.</a:t>
            </a:r>
          </a:p>
          <a:p>
            <a:pPr marL="131445" marR="2540" indent="-6350" algn="ctr">
              <a:lnSpc>
                <a:spcPct val="107000"/>
              </a:lnSpc>
              <a:spcAft>
                <a:spcPts val="20"/>
              </a:spcAft>
            </a:pPr>
            <a:endParaRPr lang="it-IT" sz="3200" b="1">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p>
            <a:pPr marL="131445" marR="2540" indent="-6350" algn="ctr">
              <a:lnSpc>
                <a:spcPct val="107000"/>
              </a:lnSpc>
              <a:spcAft>
                <a:spcPts val="20"/>
              </a:spcAft>
            </a:pPr>
            <a:r>
              <a:rPr lang="it-IT" sz="2800" b="1">
                <a:solidFill>
                  <a:srgbClr val="124391"/>
                </a:solidFill>
                <a:latin typeface="Open Sans" pitchFamily="2" charset="0"/>
                <a:ea typeface="Open Sans" pitchFamily="2" charset="0"/>
                <a:cs typeface="Open Sans" pitchFamily="2" charset="0"/>
              </a:rPr>
              <a:t>L’INFORMATIVA RELATIVA AL TRATTAMENTO DEI DATI PERSONALI </a:t>
            </a:r>
          </a:p>
          <a:p>
            <a:pPr marL="131445" marR="635" indent="-6350" algn="ctr">
              <a:lnSpc>
                <a:spcPct val="107000"/>
              </a:lnSpc>
              <a:spcAft>
                <a:spcPts val="20"/>
              </a:spcAft>
            </a:pPr>
            <a:r>
              <a:rPr lang="it-IT" sz="2800">
                <a:solidFill>
                  <a:srgbClr val="124391"/>
                </a:solidFill>
                <a:latin typeface="Open Sans" pitchFamily="2" charset="0"/>
                <a:ea typeface="Open Sans" pitchFamily="2" charset="0"/>
                <a:cs typeface="Open Sans" pitchFamily="2" charset="0"/>
              </a:rPr>
              <a:t>per la partecipazione agli info-day del Programma Interreg Italia-Svizzera, ai sensi dell’art. 13 del regolamento europeo 2016/679, è consultabile al link indicato nel modulo di registrazione.</a:t>
            </a:r>
          </a:p>
          <a:p>
            <a:pPr marL="131445" marR="635" indent="-6350" algn="ctr">
              <a:lnSpc>
                <a:spcPct val="107000"/>
              </a:lnSpc>
              <a:spcAft>
                <a:spcPts val="20"/>
              </a:spcAft>
            </a:pPr>
            <a:endParaRPr lang="it-IT" sz="2800">
              <a:solidFill>
                <a:srgbClr val="124391"/>
              </a:solidFill>
              <a:latin typeface="Open Sans" pitchFamily="2" charset="0"/>
              <a:ea typeface="Open Sans" pitchFamily="2" charset="0"/>
              <a:cs typeface="Open Sans" pitchFamily="2" charset="0"/>
            </a:endParaRPr>
          </a:p>
          <a:p>
            <a:pPr marL="131445" marR="635" indent="-6350" algn="ctr">
              <a:lnSpc>
                <a:spcPct val="107000"/>
              </a:lnSpc>
              <a:spcAft>
                <a:spcPts val="20"/>
              </a:spcAft>
            </a:pPr>
            <a:r>
              <a:rPr lang="it-IT" sz="2800">
                <a:solidFill>
                  <a:srgbClr val="124391"/>
                </a:solidFill>
                <a:latin typeface="Open Sans" pitchFamily="2" charset="0"/>
                <a:ea typeface="Open Sans" pitchFamily="2" charset="0"/>
                <a:cs typeface="Open Sans" pitchFamily="2" charset="0"/>
              </a:rPr>
              <a:t>È richiesto ai partecipanti in presenza di </a:t>
            </a:r>
            <a:r>
              <a:rPr lang="it-IT" sz="2800" b="1">
                <a:solidFill>
                  <a:srgbClr val="124391"/>
                </a:solidFill>
                <a:latin typeface="Open Sans" pitchFamily="2" charset="0"/>
                <a:ea typeface="Open Sans" pitchFamily="2" charset="0"/>
                <a:cs typeface="Open Sans" pitchFamily="2" charset="0"/>
              </a:rPr>
              <a:t>autorizzare la conservazione, l'utilizzo e la diffusione </a:t>
            </a:r>
            <a:r>
              <a:rPr lang="it-IT" sz="2800">
                <a:solidFill>
                  <a:srgbClr val="124391"/>
                </a:solidFill>
                <a:latin typeface="Open Sans" pitchFamily="2" charset="0"/>
                <a:ea typeface="Open Sans" pitchFamily="2" charset="0"/>
                <a:cs typeface="Open Sans" pitchFamily="2" charset="0"/>
              </a:rPr>
              <a:t>attraverso ogni mezzo di divulgazione (a titolo meramente esemplificativo e non esaustivo: online o offline, su siti web, su social network, su carta stampata, ecc..) </a:t>
            </a:r>
            <a:r>
              <a:rPr lang="it-IT" sz="2800" b="1">
                <a:solidFill>
                  <a:srgbClr val="124391"/>
                </a:solidFill>
                <a:latin typeface="Open Sans" pitchFamily="2" charset="0"/>
                <a:ea typeface="Open Sans" pitchFamily="2" charset="0"/>
                <a:cs typeface="Open Sans" pitchFamily="2" charset="0"/>
              </a:rPr>
              <a:t>delle registrazioni audio e video raccolte</a:t>
            </a:r>
            <a:r>
              <a:rPr lang="it-IT" sz="2800">
                <a:solidFill>
                  <a:srgbClr val="124391"/>
                </a:solidFill>
                <a:latin typeface="Open Sans" pitchFamily="2" charset="0"/>
                <a:ea typeface="Open Sans" pitchFamily="2" charset="0"/>
                <a:cs typeface="Open Sans" pitchFamily="2" charset="0"/>
              </a:rPr>
              <a:t>. </a:t>
            </a:r>
          </a:p>
          <a:p>
            <a:pPr marL="131445" marR="635" indent="-6350" algn="ctr">
              <a:lnSpc>
                <a:spcPct val="107000"/>
              </a:lnSpc>
              <a:spcAft>
                <a:spcPts val="20"/>
              </a:spcAft>
            </a:pPr>
            <a:r>
              <a:rPr lang="it-IT" sz="2800" b="1">
                <a:solidFill>
                  <a:srgbClr val="124391"/>
                </a:solidFill>
                <a:latin typeface="Open Sans" pitchFamily="2" charset="0"/>
                <a:ea typeface="Open Sans" pitchFamily="2" charset="0"/>
                <a:cs typeface="Open Sans" pitchFamily="2" charset="0"/>
              </a:rPr>
              <a:t>Il consenso </a:t>
            </a:r>
            <a:r>
              <a:rPr lang="it-IT" sz="2800">
                <a:solidFill>
                  <a:srgbClr val="124391"/>
                </a:solidFill>
                <a:latin typeface="Open Sans" pitchFamily="2" charset="0"/>
                <a:ea typeface="Open Sans" pitchFamily="2" charset="0"/>
                <a:cs typeface="Open Sans" pitchFamily="2" charset="0"/>
              </a:rPr>
              <a:t>può essere espresso mediante i </a:t>
            </a:r>
            <a:r>
              <a:rPr lang="it-IT" sz="2800" b="1">
                <a:solidFill>
                  <a:srgbClr val="124391"/>
                </a:solidFill>
                <a:latin typeface="Open Sans" pitchFamily="2" charset="0"/>
                <a:ea typeface="Open Sans" pitchFamily="2" charset="0"/>
                <a:cs typeface="Open Sans" pitchFamily="2" charset="0"/>
              </a:rPr>
              <a:t>moduli disponibili al desk di registrazione o tramite la registrazione online</a:t>
            </a:r>
            <a:r>
              <a:rPr lang="it-IT" sz="2800">
                <a:solidFill>
                  <a:srgbClr val="124391"/>
                </a:solidFill>
                <a:latin typeface="Open Sans" pitchFamily="2" charset="0"/>
                <a:ea typeface="Open Sans" pitchFamily="2" charset="0"/>
                <a:cs typeface="Open Sans" pitchFamily="2" charset="0"/>
              </a:rPr>
              <a:t>.</a:t>
            </a:r>
          </a:p>
          <a:p>
            <a:pPr marL="131445" marR="635" indent="-6350" algn="ctr">
              <a:lnSpc>
                <a:spcPct val="107000"/>
              </a:lnSpc>
              <a:spcAft>
                <a:spcPts val="20"/>
              </a:spcAft>
            </a:pPr>
            <a:endParaRPr lang="it-IT" sz="3200" u="sng">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131445" marR="635" indent="-6350" algn="ctr">
              <a:lnSpc>
                <a:spcPct val="107000"/>
              </a:lnSpc>
              <a:spcAft>
                <a:spcPts val="20"/>
              </a:spcAft>
            </a:pPr>
            <a:endParaRPr lang="it-IT" sz="320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131445" marR="635" indent="-6350" algn="ctr">
              <a:lnSpc>
                <a:spcPct val="107000"/>
              </a:lnSpc>
              <a:spcAft>
                <a:spcPts val="20"/>
              </a:spcAft>
            </a:pPr>
            <a:r>
              <a:rPr lang="it-IT" sz="2800" b="1">
                <a:solidFill>
                  <a:srgbClr val="124391"/>
                </a:solidFill>
                <a:latin typeface="Open Sans" pitchFamily="2" charset="0"/>
                <a:ea typeface="Open Sans" pitchFamily="2" charset="0"/>
                <a:cs typeface="Open Sans" pitchFamily="2" charset="0"/>
              </a:rPr>
              <a:t>Per richieste di informazioni: STCitaliasvizzera@regione.lombardia.it</a:t>
            </a:r>
          </a:p>
        </p:txBody>
      </p:sp>
      <p:sp>
        <p:nvSpPr>
          <p:cNvPr id="2" name="Rettangolo 1">
            <a:extLst>
              <a:ext uri="{FF2B5EF4-FFF2-40B4-BE49-F238E27FC236}">
                <a16:creationId xmlns:a16="http://schemas.microsoft.com/office/drawing/2014/main" id="{2ECAE9B0-F400-09E2-7FD7-D27580187E5C}"/>
              </a:ext>
            </a:extLst>
          </p:cNvPr>
          <p:cNvSpPr/>
          <p:nvPr/>
        </p:nvSpPr>
        <p:spPr>
          <a:xfrm>
            <a:off x="3014342" y="9164782"/>
            <a:ext cx="13466618" cy="1039091"/>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3" name="CasellaDiTesto 2">
            <a:extLst>
              <a:ext uri="{FF2B5EF4-FFF2-40B4-BE49-F238E27FC236}">
                <a16:creationId xmlns:a16="http://schemas.microsoft.com/office/drawing/2014/main" id="{4C94A2C8-732A-2C2D-1AA2-40F0CF481743}"/>
              </a:ext>
            </a:extLst>
          </p:cNvPr>
          <p:cNvSpPr txBox="1"/>
          <p:nvPr/>
        </p:nvSpPr>
        <p:spPr>
          <a:xfrm>
            <a:off x="18246436" y="6130636"/>
            <a:ext cx="4967832" cy="3267305"/>
          </a:xfrm>
          <a:prstGeom prst="rect">
            <a:avLst/>
          </a:prstGeom>
          <a:noFill/>
        </p:spPr>
        <p:txBody>
          <a:bodyPr wrap="square" rtlCol="0">
            <a:spAutoFit/>
          </a:bodyPr>
          <a:lstStyle/>
          <a:p>
            <a:pPr marL="131445" marR="635" indent="-6350" algn="ctr">
              <a:lnSpc>
                <a:spcPct val="107000"/>
              </a:lnSpc>
              <a:spcAft>
                <a:spcPts val="20"/>
              </a:spcAft>
            </a:pPr>
            <a:r>
              <a:rPr lang="it-IT" sz="4400">
                <a:solidFill>
                  <a:srgbClr val="124391"/>
                </a:solidFill>
                <a:latin typeface="Open Sans" pitchFamily="2" charset="0"/>
                <a:ea typeface="Open Sans" pitchFamily="2" charset="0"/>
                <a:cs typeface="Open Sans" pitchFamily="2" charset="0"/>
              </a:rPr>
              <a:t>Per l’utilizzo del </a:t>
            </a:r>
            <a:r>
              <a:rPr lang="it-IT" sz="4400" b="1">
                <a:solidFill>
                  <a:srgbClr val="124391"/>
                </a:solidFill>
                <a:latin typeface="Open Sans" pitchFamily="2" charset="0"/>
                <a:ea typeface="Open Sans" pitchFamily="2" charset="0"/>
                <a:cs typeface="Open Sans" pitchFamily="2" charset="0"/>
              </a:rPr>
              <a:t>WiFi </a:t>
            </a:r>
            <a:r>
              <a:rPr lang="it-IT" sz="4400" b="1" err="1">
                <a:solidFill>
                  <a:srgbClr val="124391"/>
                </a:solidFill>
                <a:latin typeface="Open Sans" pitchFamily="2" charset="0"/>
                <a:ea typeface="Open Sans" pitchFamily="2" charset="0"/>
                <a:cs typeface="Open Sans" pitchFamily="2" charset="0"/>
              </a:rPr>
              <a:t>Eventi@rl</a:t>
            </a:r>
            <a:r>
              <a:rPr lang="it-IT" sz="4400" b="1">
                <a:solidFill>
                  <a:srgbClr val="124391"/>
                </a:solidFill>
                <a:latin typeface="Open Sans" pitchFamily="2" charset="0"/>
                <a:ea typeface="Open Sans" pitchFamily="2" charset="0"/>
                <a:cs typeface="Open Sans" pitchFamily="2" charset="0"/>
              </a:rPr>
              <a:t> </a:t>
            </a:r>
            <a:r>
              <a:rPr lang="it-IT" sz="4400">
                <a:solidFill>
                  <a:srgbClr val="124391"/>
                </a:solidFill>
                <a:latin typeface="Open Sans" pitchFamily="2" charset="0"/>
                <a:ea typeface="Open Sans" pitchFamily="2" charset="0"/>
                <a:cs typeface="Open Sans" pitchFamily="2" charset="0"/>
              </a:rPr>
              <a:t>usare il codice:  </a:t>
            </a:r>
            <a:r>
              <a:rPr lang="it-IT" sz="4400" b="1">
                <a:solidFill>
                  <a:srgbClr val="124391"/>
                </a:solidFill>
                <a:latin typeface="Open Sans" pitchFamily="2" charset="0"/>
                <a:ea typeface="Open Sans" pitchFamily="2" charset="0"/>
                <a:cs typeface="Open Sans" pitchFamily="2" charset="0"/>
              </a:rPr>
              <a:t>INFODAY24</a:t>
            </a:r>
          </a:p>
          <a:p>
            <a:endParaRPr lang="it-IT"/>
          </a:p>
        </p:txBody>
      </p:sp>
      <p:sp>
        <p:nvSpPr>
          <p:cNvPr id="4" name="Rettangolo 3">
            <a:extLst>
              <a:ext uri="{FF2B5EF4-FFF2-40B4-BE49-F238E27FC236}">
                <a16:creationId xmlns:a16="http://schemas.microsoft.com/office/drawing/2014/main" id="{ADDFD095-D97C-3370-E315-4171FE24C6AD}"/>
              </a:ext>
            </a:extLst>
          </p:cNvPr>
          <p:cNvSpPr/>
          <p:nvPr/>
        </p:nvSpPr>
        <p:spPr>
          <a:xfrm>
            <a:off x="18246435" y="6130636"/>
            <a:ext cx="4967833" cy="3034146"/>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91641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2" name="CasellaDiTesto 1">
            <a:extLst>
              <a:ext uri="{FF2B5EF4-FFF2-40B4-BE49-F238E27FC236}">
                <a16:creationId xmlns:a16="http://schemas.microsoft.com/office/drawing/2014/main" id="{E40D965B-CFC6-82C4-6905-2F52BF67F4E6}"/>
              </a:ext>
            </a:extLst>
          </p:cNvPr>
          <p:cNvSpPr txBox="1"/>
          <p:nvPr/>
        </p:nvSpPr>
        <p:spPr>
          <a:xfrm>
            <a:off x="588104" y="2119882"/>
            <a:ext cx="8117746" cy="830997"/>
          </a:xfrm>
          <a:prstGeom prst="rect">
            <a:avLst/>
          </a:prstGeom>
          <a:noFill/>
        </p:spPr>
        <p:txBody>
          <a:bodyPr wrap="square" rtlCol="0">
            <a:spAutoFit/>
          </a:bodyPr>
          <a:lstStyle/>
          <a:p>
            <a:r>
              <a:rPr lang="it-IT" sz="4800" b="1">
                <a:solidFill>
                  <a:schemeClr val="accent2"/>
                </a:solidFill>
                <a:latin typeface="Open Sans" pitchFamily="2" charset="0"/>
                <a:ea typeface="Open Sans" pitchFamily="2" charset="0"/>
                <a:cs typeface="Open Sans" pitchFamily="2" charset="0"/>
              </a:rPr>
              <a:t>Guida ai documenti (I)</a:t>
            </a:r>
          </a:p>
        </p:txBody>
      </p:sp>
      <p:pic>
        <p:nvPicPr>
          <p:cNvPr id="5" name="Immagine 4">
            <a:extLst>
              <a:ext uri="{FF2B5EF4-FFF2-40B4-BE49-F238E27FC236}">
                <a16:creationId xmlns:a16="http://schemas.microsoft.com/office/drawing/2014/main" id="{4E2DD6B0-AD04-B29C-7D2C-368C0DB5029C}"/>
              </a:ext>
            </a:extLst>
          </p:cNvPr>
          <p:cNvPicPr>
            <a:picLocks noChangeAspect="1"/>
          </p:cNvPicPr>
          <p:nvPr/>
        </p:nvPicPr>
        <p:blipFill rotWithShape="1">
          <a:blip r:embed="rId4"/>
          <a:srcRect l="19671" t="4177" r="3872" b="1692"/>
          <a:stretch/>
        </p:blipFill>
        <p:spPr>
          <a:xfrm>
            <a:off x="658443" y="5237017"/>
            <a:ext cx="6700393" cy="5918663"/>
          </a:xfrm>
          <a:prstGeom prst="rect">
            <a:avLst/>
          </a:prstGeom>
        </p:spPr>
      </p:pic>
      <p:sp>
        <p:nvSpPr>
          <p:cNvPr id="8" name="CasellaDiTesto 7">
            <a:extLst>
              <a:ext uri="{FF2B5EF4-FFF2-40B4-BE49-F238E27FC236}">
                <a16:creationId xmlns:a16="http://schemas.microsoft.com/office/drawing/2014/main" id="{9C4FC63F-EB58-CFF1-4356-B36DFED02331}"/>
              </a:ext>
            </a:extLst>
          </p:cNvPr>
          <p:cNvSpPr txBox="1"/>
          <p:nvPr/>
        </p:nvSpPr>
        <p:spPr>
          <a:xfrm>
            <a:off x="10857520" y="4295289"/>
            <a:ext cx="13524891" cy="7201972"/>
          </a:xfrm>
          <a:prstGeom prst="rect">
            <a:avLst/>
          </a:prstGeom>
          <a:noFill/>
        </p:spPr>
        <p:txBody>
          <a:bodyPr wrap="square" rtlCol="0">
            <a:spAutoFit/>
          </a:bodyPr>
          <a:lstStyle/>
          <a:p>
            <a:r>
              <a:rPr lang="it-IT" sz="2800" i="1">
                <a:solidFill>
                  <a:srgbClr val="124391"/>
                </a:solidFill>
                <a:latin typeface="Open Sans" pitchFamily="2" charset="0"/>
                <a:ea typeface="Open Sans" pitchFamily="2" charset="0"/>
                <a:cs typeface="Open Sans" pitchFamily="2" charset="0"/>
              </a:rPr>
              <a:t>Allegati</a:t>
            </a:r>
          </a:p>
          <a:p>
            <a:endParaRPr lang="it-IT" sz="2800" i="1">
              <a:solidFill>
                <a:srgbClr val="124391"/>
              </a:solidFill>
              <a:latin typeface="Open Sans" pitchFamily="2" charset="0"/>
              <a:ea typeface="Open Sans" pitchFamily="2" charset="0"/>
              <a:cs typeface="Open Sans" pitchFamily="2" charset="0"/>
            </a:endParaRPr>
          </a:p>
          <a:p>
            <a:pPr>
              <a:lnSpc>
                <a:spcPct val="150000"/>
              </a:lnSpc>
            </a:pPr>
            <a:r>
              <a:rPr lang="it-IT" sz="2800" i="1">
                <a:solidFill>
                  <a:srgbClr val="124391"/>
                </a:solidFill>
                <a:latin typeface="Open Sans" pitchFamily="2" charset="0"/>
                <a:ea typeface="Open Sans" pitchFamily="2" charset="0"/>
                <a:cs typeface="Open Sans" pitchFamily="2" charset="0"/>
              </a:rPr>
              <a:t>1. Scheda informativa</a:t>
            </a:r>
          </a:p>
          <a:p>
            <a:pPr>
              <a:lnSpc>
                <a:spcPct val="150000"/>
              </a:lnSpc>
            </a:pPr>
            <a:r>
              <a:rPr lang="it-IT" sz="2800" i="1">
                <a:solidFill>
                  <a:srgbClr val="124391"/>
                </a:solidFill>
                <a:latin typeface="Open Sans" pitchFamily="2" charset="0"/>
                <a:ea typeface="Open Sans" pitchFamily="2" charset="0"/>
                <a:cs typeface="Open Sans" pitchFamily="2" charset="0"/>
              </a:rPr>
              <a:t>2. Quadro di riferimento per Obiettivo Specifico (O.S.)</a:t>
            </a:r>
          </a:p>
          <a:p>
            <a:pPr>
              <a:lnSpc>
                <a:spcPct val="150000"/>
              </a:lnSpc>
            </a:pPr>
            <a:r>
              <a:rPr lang="it-IT" sz="2800" i="1">
                <a:solidFill>
                  <a:srgbClr val="124391"/>
                </a:solidFill>
                <a:latin typeface="Open Sans" pitchFamily="2" charset="0"/>
                <a:ea typeface="Open Sans" pitchFamily="2" charset="0"/>
                <a:cs typeface="Open Sans" pitchFamily="2" charset="0"/>
              </a:rPr>
              <a:t>3. Modello foglio di calcolo del budget svizzero e modello di efficacia</a:t>
            </a:r>
          </a:p>
          <a:p>
            <a:pPr>
              <a:lnSpc>
                <a:spcPct val="150000"/>
              </a:lnSpc>
            </a:pPr>
            <a:r>
              <a:rPr lang="it-IT" sz="2800" i="1">
                <a:solidFill>
                  <a:srgbClr val="124391"/>
                </a:solidFill>
                <a:latin typeface="Open Sans" pitchFamily="2" charset="0"/>
                <a:ea typeface="Open Sans" pitchFamily="2" charset="0"/>
                <a:cs typeface="Open Sans" pitchFamily="2" charset="0"/>
              </a:rPr>
              <a:t>4. Dichiarazione di partecipazione capofila e partner svizzero</a:t>
            </a:r>
          </a:p>
          <a:p>
            <a:pPr>
              <a:lnSpc>
                <a:spcPct val="150000"/>
              </a:lnSpc>
            </a:pPr>
            <a:r>
              <a:rPr lang="it-IT" sz="2800" i="1">
                <a:solidFill>
                  <a:srgbClr val="124391"/>
                </a:solidFill>
                <a:latin typeface="Open Sans" pitchFamily="2" charset="0"/>
                <a:ea typeface="Open Sans" pitchFamily="2" charset="0"/>
                <a:cs typeface="Open Sans" pitchFamily="2" charset="0"/>
              </a:rPr>
              <a:t>5. Domanda di partecipazione capofila e partner italiano</a:t>
            </a:r>
          </a:p>
          <a:p>
            <a:pPr>
              <a:lnSpc>
                <a:spcPct val="150000"/>
              </a:lnSpc>
            </a:pPr>
            <a:r>
              <a:rPr lang="it-IT" sz="2800" i="1">
                <a:solidFill>
                  <a:srgbClr val="124391"/>
                </a:solidFill>
                <a:latin typeface="Open Sans" pitchFamily="2" charset="0"/>
                <a:ea typeface="Open Sans" pitchFamily="2" charset="0"/>
                <a:cs typeface="Open Sans" pitchFamily="2" charset="0"/>
              </a:rPr>
              <a:t>6. Modello di convenzione tra capofila italiano, capofila svizzero e partner di progetto</a:t>
            </a:r>
          </a:p>
          <a:p>
            <a:pPr>
              <a:lnSpc>
                <a:spcPct val="150000"/>
              </a:lnSpc>
            </a:pPr>
            <a:r>
              <a:rPr lang="it-IT" sz="2800" i="1">
                <a:solidFill>
                  <a:srgbClr val="124391"/>
                </a:solidFill>
                <a:latin typeface="Open Sans" pitchFamily="2" charset="0"/>
                <a:ea typeface="Open Sans" pitchFamily="2" charset="0"/>
                <a:cs typeface="Open Sans" pitchFamily="2" charset="0"/>
              </a:rPr>
              <a:t>7. Informativa privacy</a:t>
            </a:r>
          </a:p>
          <a:p>
            <a:pPr>
              <a:lnSpc>
                <a:spcPct val="150000"/>
              </a:lnSpc>
            </a:pPr>
            <a:r>
              <a:rPr lang="it-IT" sz="2800" i="1">
                <a:solidFill>
                  <a:srgbClr val="124391"/>
                </a:solidFill>
                <a:latin typeface="Open Sans" pitchFamily="2" charset="0"/>
                <a:ea typeface="Open Sans" pitchFamily="2" charset="0"/>
                <a:cs typeface="Open Sans" pitchFamily="2" charset="0"/>
              </a:rPr>
              <a:t>8. Richiesta di accesso agli atti</a:t>
            </a:r>
          </a:p>
          <a:p>
            <a:pPr>
              <a:lnSpc>
                <a:spcPct val="150000"/>
              </a:lnSpc>
            </a:pPr>
            <a:r>
              <a:rPr lang="it-IT" sz="2800" i="1">
                <a:solidFill>
                  <a:srgbClr val="124391"/>
                </a:solidFill>
                <a:latin typeface="Open Sans" pitchFamily="2" charset="0"/>
                <a:ea typeface="Open Sans" pitchFamily="2" charset="0"/>
                <a:cs typeface="Open Sans" pitchFamily="2" charset="0"/>
              </a:rPr>
              <a:t>9. Informativa antiriciclaggio e antimafia</a:t>
            </a:r>
          </a:p>
          <a:p>
            <a:endParaRPr lang="it-IT" sz="2800" b="1" i="1">
              <a:solidFill>
                <a:srgbClr val="124391"/>
              </a:solidFill>
              <a:latin typeface="Open Sans" pitchFamily="2" charset="0"/>
              <a:ea typeface="Open Sans" pitchFamily="2" charset="0"/>
              <a:cs typeface="Open Sans" pitchFamily="2" charset="0"/>
            </a:endParaRPr>
          </a:p>
        </p:txBody>
      </p:sp>
      <p:sp>
        <p:nvSpPr>
          <p:cNvPr id="4" name="CasellaDiTesto 7">
            <a:extLst>
              <a:ext uri="{FF2B5EF4-FFF2-40B4-BE49-F238E27FC236}">
                <a16:creationId xmlns:a16="http://schemas.microsoft.com/office/drawing/2014/main" id="{656A63B2-11A8-004E-554E-89E0B4BE6FA2}"/>
              </a:ext>
            </a:extLst>
          </p:cNvPr>
          <p:cNvSpPr txBox="1"/>
          <p:nvPr/>
        </p:nvSpPr>
        <p:spPr>
          <a:xfrm>
            <a:off x="10857521" y="3293466"/>
            <a:ext cx="6961556" cy="1384995"/>
          </a:xfrm>
          <a:prstGeom prst="rect">
            <a:avLst/>
          </a:prstGeom>
          <a:noFill/>
        </p:spPr>
        <p:txBody>
          <a:bodyPr wrap="square" rtlCol="0">
            <a:spAutoFit/>
          </a:bodyPr>
          <a:lstStyle/>
          <a:p>
            <a:r>
              <a:rPr lang="it-IT" sz="2800" b="1">
                <a:solidFill>
                  <a:schemeClr val="accent2">
                    <a:lumMod val="75000"/>
                  </a:schemeClr>
                </a:solidFill>
                <a:latin typeface="Open Sans" pitchFamily="2" charset="0"/>
                <a:ea typeface="Open Sans" pitchFamily="2" charset="0"/>
                <a:cs typeface="Open Sans" pitchFamily="2" charset="0"/>
                <a:hlinkClick r:id="rId5"/>
              </a:rPr>
              <a:t>Avviso pubblico presentazione progetti (decreto </a:t>
            </a:r>
            <a:r>
              <a:rPr lang="it-IT" sz="2800" b="1" err="1">
                <a:solidFill>
                  <a:schemeClr val="accent2">
                    <a:lumMod val="75000"/>
                  </a:schemeClr>
                </a:solidFill>
                <a:latin typeface="Open Sans" pitchFamily="2" charset="0"/>
                <a:ea typeface="Open Sans" pitchFamily="2" charset="0"/>
                <a:cs typeface="Open Sans" pitchFamily="2" charset="0"/>
                <a:hlinkClick r:id="rId5"/>
              </a:rPr>
              <a:t>AdG</a:t>
            </a:r>
            <a:r>
              <a:rPr lang="it-IT" sz="2800" b="1">
                <a:solidFill>
                  <a:schemeClr val="accent2">
                    <a:lumMod val="75000"/>
                  </a:schemeClr>
                </a:solidFill>
                <a:latin typeface="Open Sans" pitchFamily="2" charset="0"/>
                <a:ea typeface="Open Sans" pitchFamily="2" charset="0"/>
                <a:cs typeface="Open Sans" pitchFamily="2" charset="0"/>
                <a:hlinkClick r:id="rId5"/>
              </a:rPr>
              <a:t> n.1072/2024)</a:t>
            </a:r>
            <a:endParaRPr lang="it-IT" sz="2800" b="1">
              <a:solidFill>
                <a:schemeClr val="accent2">
                  <a:lumMod val="75000"/>
                </a:schemeClr>
              </a:solidFill>
              <a:latin typeface="Open Sans" pitchFamily="2" charset="0"/>
              <a:ea typeface="Open Sans" pitchFamily="2" charset="0"/>
              <a:cs typeface="Open Sans" pitchFamily="2" charset="0"/>
            </a:endParaRPr>
          </a:p>
          <a:p>
            <a:endParaRPr lang="it-IT" sz="2800" b="1" i="1">
              <a:solidFill>
                <a:srgbClr val="124391"/>
              </a:solidFill>
              <a:latin typeface="Open Sans" pitchFamily="2" charset="0"/>
              <a:ea typeface="Open Sans" pitchFamily="2" charset="0"/>
              <a:cs typeface="Open Sans" pitchFamily="2" charset="0"/>
            </a:endParaRPr>
          </a:p>
        </p:txBody>
      </p:sp>
      <p:cxnSp>
        <p:nvCxnSpPr>
          <p:cNvPr id="11" name="Straight Connector 10">
            <a:extLst>
              <a:ext uri="{FF2B5EF4-FFF2-40B4-BE49-F238E27FC236}">
                <a16:creationId xmlns:a16="http://schemas.microsoft.com/office/drawing/2014/main" id="{2C778685-5FF6-2915-4032-D28DEA0D5F61}"/>
              </a:ext>
            </a:extLst>
          </p:cNvPr>
          <p:cNvCxnSpPr>
            <a:cxnSpLocks/>
          </p:cNvCxnSpPr>
          <p:nvPr/>
        </p:nvCxnSpPr>
        <p:spPr>
          <a:xfrm>
            <a:off x="658443" y="2002652"/>
            <a:ext cx="169027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FAEECCE8-CC0F-ADD1-E4C9-30E0153A3016}"/>
              </a:ext>
            </a:extLst>
          </p:cNvPr>
          <p:cNvPicPr>
            <a:picLocks noChangeAspect="1"/>
          </p:cNvPicPr>
          <p:nvPr/>
        </p:nvPicPr>
        <p:blipFill rotWithShape="1">
          <a:blip r:embed="rId6"/>
          <a:srcRect l="19780" t="3941" r="20797" b="12186"/>
          <a:stretch/>
        </p:blipFill>
        <p:spPr>
          <a:xfrm>
            <a:off x="5015795" y="2985396"/>
            <a:ext cx="5541240" cy="4399453"/>
          </a:xfrm>
          <a:prstGeom prst="rect">
            <a:avLst/>
          </a:prstGeom>
        </p:spPr>
      </p:pic>
    </p:spTree>
    <p:extLst>
      <p:ext uri="{BB962C8B-B14F-4D97-AF65-F5344CB8AC3E}">
        <p14:creationId xmlns:p14="http://schemas.microsoft.com/office/powerpoint/2010/main" val="129083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4">
            <a:extLst>
              <a:ext uri="{FF2B5EF4-FFF2-40B4-BE49-F238E27FC236}">
                <a16:creationId xmlns:a16="http://schemas.microsoft.com/office/drawing/2014/main" id="{F0320917-17CD-3C5D-033C-E5714C93BE1A}"/>
              </a:ext>
            </a:extLst>
          </p:cNvPr>
          <p:cNvPicPr>
            <a:picLocks noChangeAspect="1"/>
          </p:cNvPicPr>
          <p:nvPr/>
        </p:nvPicPr>
        <p:blipFill rotWithShape="1">
          <a:blip r:embed="rId3"/>
          <a:srcRect l="19671" t="4177" r="3872" b="1692"/>
          <a:stretch/>
        </p:blipFill>
        <p:spPr>
          <a:xfrm>
            <a:off x="13833552" y="2697480"/>
            <a:ext cx="9960757" cy="8798644"/>
          </a:xfrm>
          <a:prstGeom prst="rect">
            <a:avLst/>
          </a:prstGeom>
        </p:spPr>
      </p:pic>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Grp="1" noRot="1" noChangeAspect="1" noMove="1" noResize="1" noEditPoints="1" noAdjustHandles="1" noChangeArrowheads="1" noChangeShapeType="1" noCrop="1"/>
          </p:cNvPicPr>
          <p:nvPr/>
        </p:nvPicPr>
        <p:blipFill>
          <a:blip r:embed="rId4"/>
          <a:stretch>
            <a:fillRect/>
          </a:stretch>
        </p:blipFill>
        <p:spPr>
          <a:xfrm>
            <a:off x="-1" y="726"/>
            <a:ext cx="24382413" cy="13714546"/>
          </a:xfrm>
          <a:prstGeom prst="rect">
            <a:avLst/>
          </a:prstGeom>
        </p:spPr>
      </p:pic>
      <p:sp>
        <p:nvSpPr>
          <p:cNvPr id="4" name="CasellaDiTesto 3">
            <a:extLst>
              <a:ext uri="{FF2B5EF4-FFF2-40B4-BE49-F238E27FC236}">
                <a16:creationId xmlns:a16="http://schemas.microsoft.com/office/drawing/2014/main" id="{90A40FCF-06F1-0801-0AE8-AA75DA01A332}"/>
              </a:ext>
            </a:extLst>
          </p:cNvPr>
          <p:cNvSpPr txBox="1"/>
          <p:nvPr/>
        </p:nvSpPr>
        <p:spPr>
          <a:xfrm>
            <a:off x="9661767" y="8127219"/>
            <a:ext cx="13283202" cy="1316130"/>
          </a:xfrm>
          <a:prstGeom prst="rect">
            <a:avLst/>
          </a:prstGeom>
          <a:noFill/>
        </p:spPr>
        <p:txBody>
          <a:bodyPr wrap="square" rtlCol="0">
            <a:spAutoFit/>
          </a:bodyPr>
          <a:lstStyle/>
          <a:p>
            <a:pPr>
              <a:lnSpc>
                <a:spcPct val="150000"/>
              </a:lnSpc>
            </a:pPr>
            <a:r>
              <a:rPr lang="it-IT" sz="2800" b="1">
                <a:solidFill>
                  <a:schemeClr val="accent2">
                    <a:lumMod val="75000"/>
                  </a:schemeClr>
                </a:solidFill>
                <a:latin typeface="Open Sans" pitchFamily="2" charset="0"/>
                <a:ea typeface="Open Sans" pitchFamily="2" charset="0"/>
                <a:cs typeface="Open Sans" pitchFamily="2" charset="0"/>
                <a:hlinkClick r:id="rId5"/>
              </a:rPr>
              <a:t>Ulteriore manualistica a cura Autorità Ambientali</a:t>
            </a:r>
            <a:endParaRPr lang="it-IT" sz="2800" b="1">
              <a:solidFill>
                <a:schemeClr val="accent2">
                  <a:lumMod val="75000"/>
                </a:schemeClr>
              </a:solidFill>
              <a:latin typeface="Open Sans" pitchFamily="2" charset="0"/>
              <a:ea typeface="Open Sans" pitchFamily="2" charset="0"/>
              <a:cs typeface="Open Sans" pitchFamily="2" charset="0"/>
            </a:endParaRPr>
          </a:p>
          <a:p>
            <a:pPr marL="457200" indent="-457200">
              <a:lnSpc>
                <a:spcPct val="150000"/>
              </a:lnSpc>
              <a:buFont typeface="Wingdings" panose="05000000000000000000" pitchFamily="2" charset="2"/>
              <a:buChar char="§"/>
            </a:pPr>
            <a:r>
              <a:rPr lang="it-IT" sz="2800" i="1">
                <a:solidFill>
                  <a:srgbClr val="124391"/>
                </a:solidFill>
                <a:latin typeface="Open Sans" pitchFamily="2" charset="0"/>
                <a:ea typeface="Open Sans" pitchFamily="2" charset="0"/>
                <a:cs typeface="Open Sans" pitchFamily="2" charset="0"/>
              </a:rPr>
              <a:t>Guida alle ammissibilità ambientali – DNSH e verifica climatica</a:t>
            </a:r>
          </a:p>
        </p:txBody>
      </p:sp>
      <p:sp>
        <p:nvSpPr>
          <p:cNvPr id="22" name="CasellaDiTesto 21">
            <a:extLst>
              <a:ext uri="{FF2B5EF4-FFF2-40B4-BE49-F238E27FC236}">
                <a16:creationId xmlns:a16="http://schemas.microsoft.com/office/drawing/2014/main" id="{A0287A05-6BC3-D075-E696-D74BD1B6B317}"/>
              </a:ext>
            </a:extLst>
          </p:cNvPr>
          <p:cNvSpPr txBox="1"/>
          <p:nvPr/>
        </p:nvSpPr>
        <p:spPr>
          <a:xfrm>
            <a:off x="9661767" y="4941447"/>
            <a:ext cx="9866151" cy="2905026"/>
          </a:xfrm>
          <a:prstGeom prst="rect">
            <a:avLst/>
          </a:prstGeom>
          <a:noFill/>
        </p:spPr>
        <p:txBody>
          <a:bodyPr wrap="square" rtlCol="0">
            <a:spAutoFit/>
          </a:bodyPr>
          <a:lstStyle/>
          <a:p>
            <a:pPr>
              <a:lnSpc>
                <a:spcPct val="150000"/>
              </a:lnSpc>
            </a:pPr>
            <a:r>
              <a:rPr lang="it-IT" sz="2800" b="1">
                <a:solidFill>
                  <a:schemeClr val="accent2">
                    <a:lumMod val="75000"/>
                  </a:schemeClr>
                </a:solidFill>
                <a:latin typeface="Open Sans" pitchFamily="2" charset="0"/>
                <a:ea typeface="Open Sans" pitchFamily="2" charset="0"/>
                <a:cs typeface="Open Sans" pitchFamily="2" charset="0"/>
                <a:hlinkClick r:id="rId5"/>
              </a:rPr>
              <a:t>Manualistica Programma (decreto AdG n.1074/2024)</a:t>
            </a:r>
            <a:endParaRPr lang="it-IT" sz="2800" b="1">
              <a:solidFill>
                <a:schemeClr val="accent2">
                  <a:lumMod val="75000"/>
                </a:schemeClr>
              </a:solidFill>
              <a:latin typeface="Open Sans" pitchFamily="2" charset="0"/>
              <a:ea typeface="Open Sans" pitchFamily="2" charset="0"/>
              <a:cs typeface="Open Sans" pitchFamily="2" charset="0"/>
            </a:endParaRPr>
          </a:p>
          <a:p>
            <a:pPr marL="457200" indent="-457200">
              <a:lnSpc>
                <a:spcPct val="175000"/>
              </a:lnSpc>
              <a:buFont typeface="Wingdings" panose="05000000000000000000" pitchFamily="2" charset="2"/>
              <a:buChar char="§"/>
            </a:pPr>
            <a:r>
              <a:rPr lang="it-IT" sz="2800" i="1">
                <a:solidFill>
                  <a:srgbClr val="124391"/>
                </a:solidFill>
                <a:latin typeface="Open Sans" pitchFamily="2" charset="0"/>
                <a:ea typeface="Open Sans" pitchFamily="2" charset="0"/>
                <a:cs typeface="Open Sans" pitchFamily="2" charset="0"/>
              </a:rPr>
              <a:t>Linee guida spese ammissibili</a:t>
            </a:r>
          </a:p>
          <a:p>
            <a:pPr marL="457200" indent="-457200">
              <a:lnSpc>
                <a:spcPct val="175000"/>
              </a:lnSpc>
              <a:buFont typeface="Wingdings" panose="05000000000000000000" pitchFamily="2" charset="2"/>
              <a:buChar char="§"/>
            </a:pPr>
            <a:r>
              <a:rPr lang="it-IT" sz="2800" i="1">
                <a:solidFill>
                  <a:srgbClr val="124391"/>
                </a:solidFill>
                <a:latin typeface="Open Sans" pitchFamily="2" charset="0"/>
                <a:ea typeface="Open Sans" pitchFamily="2" charset="0"/>
                <a:cs typeface="Open Sans" pitchFamily="2" charset="0"/>
              </a:rPr>
              <a:t>Vademecum per gli indicatori del Programma</a:t>
            </a:r>
          </a:p>
          <a:p>
            <a:pPr marL="457200" indent="-457200">
              <a:lnSpc>
                <a:spcPct val="175000"/>
              </a:lnSpc>
              <a:buFont typeface="Wingdings" panose="05000000000000000000" pitchFamily="2" charset="2"/>
              <a:buChar char="§"/>
            </a:pPr>
            <a:r>
              <a:rPr lang="it-IT" sz="2800" i="1">
                <a:solidFill>
                  <a:srgbClr val="124391"/>
                </a:solidFill>
                <a:latin typeface="Open Sans" pitchFamily="2" charset="0"/>
                <a:ea typeface="Open Sans" pitchFamily="2" charset="0"/>
                <a:cs typeface="Open Sans" pitchFamily="2" charset="0"/>
              </a:rPr>
              <a:t>Chiarimenti autovalutazione aiuti </a:t>
            </a:r>
          </a:p>
        </p:txBody>
      </p:sp>
      <p:sp>
        <p:nvSpPr>
          <p:cNvPr id="2" name="CasellaDiTesto 1">
            <a:extLst>
              <a:ext uri="{FF2B5EF4-FFF2-40B4-BE49-F238E27FC236}">
                <a16:creationId xmlns:a16="http://schemas.microsoft.com/office/drawing/2014/main" id="{0868A725-4E0B-6C54-9A61-1634F20EEFC0}"/>
              </a:ext>
            </a:extLst>
          </p:cNvPr>
          <p:cNvSpPr txBox="1"/>
          <p:nvPr/>
        </p:nvSpPr>
        <p:spPr>
          <a:xfrm>
            <a:off x="588104" y="2119882"/>
            <a:ext cx="8117746" cy="830997"/>
          </a:xfrm>
          <a:prstGeom prst="rect">
            <a:avLst/>
          </a:prstGeom>
          <a:noFill/>
        </p:spPr>
        <p:txBody>
          <a:bodyPr wrap="square" rtlCol="0">
            <a:spAutoFit/>
          </a:bodyPr>
          <a:lstStyle/>
          <a:p>
            <a:r>
              <a:rPr lang="it-IT" sz="4800" b="1">
                <a:solidFill>
                  <a:schemeClr val="accent2"/>
                </a:solidFill>
                <a:latin typeface="Open Sans" pitchFamily="2" charset="0"/>
                <a:ea typeface="Open Sans" pitchFamily="2" charset="0"/>
                <a:cs typeface="Open Sans" pitchFamily="2" charset="0"/>
              </a:rPr>
              <a:t>Guida ai documenti (II)</a:t>
            </a:r>
          </a:p>
        </p:txBody>
      </p:sp>
      <p:pic>
        <p:nvPicPr>
          <p:cNvPr id="10" name="Immagine 9">
            <a:extLst>
              <a:ext uri="{FF2B5EF4-FFF2-40B4-BE49-F238E27FC236}">
                <a16:creationId xmlns:a16="http://schemas.microsoft.com/office/drawing/2014/main" id="{5622A4DE-A6AA-A0E6-D54C-1DFABF6804CA}"/>
              </a:ext>
            </a:extLst>
          </p:cNvPr>
          <p:cNvPicPr>
            <a:picLocks noChangeAspect="1"/>
          </p:cNvPicPr>
          <p:nvPr/>
        </p:nvPicPr>
        <p:blipFill rotWithShape="1">
          <a:blip r:embed="rId6"/>
          <a:srcRect l="20846" t="4093" r="32485" b="30185"/>
          <a:stretch/>
        </p:blipFill>
        <p:spPr>
          <a:xfrm>
            <a:off x="658443" y="2927433"/>
            <a:ext cx="8117746" cy="6490242"/>
          </a:xfrm>
          <a:prstGeom prst="rect">
            <a:avLst/>
          </a:prstGeom>
        </p:spPr>
      </p:pic>
      <p:cxnSp>
        <p:nvCxnSpPr>
          <p:cNvPr id="13" name="Straight Connector 12">
            <a:extLst>
              <a:ext uri="{FF2B5EF4-FFF2-40B4-BE49-F238E27FC236}">
                <a16:creationId xmlns:a16="http://schemas.microsoft.com/office/drawing/2014/main" id="{A7368AA2-1274-38AF-440B-2BCB3F09075E}"/>
              </a:ext>
            </a:extLst>
          </p:cNvPr>
          <p:cNvCxnSpPr>
            <a:cxnSpLocks/>
          </p:cNvCxnSpPr>
          <p:nvPr/>
        </p:nvCxnSpPr>
        <p:spPr>
          <a:xfrm>
            <a:off x="658443" y="2002652"/>
            <a:ext cx="169027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Immagine 17">
            <a:extLst>
              <a:ext uri="{FF2B5EF4-FFF2-40B4-BE49-F238E27FC236}">
                <a16:creationId xmlns:a16="http://schemas.microsoft.com/office/drawing/2014/main" id="{1A9CE637-4ED6-8305-0A8B-AEC4C8736A7D}"/>
              </a:ext>
            </a:extLst>
          </p:cNvPr>
          <p:cNvPicPr>
            <a:picLocks noChangeAspect="1"/>
          </p:cNvPicPr>
          <p:nvPr/>
        </p:nvPicPr>
        <p:blipFill rotWithShape="1">
          <a:blip r:embed="rId7"/>
          <a:srcRect l="-1" t="45333" r="22762" b="12464"/>
          <a:stretch/>
        </p:blipFill>
        <p:spPr>
          <a:xfrm>
            <a:off x="19286097" y="6362700"/>
            <a:ext cx="884060" cy="680289"/>
          </a:xfrm>
          <a:prstGeom prst="rect">
            <a:avLst/>
          </a:prstGeom>
        </p:spPr>
      </p:pic>
      <p:pic>
        <p:nvPicPr>
          <p:cNvPr id="16" name="Immagine 19">
            <a:extLst>
              <a:ext uri="{FF2B5EF4-FFF2-40B4-BE49-F238E27FC236}">
                <a16:creationId xmlns:a16="http://schemas.microsoft.com/office/drawing/2014/main" id="{AE0CA44B-0EA9-D796-399C-BAC5DD03F127}"/>
              </a:ext>
            </a:extLst>
          </p:cNvPr>
          <p:cNvPicPr>
            <a:picLocks noChangeAspect="1"/>
          </p:cNvPicPr>
          <p:nvPr/>
        </p:nvPicPr>
        <p:blipFill rotWithShape="1">
          <a:blip r:embed="rId8"/>
          <a:srcRect l="82966" t="10280" r="2886" b="54868"/>
          <a:stretch/>
        </p:blipFill>
        <p:spPr>
          <a:xfrm>
            <a:off x="19286097" y="7232304"/>
            <a:ext cx="884060" cy="558048"/>
          </a:xfrm>
          <a:prstGeom prst="rect">
            <a:avLst/>
          </a:prstGeom>
        </p:spPr>
      </p:pic>
      <p:pic>
        <p:nvPicPr>
          <p:cNvPr id="19" name="Immagine 19">
            <a:extLst>
              <a:ext uri="{FF2B5EF4-FFF2-40B4-BE49-F238E27FC236}">
                <a16:creationId xmlns:a16="http://schemas.microsoft.com/office/drawing/2014/main" id="{184260A3-EA66-8FD8-501F-360FBAEF8EDC}"/>
              </a:ext>
            </a:extLst>
          </p:cNvPr>
          <p:cNvPicPr>
            <a:picLocks noChangeAspect="1"/>
          </p:cNvPicPr>
          <p:nvPr/>
        </p:nvPicPr>
        <p:blipFill rotWithShape="1">
          <a:blip r:embed="rId8"/>
          <a:srcRect l="82966" t="10280" r="2886" b="54868"/>
          <a:stretch/>
        </p:blipFill>
        <p:spPr>
          <a:xfrm>
            <a:off x="20489903" y="8859627"/>
            <a:ext cx="884060" cy="558048"/>
          </a:xfrm>
          <a:prstGeom prst="rect">
            <a:avLst/>
          </a:prstGeom>
        </p:spPr>
      </p:pic>
      <p:pic>
        <p:nvPicPr>
          <p:cNvPr id="6" name="Immagine 17">
            <a:extLst>
              <a:ext uri="{FF2B5EF4-FFF2-40B4-BE49-F238E27FC236}">
                <a16:creationId xmlns:a16="http://schemas.microsoft.com/office/drawing/2014/main" id="{7D47A725-38B7-7957-8B50-C66BFBE8B214}"/>
              </a:ext>
            </a:extLst>
          </p:cNvPr>
          <p:cNvPicPr>
            <a:picLocks noChangeAspect="1"/>
          </p:cNvPicPr>
          <p:nvPr/>
        </p:nvPicPr>
        <p:blipFill rotWithShape="1">
          <a:blip r:embed="rId7"/>
          <a:srcRect l="1318" t="9543" r="21443" b="48252"/>
          <a:stretch/>
        </p:blipFill>
        <p:spPr>
          <a:xfrm>
            <a:off x="20200330" y="6362699"/>
            <a:ext cx="884060" cy="680290"/>
          </a:xfrm>
          <a:prstGeom prst="rect">
            <a:avLst/>
          </a:prstGeom>
        </p:spPr>
      </p:pic>
      <p:pic>
        <p:nvPicPr>
          <p:cNvPr id="7" name="Immagine 17">
            <a:extLst>
              <a:ext uri="{FF2B5EF4-FFF2-40B4-BE49-F238E27FC236}">
                <a16:creationId xmlns:a16="http://schemas.microsoft.com/office/drawing/2014/main" id="{08D89A05-DF66-5A31-8343-52A8915F103D}"/>
              </a:ext>
            </a:extLst>
          </p:cNvPr>
          <p:cNvPicPr>
            <a:picLocks noChangeAspect="1"/>
          </p:cNvPicPr>
          <p:nvPr/>
        </p:nvPicPr>
        <p:blipFill rotWithShape="1">
          <a:blip r:embed="rId7"/>
          <a:srcRect l="-1" t="45333" r="22762" b="12464"/>
          <a:stretch/>
        </p:blipFill>
        <p:spPr>
          <a:xfrm>
            <a:off x="19298797" y="5524500"/>
            <a:ext cx="884060" cy="680289"/>
          </a:xfrm>
          <a:prstGeom prst="rect">
            <a:avLst/>
          </a:prstGeom>
        </p:spPr>
      </p:pic>
      <p:pic>
        <p:nvPicPr>
          <p:cNvPr id="11" name="Immagine 17">
            <a:extLst>
              <a:ext uri="{FF2B5EF4-FFF2-40B4-BE49-F238E27FC236}">
                <a16:creationId xmlns:a16="http://schemas.microsoft.com/office/drawing/2014/main" id="{8BEFA8D4-EE5F-C32F-DCE1-EDF5D90739B7}"/>
              </a:ext>
            </a:extLst>
          </p:cNvPr>
          <p:cNvPicPr>
            <a:picLocks noChangeAspect="1"/>
          </p:cNvPicPr>
          <p:nvPr/>
        </p:nvPicPr>
        <p:blipFill rotWithShape="1">
          <a:blip r:embed="rId7"/>
          <a:srcRect l="1318" t="9543" r="21443" b="48252"/>
          <a:stretch/>
        </p:blipFill>
        <p:spPr>
          <a:xfrm>
            <a:off x="20213030" y="5524499"/>
            <a:ext cx="884060" cy="680290"/>
          </a:xfrm>
          <a:prstGeom prst="rect">
            <a:avLst/>
          </a:prstGeom>
        </p:spPr>
      </p:pic>
      <p:sp>
        <p:nvSpPr>
          <p:cNvPr id="3" name="CasellaDiTesto 2">
            <a:extLst>
              <a:ext uri="{FF2B5EF4-FFF2-40B4-BE49-F238E27FC236}">
                <a16:creationId xmlns:a16="http://schemas.microsoft.com/office/drawing/2014/main" id="{48BE5D43-125D-991F-C693-915CFB6C16BD}"/>
              </a:ext>
            </a:extLst>
          </p:cNvPr>
          <p:cNvSpPr txBox="1"/>
          <p:nvPr/>
        </p:nvSpPr>
        <p:spPr>
          <a:xfrm>
            <a:off x="9661767" y="10285136"/>
            <a:ext cx="13283202" cy="669799"/>
          </a:xfrm>
          <a:prstGeom prst="rect">
            <a:avLst/>
          </a:prstGeom>
          <a:noFill/>
        </p:spPr>
        <p:txBody>
          <a:bodyPr wrap="square" rtlCol="0">
            <a:spAutoFit/>
          </a:bodyPr>
          <a:lstStyle/>
          <a:p>
            <a:pPr>
              <a:lnSpc>
                <a:spcPct val="150000"/>
              </a:lnSpc>
            </a:pPr>
            <a:r>
              <a:rPr lang="it-IT" sz="2800" b="1">
                <a:solidFill>
                  <a:schemeClr val="accent2">
                    <a:lumMod val="75000"/>
                  </a:schemeClr>
                </a:solidFill>
                <a:latin typeface="Open Sans" pitchFamily="2" charset="0"/>
                <a:ea typeface="Open Sans" pitchFamily="2" charset="0"/>
                <a:cs typeface="Open Sans" pitchFamily="2" charset="0"/>
                <a:hlinkClick r:id="rId5"/>
              </a:rPr>
              <a:t>FAQ, </a:t>
            </a:r>
            <a:r>
              <a:rPr lang="it-IT" sz="2800" b="1" err="1">
                <a:solidFill>
                  <a:schemeClr val="accent2">
                    <a:lumMod val="75000"/>
                  </a:schemeClr>
                </a:solidFill>
                <a:latin typeface="Open Sans" pitchFamily="2" charset="0"/>
                <a:ea typeface="Open Sans" pitchFamily="2" charset="0"/>
                <a:cs typeface="Open Sans" pitchFamily="2" charset="0"/>
                <a:hlinkClick r:id="rId5"/>
              </a:rPr>
              <a:t>videotutorial</a:t>
            </a:r>
            <a:r>
              <a:rPr lang="it-IT" sz="2800" b="1">
                <a:solidFill>
                  <a:schemeClr val="accent2">
                    <a:lumMod val="75000"/>
                  </a:schemeClr>
                </a:solidFill>
                <a:latin typeface="Open Sans" pitchFamily="2" charset="0"/>
                <a:ea typeface="Open Sans" pitchFamily="2" charset="0"/>
                <a:cs typeface="Open Sans" pitchFamily="2" charset="0"/>
                <a:hlinkClick r:id="rId5"/>
              </a:rPr>
              <a:t> e slide Primo Avviso</a:t>
            </a:r>
            <a:endParaRPr lang="it-IT" sz="2800" b="1">
              <a:solidFill>
                <a:schemeClr val="accent2">
                  <a:lumMod val="75000"/>
                </a:schemeClr>
              </a:solidFill>
              <a:latin typeface="Open Sans" pitchFamily="2" charset="0"/>
              <a:ea typeface="Open Sans" pitchFamily="2" charset="0"/>
              <a:cs typeface="Open Sans" pitchFamily="2" charset="0"/>
            </a:endParaRPr>
          </a:p>
        </p:txBody>
      </p:sp>
      <p:pic>
        <p:nvPicPr>
          <p:cNvPr id="20" name="Immagine 19">
            <a:extLst>
              <a:ext uri="{FF2B5EF4-FFF2-40B4-BE49-F238E27FC236}">
                <a16:creationId xmlns:a16="http://schemas.microsoft.com/office/drawing/2014/main" id="{B0FDCD03-524A-7462-FF04-44BC135FD300}"/>
              </a:ext>
            </a:extLst>
          </p:cNvPr>
          <p:cNvPicPr>
            <a:picLocks noChangeAspect="1"/>
          </p:cNvPicPr>
          <p:nvPr/>
        </p:nvPicPr>
        <p:blipFill>
          <a:blip r:embed="rId9"/>
          <a:stretch>
            <a:fillRect/>
          </a:stretch>
        </p:blipFill>
        <p:spPr>
          <a:xfrm>
            <a:off x="19316333" y="10201821"/>
            <a:ext cx="883997" cy="682811"/>
          </a:xfrm>
          <a:prstGeom prst="rect">
            <a:avLst/>
          </a:prstGeom>
        </p:spPr>
      </p:pic>
      <p:pic>
        <p:nvPicPr>
          <p:cNvPr id="21" name="Immagine 17">
            <a:extLst>
              <a:ext uri="{FF2B5EF4-FFF2-40B4-BE49-F238E27FC236}">
                <a16:creationId xmlns:a16="http://schemas.microsoft.com/office/drawing/2014/main" id="{ED358784-6B49-0496-56D8-335973BFA553}"/>
              </a:ext>
            </a:extLst>
          </p:cNvPr>
          <p:cNvPicPr>
            <a:picLocks noChangeAspect="1"/>
          </p:cNvPicPr>
          <p:nvPr/>
        </p:nvPicPr>
        <p:blipFill rotWithShape="1">
          <a:blip r:embed="rId7"/>
          <a:srcRect l="1318" t="9543" r="21443" b="48252"/>
          <a:stretch/>
        </p:blipFill>
        <p:spPr>
          <a:xfrm>
            <a:off x="20200330" y="10201821"/>
            <a:ext cx="884060" cy="680290"/>
          </a:xfrm>
          <a:prstGeom prst="rect">
            <a:avLst/>
          </a:prstGeom>
        </p:spPr>
      </p:pic>
    </p:spTree>
    <p:extLst>
      <p:ext uri="{BB962C8B-B14F-4D97-AF65-F5344CB8AC3E}">
        <p14:creationId xmlns:p14="http://schemas.microsoft.com/office/powerpoint/2010/main" val="156374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5" name="CasellaDiTesto 4">
            <a:extLst>
              <a:ext uri="{FF2B5EF4-FFF2-40B4-BE49-F238E27FC236}">
                <a16:creationId xmlns:a16="http://schemas.microsoft.com/office/drawing/2014/main" id="{6AF2DE06-433B-D922-7A51-ED96D162DD9A}"/>
              </a:ext>
            </a:extLst>
          </p:cNvPr>
          <p:cNvSpPr txBox="1"/>
          <p:nvPr/>
        </p:nvSpPr>
        <p:spPr>
          <a:xfrm>
            <a:off x="11045251" y="7781924"/>
            <a:ext cx="10023602" cy="2229585"/>
          </a:xfrm>
          <a:prstGeom prst="rect">
            <a:avLst/>
          </a:prstGeom>
          <a:noFill/>
        </p:spPr>
        <p:txBody>
          <a:bodyPr wrap="square" rtlCol="0">
            <a:spAutoFit/>
          </a:bodyPr>
          <a:lstStyle/>
          <a:p>
            <a:pPr>
              <a:lnSpc>
                <a:spcPct val="150000"/>
              </a:lnSpc>
            </a:pPr>
            <a:r>
              <a:rPr lang="it-IT" sz="3200" b="1" i="1">
                <a:solidFill>
                  <a:srgbClr val="124391"/>
                </a:solidFill>
                <a:latin typeface="Open Sans" pitchFamily="2" charset="0"/>
                <a:ea typeface="Open Sans" pitchFamily="2" charset="0"/>
                <a:cs typeface="Open Sans" pitchFamily="2" charset="0"/>
                <a:hlinkClick r:id="rId4"/>
              </a:rPr>
              <a:t>Altri documenti di interesse</a:t>
            </a:r>
            <a:endParaRPr lang="it-IT" sz="3200" b="1" i="1">
              <a:solidFill>
                <a:srgbClr val="124391"/>
              </a:solidFill>
              <a:latin typeface="Open Sans" pitchFamily="2" charset="0"/>
              <a:ea typeface="Open Sans" pitchFamily="2" charset="0"/>
              <a:cs typeface="Open Sans" pitchFamily="2" charset="0"/>
            </a:endParaRPr>
          </a:p>
          <a:p>
            <a:pPr marL="571500" indent="-571500">
              <a:lnSpc>
                <a:spcPct val="150000"/>
              </a:lnSpc>
              <a:buFont typeface="Wingdings" panose="05000000000000000000" pitchFamily="2" charset="2"/>
              <a:buChar char="§"/>
            </a:pPr>
            <a:r>
              <a:rPr lang="it-IT" sz="3200" i="1">
                <a:solidFill>
                  <a:srgbClr val="124391"/>
                </a:solidFill>
                <a:latin typeface="Open Sans" pitchFamily="2" charset="0"/>
                <a:ea typeface="Open Sans" pitchFamily="2" charset="0"/>
                <a:cs typeface="Open Sans" pitchFamily="2" charset="0"/>
              </a:rPr>
              <a:t>Metodologia e criteri selezione progetti</a:t>
            </a:r>
          </a:p>
          <a:p>
            <a:pPr marL="571500" indent="-571500">
              <a:lnSpc>
                <a:spcPct val="150000"/>
              </a:lnSpc>
              <a:buFont typeface="Wingdings" panose="05000000000000000000" pitchFamily="2" charset="2"/>
              <a:buChar char="§"/>
            </a:pPr>
            <a:r>
              <a:rPr lang="it-IT" sz="3200" i="1">
                <a:solidFill>
                  <a:srgbClr val="124391"/>
                </a:solidFill>
                <a:latin typeface="Open Sans" pitchFamily="2" charset="0"/>
                <a:ea typeface="Open Sans" pitchFamily="2" charset="0"/>
                <a:cs typeface="Open Sans" pitchFamily="2" charset="0"/>
              </a:rPr>
              <a:t>Calendario avvisi per tipologia di progetti</a:t>
            </a:r>
          </a:p>
        </p:txBody>
      </p:sp>
      <p:pic>
        <p:nvPicPr>
          <p:cNvPr id="8" name="Immagine 7">
            <a:extLst>
              <a:ext uri="{FF2B5EF4-FFF2-40B4-BE49-F238E27FC236}">
                <a16:creationId xmlns:a16="http://schemas.microsoft.com/office/drawing/2014/main" id="{0A79276D-AD4D-16F3-6C30-697B4A221F97}"/>
              </a:ext>
            </a:extLst>
          </p:cNvPr>
          <p:cNvPicPr>
            <a:picLocks noChangeAspect="1"/>
          </p:cNvPicPr>
          <p:nvPr/>
        </p:nvPicPr>
        <p:blipFill rotWithShape="1">
          <a:blip r:embed="rId5"/>
          <a:srcRect l="19945" t="4087" r="20933" b="23765"/>
          <a:stretch/>
        </p:blipFill>
        <p:spPr>
          <a:xfrm>
            <a:off x="658443" y="2950879"/>
            <a:ext cx="9728364" cy="7060630"/>
          </a:xfrm>
          <a:prstGeom prst="rect">
            <a:avLst/>
          </a:prstGeom>
        </p:spPr>
      </p:pic>
      <p:sp>
        <p:nvSpPr>
          <p:cNvPr id="2" name="CasellaDiTesto 1">
            <a:extLst>
              <a:ext uri="{FF2B5EF4-FFF2-40B4-BE49-F238E27FC236}">
                <a16:creationId xmlns:a16="http://schemas.microsoft.com/office/drawing/2014/main" id="{DF0B7C7F-6543-33D1-7253-950D1322F13E}"/>
              </a:ext>
            </a:extLst>
          </p:cNvPr>
          <p:cNvSpPr txBox="1"/>
          <p:nvPr/>
        </p:nvSpPr>
        <p:spPr>
          <a:xfrm>
            <a:off x="588104" y="2119882"/>
            <a:ext cx="8117746" cy="830997"/>
          </a:xfrm>
          <a:prstGeom prst="rect">
            <a:avLst/>
          </a:prstGeom>
          <a:noFill/>
        </p:spPr>
        <p:txBody>
          <a:bodyPr wrap="square" rtlCol="0">
            <a:spAutoFit/>
          </a:bodyPr>
          <a:lstStyle/>
          <a:p>
            <a:r>
              <a:rPr lang="it-IT" sz="4800" b="1">
                <a:solidFill>
                  <a:schemeClr val="accent2"/>
                </a:solidFill>
                <a:latin typeface="Open Sans" pitchFamily="2" charset="0"/>
                <a:ea typeface="Open Sans" pitchFamily="2" charset="0"/>
                <a:cs typeface="Open Sans" pitchFamily="2" charset="0"/>
              </a:rPr>
              <a:t>Guida ai documenti (III)</a:t>
            </a:r>
          </a:p>
        </p:txBody>
      </p:sp>
      <p:cxnSp>
        <p:nvCxnSpPr>
          <p:cNvPr id="7" name="Straight Connector 6">
            <a:extLst>
              <a:ext uri="{FF2B5EF4-FFF2-40B4-BE49-F238E27FC236}">
                <a16:creationId xmlns:a16="http://schemas.microsoft.com/office/drawing/2014/main" id="{72BA5071-C79A-1B78-A803-A48FFA953425}"/>
              </a:ext>
            </a:extLst>
          </p:cNvPr>
          <p:cNvCxnSpPr>
            <a:cxnSpLocks/>
          </p:cNvCxnSpPr>
          <p:nvPr/>
        </p:nvCxnSpPr>
        <p:spPr>
          <a:xfrm>
            <a:off x="658443" y="2002652"/>
            <a:ext cx="169027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62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5" name="CasellaDiTesto 4">
            <a:extLst>
              <a:ext uri="{FF2B5EF4-FFF2-40B4-BE49-F238E27FC236}">
                <a16:creationId xmlns:a16="http://schemas.microsoft.com/office/drawing/2014/main" id="{6AF2DE06-433B-D922-7A51-ED96D162DD9A}"/>
              </a:ext>
            </a:extLst>
          </p:cNvPr>
          <p:cNvSpPr txBox="1"/>
          <p:nvPr/>
        </p:nvSpPr>
        <p:spPr>
          <a:xfrm>
            <a:off x="11879440" y="6261527"/>
            <a:ext cx="11991465" cy="4363117"/>
          </a:xfrm>
          <a:prstGeom prst="rect">
            <a:avLst/>
          </a:prstGeom>
          <a:noFill/>
        </p:spPr>
        <p:txBody>
          <a:bodyPr wrap="square" rtlCol="0">
            <a:spAutoFit/>
          </a:bodyPr>
          <a:lstStyle/>
          <a:p>
            <a:pPr>
              <a:lnSpc>
                <a:spcPct val="150000"/>
              </a:lnSpc>
            </a:pPr>
            <a:r>
              <a:rPr lang="it-IT" sz="3200" b="1" i="1">
                <a:solidFill>
                  <a:srgbClr val="124391"/>
                </a:solidFill>
                <a:latin typeface="Open Sans" pitchFamily="2" charset="0"/>
                <a:ea typeface="Open Sans" pitchFamily="2" charset="0"/>
                <a:cs typeface="Open Sans" pitchFamily="2" charset="0"/>
                <a:hlinkClick r:id="rId4"/>
              </a:rPr>
              <a:t>Altri documenti di interesse</a:t>
            </a:r>
            <a:endParaRPr lang="it-IT" sz="3200" b="1" i="1">
              <a:solidFill>
                <a:srgbClr val="124391"/>
              </a:solidFill>
              <a:latin typeface="Open Sans" pitchFamily="2" charset="0"/>
              <a:ea typeface="Open Sans" pitchFamily="2" charset="0"/>
              <a:cs typeface="Open Sans" pitchFamily="2" charset="0"/>
            </a:endParaRPr>
          </a:p>
          <a:p>
            <a:pPr marL="571500" indent="-571500">
              <a:lnSpc>
                <a:spcPct val="150000"/>
              </a:lnSpc>
              <a:buFont typeface="Wingdings" panose="05000000000000000000" pitchFamily="2" charset="2"/>
              <a:buChar char="§"/>
            </a:pPr>
            <a:r>
              <a:rPr lang="it-IT" sz="3200" i="1">
                <a:solidFill>
                  <a:srgbClr val="124391"/>
                </a:solidFill>
                <a:latin typeface="Open Sans" pitchFamily="2" charset="0"/>
                <a:ea typeface="Open Sans" pitchFamily="2" charset="0"/>
                <a:cs typeface="Open Sans" pitchFamily="2" charset="0"/>
                <a:hlinkClick r:id="rId5"/>
              </a:rPr>
              <a:t>Programma Interreg VI-A IT CH 21-27</a:t>
            </a:r>
            <a:endParaRPr lang="it-IT" sz="3200" i="1">
              <a:solidFill>
                <a:srgbClr val="124391"/>
              </a:solidFill>
              <a:latin typeface="Open Sans" pitchFamily="2" charset="0"/>
              <a:ea typeface="Open Sans" pitchFamily="2" charset="0"/>
              <a:cs typeface="Open Sans" pitchFamily="2" charset="0"/>
            </a:endParaRPr>
          </a:p>
          <a:p>
            <a:pPr marL="571500" indent="-571500">
              <a:lnSpc>
                <a:spcPct val="150000"/>
              </a:lnSpc>
              <a:buFont typeface="Wingdings" panose="05000000000000000000" pitchFamily="2" charset="2"/>
              <a:buChar char="§"/>
            </a:pPr>
            <a:r>
              <a:rPr lang="it-IT" sz="3200" i="1">
                <a:solidFill>
                  <a:srgbClr val="124391"/>
                </a:solidFill>
                <a:latin typeface="Open Sans" pitchFamily="2" charset="0"/>
                <a:ea typeface="Open Sans" pitchFamily="2" charset="0"/>
                <a:cs typeface="Open Sans" pitchFamily="2" charset="0"/>
                <a:hlinkClick r:id="rId6"/>
              </a:rPr>
              <a:t>«Diagnostica territoriale» dell’area di confine Svizzera-Italia. Analisi SWOT e raccomandazioni d’azione per la cooperazione transfrontaliera</a:t>
            </a:r>
            <a:endParaRPr lang="it-IT" sz="3200" i="1">
              <a:solidFill>
                <a:srgbClr val="124391"/>
              </a:solidFill>
              <a:latin typeface="Open Sans" pitchFamily="2" charset="0"/>
              <a:ea typeface="Open Sans" pitchFamily="2" charset="0"/>
              <a:cs typeface="Open Sans" pitchFamily="2" charset="0"/>
            </a:endParaRPr>
          </a:p>
          <a:p>
            <a:pPr marL="571500" indent="-571500">
              <a:lnSpc>
                <a:spcPct val="150000"/>
              </a:lnSpc>
              <a:buFont typeface="Wingdings" panose="05000000000000000000" pitchFamily="2" charset="2"/>
              <a:buChar char="§"/>
            </a:pPr>
            <a:endParaRPr lang="it-IT" sz="2800" i="1">
              <a:solidFill>
                <a:srgbClr val="124391"/>
              </a:solidFill>
              <a:latin typeface="Open Sans" pitchFamily="2" charset="0"/>
              <a:ea typeface="Open Sans" pitchFamily="2" charset="0"/>
              <a:cs typeface="Open Sans" pitchFamily="2" charset="0"/>
            </a:endParaRPr>
          </a:p>
        </p:txBody>
      </p:sp>
      <p:sp>
        <p:nvSpPr>
          <p:cNvPr id="2" name="CasellaDiTesto 1">
            <a:extLst>
              <a:ext uri="{FF2B5EF4-FFF2-40B4-BE49-F238E27FC236}">
                <a16:creationId xmlns:a16="http://schemas.microsoft.com/office/drawing/2014/main" id="{DF0B7C7F-6543-33D1-7253-950D1322F13E}"/>
              </a:ext>
            </a:extLst>
          </p:cNvPr>
          <p:cNvSpPr txBox="1"/>
          <p:nvPr/>
        </p:nvSpPr>
        <p:spPr>
          <a:xfrm>
            <a:off x="588104" y="2119882"/>
            <a:ext cx="8117746" cy="830997"/>
          </a:xfrm>
          <a:prstGeom prst="rect">
            <a:avLst/>
          </a:prstGeom>
          <a:noFill/>
        </p:spPr>
        <p:txBody>
          <a:bodyPr wrap="square" rtlCol="0">
            <a:spAutoFit/>
          </a:bodyPr>
          <a:lstStyle/>
          <a:p>
            <a:r>
              <a:rPr lang="it-IT" sz="4800" b="1">
                <a:solidFill>
                  <a:schemeClr val="accent2"/>
                </a:solidFill>
                <a:latin typeface="Open Sans" pitchFamily="2" charset="0"/>
                <a:ea typeface="Open Sans" pitchFamily="2" charset="0"/>
                <a:cs typeface="Open Sans" pitchFamily="2" charset="0"/>
              </a:rPr>
              <a:t>Guida ai documenti (IV)</a:t>
            </a:r>
          </a:p>
        </p:txBody>
      </p:sp>
      <p:cxnSp>
        <p:nvCxnSpPr>
          <p:cNvPr id="7" name="Straight Connector 6">
            <a:extLst>
              <a:ext uri="{FF2B5EF4-FFF2-40B4-BE49-F238E27FC236}">
                <a16:creationId xmlns:a16="http://schemas.microsoft.com/office/drawing/2014/main" id="{72BA5071-C79A-1B78-A803-A48FFA953425}"/>
              </a:ext>
            </a:extLst>
          </p:cNvPr>
          <p:cNvCxnSpPr>
            <a:cxnSpLocks/>
          </p:cNvCxnSpPr>
          <p:nvPr/>
        </p:nvCxnSpPr>
        <p:spPr>
          <a:xfrm>
            <a:off x="658443" y="2002652"/>
            <a:ext cx="169027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Immagine 3">
            <a:extLst>
              <a:ext uri="{FF2B5EF4-FFF2-40B4-BE49-F238E27FC236}">
                <a16:creationId xmlns:a16="http://schemas.microsoft.com/office/drawing/2014/main" id="{7350392E-C984-A9BE-803B-AEA06304FD3B}"/>
              </a:ext>
            </a:extLst>
          </p:cNvPr>
          <p:cNvPicPr>
            <a:picLocks noChangeAspect="1"/>
          </p:cNvPicPr>
          <p:nvPr/>
        </p:nvPicPr>
        <p:blipFill rotWithShape="1">
          <a:blip r:embed="rId7"/>
          <a:srcRect l="15974" t="4725" r="18663" b="19050"/>
          <a:stretch/>
        </p:blipFill>
        <p:spPr>
          <a:xfrm>
            <a:off x="511508" y="2970074"/>
            <a:ext cx="10727293" cy="7036806"/>
          </a:xfrm>
          <a:prstGeom prst="rect">
            <a:avLst/>
          </a:prstGeom>
        </p:spPr>
      </p:pic>
    </p:spTree>
    <p:extLst>
      <p:ext uri="{BB962C8B-B14F-4D97-AF65-F5344CB8AC3E}">
        <p14:creationId xmlns:p14="http://schemas.microsoft.com/office/powerpoint/2010/main" val="1443105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pic>
        <p:nvPicPr>
          <p:cNvPr id="6" name="Immagine 5">
            <a:extLst>
              <a:ext uri="{FF2B5EF4-FFF2-40B4-BE49-F238E27FC236}">
                <a16:creationId xmlns:a16="http://schemas.microsoft.com/office/drawing/2014/main" id="{294526A4-F59B-EEEE-937D-B27C4B26A478}"/>
              </a:ext>
            </a:extLst>
          </p:cNvPr>
          <p:cNvPicPr>
            <a:picLocks noChangeAspect="1"/>
          </p:cNvPicPr>
          <p:nvPr/>
        </p:nvPicPr>
        <p:blipFill rotWithShape="1">
          <a:blip r:embed="rId4"/>
          <a:srcRect l="20887" t="3895" r="19787" b="16277"/>
          <a:stretch/>
        </p:blipFill>
        <p:spPr>
          <a:xfrm>
            <a:off x="588104" y="2950879"/>
            <a:ext cx="9700194" cy="7341983"/>
          </a:xfrm>
          <a:prstGeom prst="rect">
            <a:avLst/>
          </a:prstGeom>
        </p:spPr>
      </p:pic>
      <p:sp>
        <p:nvSpPr>
          <p:cNvPr id="5" name="CasellaDiTesto 4">
            <a:extLst>
              <a:ext uri="{FF2B5EF4-FFF2-40B4-BE49-F238E27FC236}">
                <a16:creationId xmlns:a16="http://schemas.microsoft.com/office/drawing/2014/main" id="{6AF2DE06-433B-D922-7A51-ED96D162DD9A}"/>
              </a:ext>
            </a:extLst>
          </p:cNvPr>
          <p:cNvSpPr txBox="1"/>
          <p:nvPr/>
        </p:nvSpPr>
        <p:spPr>
          <a:xfrm>
            <a:off x="10876403" y="8063277"/>
            <a:ext cx="12316106" cy="2229585"/>
          </a:xfrm>
          <a:prstGeom prst="rect">
            <a:avLst/>
          </a:prstGeom>
          <a:noFill/>
        </p:spPr>
        <p:txBody>
          <a:bodyPr wrap="square" rtlCol="0">
            <a:spAutoFit/>
          </a:bodyPr>
          <a:lstStyle/>
          <a:p>
            <a:pPr>
              <a:lnSpc>
                <a:spcPct val="150000"/>
              </a:lnSpc>
            </a:pPr>
            <a:r>
              <a:rPr lang="it-IT" sz="3200" b="1">
                <a:solidFill>
                  <a:schemeClr val="accent2">
                    <a:lumMod val="75000"/>
                  </a:schemeClr>
                </a:solidFill>
                <a:latin typeface="Open Sans" pitchFamily="2" charset="0"/>
                <a:ea typeface="Open Sans" pitchFamily="2" charset="0"/>
                <a:cs typeface="Open Sans" pitchFamily="2" charset="0"/>
                <a:hlinkClick r:id="rId5"/>
              </a:rPr>
              <a:t>Manualistica sistema di monitoraggio elettronico congiunto</a:t>
            </a:r>
            <a:endParaRPr lang="it-IT" sz="3200" b="1">
              <a:solidFill>
                <a:schemeClr val="accent2">
                  <a:lumMod val="75000"/>
                </a:schemeClr>
              </a:solidFill>
              <a:latin typeface="Open Sans" pitchFamily="2" charset="0"/>
              <a:ea typeface="Open Sans" pitchFamily="2" charset="0"/>
              <a:cs typeface="Open Sans" pitchFamily="2" charset="0"/>
            </a:endParaRPr>
          </a:p>
          <a:p>
            <a:pPr marL="571500" indent="-571500">
              <a:lnSpc>
                <a:spcPct val="150000"/>
              </a:lnSpc>
              <a:buFont typeface="Wingdings" panose="05000000000000000000" pitchFamily="2" charset="2"/>
              <a:buChar char="§"/>
            </a:pPr>
            <a:r>
              <a:rPr lang="it-IT" sz="3200" i="1">
                <a:solidFill>
                  <a:srgbClr val="124391"/>
                </a:solidFill>
                <a:latin typeface="Open Sans" pitchFamily="2" charset="0"/>
                <a:ea typeface="Open Sans" pitchFamily="2" charset="0"/>
                <a:cs typeface="Open Sans" pitchFamily="2" charset="0"/>
              </a:rPr>
              <a:t>Manuale d’uso </a:t>
            </a:r>
            <a:r>
              <a:rPr lang="it-IT" sz="3200" i="1" err="1">
                <a:solidFill>
                  <a:srgbClr val="124391"/>
                </a:solidFill>
                <a:latin typeface="Open Sans" pitchFamily="2" charset="0"/>
                <a:ea typeface="Open Sans" pitchFamily="2" charset="0"/>
                <a:cs typeface="Open Sans" pitchFamily="2" charset="0"/>
              </a:rPr>
              <a:t>Jems</a:t>
            </a:r>
            <a:r>
              <a:rPr lang="it-IT" sz="3200" i="1">
                <a:solidFill>
                  <a:srgbClr val="124391"/>
                </a:solidFill>
                <a:latin typeface="Open Sans" pitchFamily="2" charset="0"/>
                <a:ea typeface="Open Sans" pitchFamily="2" charset="0"/>
                <a:cs typeface="Open Sans" pitchFamily="2" charset="0"/>
              </a:rPr>
              <a:t> – presentazione progetto</a:t>
            </a:r>
          </a:p>
          <a:p>
            <a:pPr marL="571500" indent="-571500">
              <a:lnSpc>
                <a:spcPct val="150000"/>
              </a:lnSpc>
              <a:buFont typeface="Wingdings" panose="05000000000000000000" pitchFamily="2" charset="2"/>
              <a:buChar char="§"/>
            </a:pPr>
            <a:r>
              <a:rPr lang="it-IT" sz="3200" i="1">
                <a:solidFill>
                  <a:srgbClr val="124391"/>
                </a:solidFill>
                <a:latin typeface="Open Sans" pitchFamily="2" charset="0"/>
                <a:ea typeface="Open Sans" pitchFamily="2" charset="0"/>
                <a:cs typeface="Open Sans" pitchFamily="2" charset="0"/>
              </a:rPr>
              <a:t>Application </a:t>
            </a:r>
            <a:r>
              <a:rPr lang="it-IT" sz="3200" i="1" err="1">
                <a:solidFill>
                  <a:srgbClr val="124391"/>
                </a:solidFill>
                <a:latin typeface="Open Sans" pitchFamily="2" charset="0"/>
                <a:ea typeface="Open Sans" pitchFamily="2" charset="0"/>
                <a:cs typeface="Open Sans" pitchFamily="2" charset="0"/>
              </a:rPr>
              <a:t>form</a:t>
            </a:r>
            <a:r>
              <a:rPr lang="it-IT" sz="3200" i="1">
                <a:solidFill>
                  <a:srgbClr val="124391"/>
                </a:solidFill>
                <a:latin typeface="Open Sans" pitchFamily="2" charset="0"/>
                <a:ea typeface="Open Sans" pitchFamily="2" charset="0"/>
                <a:cs typeface="Open Sans" pitchFamily="2" charset="0"/>
              </a:rPr>
              <a:t> progetti ordinari</a:t>
            </a:r>
          </a:p>
        </p:txBody>
      </p:sp>
      <p:sp>
        <p:nvSpPr>
          <p:cNvPr id="2" name="CasellaDiTesto 1">
            <a:extLst>
              <a:ext uri="{FF2B5EF4-FFF2-40B4-BE49-F238E27FC236}">
                <a16:creationId xmlns:a16="http://schemas.microsoft.com/office/drawing/2014/main" id="{29420233-EAA2-0D96-42C6-70367E154882}"/>
              </a:ext>
            </a:extLst>
          </p:cNvPr>
          <p:cNvSpPr txBox="1"/>
          <p:nvPr/>
        </p:nvSpPr>
        <p:spPr>
          <a:xfrm>
            <a:off x="588104" y="2119882"/>
            <a:ext cx="8117746" cy="830997"/>
          </a:xfrm>
          <a:prstGeom prst="rect">
            <a:avLst/>
          </a:prstGeom>
          <a:noFill/>
        </p:spPr>
        <p:txBody>
          <a:bodyPr wrap="square" rtlCol="0">
            <a:spAutoFit/>
          </a:bodyPr>
          <a:lstStyle/>
          <a:p>
            <a:r>
              <a:rPr lang="it-IT" sz="4800" b="1">
                <a:solidFill>
                  <a:schemeClr val="accent2"/>
                </a:solidFill>
                <a:latin typeface="Open Sans" pitchFamily="2" charset="0"/>
                <a:ea typeface="Open Sans" pitchFamily="2" charset="0"/>
                <a:cs typeface="Open Sans" pitchFamily="2" charset="0"/>
              </a:rPr>
              <a:t>Guida ai documenti (V)</a:t>
            </a:r>
          </a:p>
        </p:txBody>
      </p:sp>
      <p:cxnSp>
        <p:nvCxnSpPr>
          <p:cNvPr id="7" name="Straight Connector 6">
            <a:extLst>
              <a:ext uri="{FF2B5EF4-FFF2-40B4-BE49-F238E27FC236}">
                <a16:creationId xmlns:a16="http://schemas.microsoft.com/office/drawing/2014/main" id="{A155C7B0-8F82-A870-9A88-E3FE67CC4E20}"/>
              </a:ext>
            </a:extLst>
          </p:cNvPr>
          <p:cNvCxnSpPr>
            <a:cxnSpLocks/>
          </p:cNvCxnSpPr>
          <p:nvPr/>
        </p:nvCxnSpPr>
        <p:spPr>
          <a:xfrm>
            <a:off x="658443" y="2002652"/>
            <a:ext cx="169027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30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3" name="CasellaDiTesto 2">
            <a:extLst>
              <a:ext uri="{FF2B5EF4-FFF2-40B4-BE49-F238E27FC236}">
                <a16:creationId xmlns:a16="http://schemas.microsoft.com/office/drawing/2014/main" id="{A31715C8-E4CC-FA77-2E81-99B5EF75EAD4}"/>
              </a:ext>
            </a:extLst>
          </p:cNvPr>
          <p:cNvSpPr txBox="1"/>
          <p:nvPr/>
        </p:nvSpPr>
        <p:spPr>
          <a:xfrm>
            <a:off x="611553" y="3643724"/>
            <a:ext cx="23372397" cy="7133107"/>
          </a:xfrm>
          <a:prstGeom prst="rect">
            <a:avLst/>
          </a:prstGeom>
          <a:noFill/>
        </p:spPr>
        <p:txBody>
          <a:bodyPr wrap="square" lIns="91440" tIns="45720" rIns="91440" bIns="45720" rtlCol="0" anchor="t">
            <a:spAutoFit/>
          </a:bodyPr>
          <a:lstStyle/>
          <a:p>
            <a:pPr marL="514350" indent="-514350">
              <a:lnSpc>
                <a:spcPct val="150000"/>
              </a:lnSpc>
              <a:buFont typeface="Wingdings" panose="05000000000000000000" pitchFamily="2" charset="2"/>
              <a:buChar char="ü"/>
            </a:pPr>
            <a:r>
              <a:rPr lang="it-IT" sz="2800">
                <a:solidFill>
                  <a:srgbClr val="124391"/>
                </a:solidFill>
                <a:latin typeface="Open Sans"/>
                <a:ea typeface="Open Sans"/>
                <a:cs typeface="Open Sans"/>
              </a:rPr>
              <a:t>La mia organizzazione rientra nella </a:t>
            </a:r>
            <a:r>
              <a:rPr lang="it-IT" sz="2800">
                <a:solidFill>
                  <a:srgbClr val="124391"/>
                </a:solidFill>
                <a:latin typeface="Open Sans"/>
                <a:ea typeface="Open Sans"/>
                <a:cs typeface="Open Sans"/>
                <a:hlinkClick r:id="rId4">
                  <a:extLst>
                    <a:ext uri="{A12FA001-AC4F-418D-AE19-62706E023703}">
                      <ahyp:hlinkClr xmlns:ahyp="http://schemas.microsoft.com/office/drawing/2018/hyperlinkcolor" val="tx"/>
                    </a:ext>
                  </a:extLst>
                </a:hlinkClick>
              </a:rPr>
              <a:t>categoria di beneficiari ammissibili</a:t>
            </a:r>
            <a:r>
              <a:rPr lang="it-IT" sz="2800">
                <a:solidFill>
                  <a:srgbClr val="124391"/>
                </a:solidFill>
                <a:latin typeface="Open Sans"/>
                <a:ea typeface="Open Sans"/>
                <a:cs typeface="Open Sans"/>
              </a:rPr>
              <a:t>?</a:t>
            </a:r>
          </a:p>
          <a:p>
            <a:pPr marL="514350" indent="-514350">
              <a:lnSpc>
                <a:spcPct val="150000"/>
              </a:lnSpc>
              <a:buFont typeface="Wingdings" panose="05000000000000000000" pitchFamily="2" charset="2"/>
              <a:buChar char="ü"/>
            </a:pPr>
            <a:r>
              <a:rPr lang="it-IT" sz="2800">
                <a:solidFill>
                  <a:srgbClr val="124391"/>
                </a:solidFill>
                <a:latin typeface="Open Sans"/>
                <a:ea typeface="Open Sans"/>
                <a:cs typeface="Open Sans"/>
              </a:rPr>
              <a:t>La mia idea di progetto risponde agli </a:t>
            </a:r>
            <a:r>
              <a:rPr lang="it-IT" sz="2800">
                <a:solidFill>
                  <a:srgbClr val="124391"/>
                </a:solidFill>
                <a:latin typeface="Open Sans"/>
                <a:ea typeface="Open Sans"/>
                <a:cs typeface="Open Sans"/>
                <a:hlinkClick r:id="rId4">
                  <a:extLst>
                    <a:ext uri="{A12FA001-AC4F-418D-AE19-62706E023703}">
                      <ahyp:hlinkClr xmlns:ahyp="http://schemas.microsoft.com/office/drawing/2018/hyperlinkcolor" val="tx"/>
                    </a:ext>
                  </a:extLst>
                </a:hlinkClick>
              </a:rPr>
              <a:t>obiettivi specifici </a:t>
            </a:r>
            <a:r>
              <a:rPr lang="it-IT" sz="2800">
                <a:solidFill>
                  <a:srgbClr val="124391"/>
                </a:solidFill>
                <a:latin typeface="Open Sans"/>
                <a:ea typeface="Open Sans"/>
                <a:cs typeface="Open Sans"/>
              </a:rPr>
              <a:t>e agli </a:t>
            </a:r>
            <a:r>
              <a:rPr lang="it-IT" sz="2800">
                <a:solidFill>
                  <a:srgbClr val="124391"/>
                </a:solidFill>
                <a:latin typeface="Open Sans"/>
                <a:ea typeface="Open Sans"/>
                <a:cs typeface="Open Sans"/>
                <a:hlinkClick r:id="rId5"/>
              </a:rPr>
              <a:t>interventi finanziabili dal Programma</a:t>
            </a:r>
            <a:r>
              <a:rPr lang="it-IT" sz="2800">
                <a:solidFill>
                  <a:srgbClr val="124391"/>
                </a:solidFill>
                <a:latin typeface="Open Sans"/>
                <a:ea typeface="Open Sans"/>
                <a:cs typeface="Open Sans"/>
              </a:rPr>
              <a:t>?</a:t>
            </a:r>
          </a:p>
          <a:p>
            <a:pPr marL="514350" indent="-514350">
              <a:lnSpc>
                <a:spcPct val="150000"/>
              </a:lnSpc>
              <a:buFont typeface="Wingdings" panose="05000000000000000000" pitchFamily="2" charset="2"/>
              <a:buChar char="ü"/>
            </a:pPr>
            <a:r>
              <a:rPr lang="it-IT" sz="2800">
                <a:solidFill>
                  <a:srgbClr val="124391"/>
                </a:solidFill>
                <a:latin typeface="Open Sans"/>
                <a:ea typeface="Open Sans"/>
                <a:cs typeface="Open Sans"/>
              </a:rPr>
              <a:t>Il mio progetto </a:t>
            </a:r>
            <a:r>
              <a:rPr lang="it-IT" sz="2800">
                <a:solidFill>
                  <a:srgbClr val="124391"/>
                </a:solidFill>
                <a:latin typeface="Open Sans"/>
                <a:ea typeface="Open Sans"/>
                <a:cs typeface="Open Sans"/>
                <a:hlinkClick r:id="rId6"/>
              </a:rPr>
              <a:t>deve</a:t>
            </a:r>
            <a:r>
              <a:rPr lang="it-IT" sz="2800">
                <a:solidFill>
                  <a:srgbClr val="124391"/>
                </a:solidFill>
                <a:latin typeface="Open Sans"/>
                <a:ea typeface="Open Sans"/>
                <a:cs typeface="Open Sans"/>
              </a:rPr>
              <a:t> considerare </a:t>
            </a:r>
            <a:r>
              <a:rPr lang="it-IT" sz="2800">
                <a:solidFill>
                  <a:srgbClr val="124391"/>
                </a:solidFill>
                <a:latin typeface="Open Sans"/>
                <a:ea typeface="Open Sans"/>
                <a:cs typeface="Open Sans"/>
                <a:hlinkClick r:id="rId4">
                  <a:extLst>
                    <a:ext uri="{A12FA001-AC4F-418D-AE19-62706E023703}">
                      <ahyp:hlinkClr xmlns:ahyp="http://schemas.microsoft.com/office/drawing/2018/hyperlinkcolor" val="tx"/>
                    </a:ext>
                  </a:extLst>
                </a:hlinkClick>
              </a:rPr>
              <a:t>un contributo pubblico massimo ed una durata massima</a:t>
            </a:r>
            <a:r>
              <a:rPr lang="it-IT" sz="2800">
                <a:solidFill>
                  <a:srgbClr val="124391"/>
                </a:solidFill>
                <a:latin typeface="Open Sans"/>
                <a:ea typeface="Open Sans"/>
                <a:cs typeface="Open Sans"/>
              </a:rPr>
              <a:t>?</a:t>
            </a:r>
          </a:p>
          <a:p>
            <a:pPr marL="514350" indent="-514350">
              <a:lnSpc>
                <a:spcPct val="150000"/>
              </a:lnSpc>
              <a:buFont typeface="Wingdings" panose="05000000000000000000" pitchFamily="2" charset="2"/>
              <a:buChar char="ü"/>
            </a:pPr>
            <a:r>
              <a:rPr lang="it-IT" sz="2800">
                <a:solidFill>
                  <a:srgbClr val="124391"/>
                </a:solidFill>
                <a:latin typeface="Open Sans"/>
                <a:ea typeface="Open Sans"/>
                <a:cs typeface="Open Sans"/>
                <a:hlinkClick r:id="rId7"/>
              </a:rPr>
              <a:t>Come e da chi </a:t>
            </a:r>
            <a:r>
              <a:rPr lang="it-IT" sz="2800">
                <a:solidFill>
                  <a:srgbClr val="124391"/>
                </a:solidFill>
                <a:latin typeface="Open Sans"/>
                <a:ea typeface="Open Sans"/>
                <a:cs typeface="Open Sans"/>
              </a:rPr>
              <a:t>sarà valutata la mia proposta progettuale?</a:t>
            </a:r>
          </a:p>
          <a:p>
            <a:pPr marL="514350" indent="-514350">
              <a:lnSpc>
                <a:spcPct val="150000"/>
              </a:lnSpc>
              <a:buFont typeface="Wingdings" panose="05000000000000000000" pitchFamily="2" charset="2"/>
              <a:buChar char="ü"/>
            </a:pPr>
            <a:r>
              <a:rPr lang="it-IT" sz="2800">
                <a:solidFill>
                  <a:srgbClr val="124391"/>
                </a:solidFill>
                <a:latin typeface="Open Sans"/>
                <a:ea typeface="Open Sans"/>
                <a:cs typeface="Open Sans"/>
              </a:rPr>
              <a:t>Sull’attività che svolgo nel progetto si applica </a:t>
            </a:r>
            <a:r>
              <a:rPr lang="it-IT" sz="2800">
                <a:solidFill>
                  <a:srgbClr val="124391"/>
                </a:solidFill>
                <a:latin typeface="Open Sans"/>
                <a:ea typeface="Open Sans"/>
                <a:cs typeface="Open Sans"/>
                <a:hlinkClick r:id="rId8"/>
              </a:rPr>
              <a:t>la disciplina sugli aiuti di stato</a:t>
            </a:r>
            <a:r>
              <a:rPr lang="it-IT" sz="2800">
                <a:solidFill>
                  <a:srgbClr val="124391"/>
                </a:solidFill>
                <a:latin typeface="Open Sans"/>
                <a:ea typeface="Open Sans"/>
                <a:cs typeface="Open Sans"/>
              </a:rPr>
              <a:t>?</a:t>
            </a:r>
          </a:p>
          <a:p>
            <a:pPr marL="514350" indent="-514350">
              <a:lnSpc>
                <a:spcPct val="150000"/>
              </a:lnSpc>
              <a:buFont typeface="Wingdings" panose="05000000000000000000" pitchFamily="2" charset="2"/>
              <a:buChar char="ü"/>
            </a:pPr>
            <a:r>
              <a:rPr lang="it-IT" sz="2800">
                <a:solidFill>
                  <a:srgbClr val="124391"/>
                </a:solidFill>
                <a:latin typeface="Open Sans"/>
                <a:ea typeface="Open Sans"/>
                <a:cs typeface="Open Sans"/>
              </a:rPr>
              <a:t>Quali sono gli </a:t>
            </a:r>
            <a:r>
              <a:rPr lang="it-IT" sz="2800">
                <a:solidFill>
                  <a:srgbClr val="124391"/>
                </a:solidFill>
                <a:latin typeface="Open Sans"/>
                <a:ea typeface="Open Sans"/>
                <a:cs typeface="Open Sans"/>
                <a:hlinkClick r:id="rId6"/>
              </a:rPr>
              <a:t>allegati obbligatori </a:t>
            </a:r>
            <a:r>
              <a:rPr lang="it-IT" sz="2800">
                <a:solidFill>
                  <a:srgbClr val="124391"/>
                </a:solidFill>
                <a:latin typeface="Open Sans"/>
                <a:ea typeface="Open Sans"/>
                <a:cs typeface="Open Sans"/>
              </a:rPr>
              <a:t>da presentare insieme al formulario online della proposta progettuale?</a:t>
            </a:r>
          </a:p>
          <a:p>
            <a:pPr marL="514350" indent="-514350">
              <a:lnSpc>
                <a:spcPct val="150000"/>
              </a:lnSpc>
              <a:buFont typeface="Wingdings" panose="05000000000000000000" pitchFamily="2" charset="2"/>
              <a:buChar char="ü"/>
            </a:pPr>
            <a:r>
              <a:rPr lang="it-IT" sz="2800">
                <a:solidFill>
                  <a:srgbClr val="124391"/>
                </a:solidFill>
                <a:latin typeface="Open Sans"/>
                <a:ea typeface="Open Sans"/>
                <a:cs typeface="Open Sans"/>
              </a:rPr>
              <a:t>Cosa determina il </a:t>
            </a:r>
            <a:r>
              <a:rPr lang="it-IT" sz="2800">
                <a:solidFill>
                  <a:srgbClr val="124391"/>
                </a:solidFill>
                <a:latin typeface="Open Sans"/>
                <a:ea typeface="Open Sans"/>
                <a:cs typeface="Open Sans"/>
                <a:hlinkClick r:id="rId6"/>
              </a:rPr>
              <a:t>mancato accesso </a:t>
            </a:r>
            <a:r>
              <a:rPr lang="it-IT" sz="2800">
                <a:solidFill>
                  <a:srgbClr val="124391"/>
                </a:solidFill>
                <a:latin typeface="Open Sans"/>
                <a:ea typeface="Open Sans"/>
                <a:cs typeface="Open Sans"/>
              </a:rPr>
              <a:t>della mia proposta alla valutazione di merito?</a:t>
            </a:r>
          </a:p>
          <a:p>
            <a:pPr marL="514350" indent="-514350">
              <a:lnSpc>
                <a:spcPct val="150000"/>
              </a:lnSpc>
              <a:buFont typeface="Wingdings" panose="05000000000000000000" pitchFamily="2" charset="2"/>
              <a:buChar char="ü"/>
            </a:pPr>
            <a:r>
              <a:rPr lang="it-IT" sz="2800">
                <a:solidFill>
                  <a:srgbClr val="124391"/>
                </a:solidFill>
                <a:latin typeface="Open Sans"/>
                <a:ea typeface="Open Sans"/>
                <a:cs typeface="Open Sans"/>
              </a:rPr>
              <a:t>In caso di finanziamento, </a:t>
            </a:r>
            <a:r>
              <a:rPr lang="it-IT" sz="2800">
                <a:solidFill>
                  <a:srgbClr val="124391"/>
                </a:solidFill>
                <a:latin typeface="Open Sans"/>
                <a:ea typeface="Open Sans"/>
                <a:cs typeface="Open Sans"/>
                <a:hlinkClick r:id="rId6"/>
              </a:rPr>
              <a:t>come e quando riceverò il contributo pubblico </a:t>
            </a:r>
            <a:r>
              <a:rPr lang="it-IT" sz="2800">
                <a:solidFill>
                  <a:srgbClr val="124391"/>
                </a:solidFill>
                <a:latin typeface="Open Sans"/>
                <a:ea typeface="Open Sans"/>
                <a:cs typeface="Open Sans"/>
              </a:rPr>
              <a:t>assegnato?</a:t>
            </a:r>
          </a:p>
          <a:p>
            <a:pPr marL="514350" indent="-514350">
              <a:lnSpc>
                <a:spcPct val="150000"/>
              </a:lnSpc>
              <a:buFont typeface="Wingdings" panose="05000000000000000000" pitchFamily="2" charset="2"/>
              <a:buChar char="ü"/>
            </a:pPr>
            <a:r>
              <a:rPr lang="it-IT" sz="2800">
                <a:solidFill>
                  <a:srgbClr val="124391"/>
                </a:solidFill>
                <a:latin typeface="Open Sans"/>
                <a:ea typeface="Open Sans"/>
                <a:cs typeface="Open Sans"/>
              </a:rPr>
              <a:t>Come valuto se le attività che intendo realizzare nel progetto rispettano </a:t>
            </a:r>
            <a:r>
              <a:rPr lang="it-IT" sz="2800">
                <a:solidFill>
                  <a:srgbClr val="124391"/>
                </a:solidFill>
                <a:latin typeface="Open Sans"/>
                <a:ea typeface="Open Sans"/>
                <a:cs typeface="Open Sans"/>
                <a:hlinkClick r:id="rId9"/>
              </a:rPr>
              <a:t>le disposizioni sull’ammissibilità ambientale</a:t>
            </a:r>
            <a:r>
              <a:rPr lang="it-IT" sz="2800">
                <a:solidFill>
                  <a:srgbClr val="124391"/>
                </a:solidFill>
                <a:latin typeface="Open Sans"/>
                <a:ea typeface="Open Sans"/>
                <a:cs typeface="Open Sans"/>
              </a:rPr>
              <a:t>?</a:t>
            </a:r>
          </a:p>
          <a:p>
            <a:pPr marL="514350" indent="-514350">
              <a:lnSpc>
                <a:spcPct val="150000"/>
              </a:lnSpc>
              <a:buFont typeface="Wingdings" panose="05000000000000000000" pitchFamily="2" charset="2"/>
              <a:buChar char="ü"/>
            </a:pPr>
            <a:r>
              <a:rPr lang="it-IT" sz="2800">
                <a:solidFill>
                  <a:srgbClr val="124391"/>
                </a:solidFill>
                <a:latin typeface="Open Sans"/>
                <a:ea typeface="Open Sans"/>
                <a:cs typeface="Open Sans"/>
              </a:rPr>
              <a:t>Quali </a:t>
            </a:r>
            <a:r>
              <a:rPr lang="it-IT" sz="2800">
                <a:solidFill>
                  <a:srgbClr val="124391"/>
                </a:solidFill>
                <a:latin typeface="Open Sans"/>
                <a:ea typeface="Open Sans"/>
                <a:cs typeface="Open Sans"/>
                <a:hlinkClick r:id="rId10"/>
              </a:rPr>
              <a:t>tipologie di progetti </a:t>
            </a:r>
            <a:r>
              <a:rPr lang="it-IT" sz="2800">
                <a:solidFill>
                  <a:srgbClr val="124391"/>
                </a:solidFill>
                <a:latin typeface="Open Sans"/>
                <a:ea typeface="Open Sans"/>
                <a:cs typeface="Open Sans"/>
              </a:rPr>
              <a:t>finanzia il Programma e sono previsti </a:t>
            </a:r>
            <a:r>
              <a:rPr lang="it-IT" sz="2800">
                <a:solidFill>
                  <a:srgbClr val="124391"/>
                </a:solidFill>
                <a:latin typeface="Open Sans"/>
                <a:ea typeface="Open Sans"/>
                <a:cs typeface="Open Sans"/>
                <a:hlinkClick r:id="rId10"/>
              </a:rPr>
              <a:t>altri avvisi</a:t>
            </a:r>
            <a:r>
              <a:rPr lang="it-IT" sz="2800">
                <a:solidFill>
                  <a:srgbClr val="124391"/>
                </a:solidFill>
                <a:latin typeface="Open Sans"/>
                <a:ea typeface="Open Sans"/>
                <a:cs typeface="Open Sans"/>
              </a:rPr>
              <a:t>?</a:t>
            </a:r>
          </a:p>
          <a:p>
            <a:pPr marL="514350" indent="-514350">
              <a:lnSpc>
                <a:spcPct val="150000"/>
              </a:lnSpc>
              <a:buFont typeface="Wingdings" panose="05000000000000000000" pitchFamily="2" charset="2"/>
              <a:buChar char="ü"/>
            </a:pPr>
            <a:endParaRPr lang="it-IT" sz="2800" i="1">
              <a:solidFill>
                <a:srgbClr val="124391"/>
              </a:solidFill>
              <a:latin typeface="Open Sans" pitchFamily="2" charset="0"/>
              <a:ea typeface="Open Sans" pitchFamily="2" charset="0"/>
              <a:cs typeface="Open Sans" pitchFamily="2" charset="0"/>
            </a:endParaRPr>
          </a:p>
        </p:txBody>
      </p:sp>
      <p:sp>
        <p:nvSpPr>
          <p:cNvPr id="4" name="CasellaDiTesto 1">
            <a:extLst>
              <a:ext uri="{FF2B5EF4-FFF2-40B4-BE49-F238E27FC236}">
                <a16:creationId xmlns:a16="http://schemas.microsoft.com/office/drawing/2014/main" id="{1221D0FE-2EA5-9737-DA79-4A781E7EC2F9}"/>
              </a:ext>
            </a:extLst>
          </p:cNvPr>
          <p:cNvSpPr txBox="1"/>
          <p:nvPr/>
        </p:nvSpPr>
        <p:spPr>
          <a:xfrm>
            <a:off x="588104" y="2119882"/>
            <a:ext cx="13995404" cy="830997"/>
          </a:xfrm>
          <a:prstGeom prst="rect">
            <a:avLst/>
          </a:prstGeom>
          <a:noFill/>
        </p:spPr>
        <p:txBody>
          <a:bodyPr wrap="square" rtlCol="0">
            <a:spAutoFit/>
          </a:bodyPr>
          <a:lstStyle/>
          <a:p>
            <a:r>
              <a:rPr lang="it-IT" sz="4800" b="1">
                <a:solidFill>
                  <a:schemeClr val="accent2"/>
                </a:solidFill>
                <a:latin typeface="Open Sans" pitchFamily="2" charset="0"/>
                <a:ea typeface="Open Sans" pitchFamily="2" charset="0"/>
                <a:cs typeface="Open Sans" pitchFamily="2" charset="0"/>
              </a:rPr>
              <a:t>Guida ai documenti: qualche esempio</a:t>
            </a:r>
          </a:p>
        </p:txBody>
      </p:sp>
      <p:cxnSp>
        <p:nvCxnSpPr>
          <p:cNvPr id="6" name="Straight Connector 5">
            <a:extLst>
              <a:ext uri="{FF2B5EF4-FFF2-40B4-BE49-F238E27FC236}">
                <a16:creationId xmlns:a16="http://schemas.microsoft.com/office/drawing/2014/main" id="{702C1F9C-2BA8-36C5-BF60-27DF32240DB8}"/>
              </a:ext>
            </a:extLst>
          </p:cNvPr>
          <p:cNvCxnSpPr>
            <a:cxnSpLocks/>
          </p:cNvCxnSpPr>
          <p:nvPr/>
        </p:nvCxnSpPr>
        <p:spPr>
          <a:xfrm>
            <a:off x="658443" y="2002652"/>
            <a:ext cx="169027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120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2" name="CasellaDiTesto 1">
            <a:extLst>
              <a:ext uri="{FF2B5EF4-FFF2-40B4-BE49-F238E27FC236}">
                <a16:creationId xmlns:a16="http://schemas.microsoft.com/office/drawing/2014/main" id="{E40D965B-CFC6-82C4-6905-2F52BF67F4E6}"/>
              </a:ext>
            </a:extLst>
          </p:cNvPr>
          <p:cNvSpPr txBox="1"/>
          <p:nvPr/>
        </p:nvSpPr>
        <p:spPr>
          <a:xfrm>
            <a:off x="816707" y="6213884"/>
            <a:ext cx="21040970" cy="923330"/>
          </a:xfrm>
          <a:prstGeom prst="rect">
            <a:avLst/>
          </a:prstGeom>
          <a:noFill/>
        </p:spPr>
        <p:txBody>
          <a:bodyPr wrap="square" rtlCol="0">
            <a:spAutoFit/>
          </a:bodyPr>
          <a:lstStyle/>
          <a:p>
            <a:r>
              <a:rPr lang="it-IT" sz="5400" b="1">
                <a:solidFill>
                  <a:srgbClr val="124391"/>
                </a:solidFill>
                <a:latin typeface="Open Sans" pitchFamily="2" charset="0"/>
                <a:ea typeface="Open Sans" pitchFamily="2" charset="0"/>
                <a:cs typeface="Open Sans" pitchFamily="2" charset="0"/>
              </a:rPr>
              <a:t>Chiarimenti sui contenuti in base alle </a:t>
            </a:r>
            <a:r>
              <a:rPr lang="it-IT" sz="5400" b="1">
                <a:solidFill>
                  <a:schemeClr val="accent2"/>
                </a:solidFill>
                <a:latin typeface="Open Sans" pitchFamily="2" charset="0"/>
                <a:ea typeface="Open Sans" pitchFamily="2" charset="0"/>
                <a:cs typeface="Open Sans" pitchFamily="2" charset="0"/>
              </a:rPr>
              <a:t>FAQ</a:t>
            </a:r>
            <a:r>
              <a:rPr lang="it-IT" sz="5400" b="1">
                <a:solidFill>
                  <a:srgbClr val="124391"/>
                </a:solidFill>
                <a:latin typeface="Open Sans" pitchFamily="2" charset="0"/>
                <a:ea typeface="Open Sans" pitchFamily="2" charset="0"/>
                <a:cs typeface="Open Sans" pitchFamily="2" charset="0"/>
              </a:rPr>
              <a:t> pervenute</a:t>
            </a:r>
          </a:p>
        </p:txBody>
      </p:sp>
      <p:cxnSp>
        <p:nvCxnSpPr>
          <p:cNvPr id="3" name="Straight Connector 2">
            <a:extLst>
              <a:ext uri="{FF2B5EF4-FFF2-40B4-BE49-F238E27FC236}">
                <a16:creationId xmlns:a16="http://schemas.microsoft.com/office/drawing/2014/main" id="{CB26C381-6B04-7016-2E15-F89DC653E982}"/>
              </a:ext>
            </a:extLst>
          </p:cNvPr>
          <p:cNvCxnSpPr>
            <a:cxnSpLocks/>
          </p:cNvCxnSpPr>
          <p:nvPr/>
        </p:nvCxnSpPr>
        <p:spPr>
          <a:xfrm>
            <a:off x="658443" y="2002652"/>
            <a:ext cx="169027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182051"/>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Application>Microsoft Office PowerPoint</Application>
  <PresentationFormat>Custom</PresentationFormat>
  <Slides>20</Slides>
  <Notes>19</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Silvia Rappini</dc:creator>
  <cp:revision>1</cp:revision>
  <dcterms:created xsi:type="dcterms:W3CDTF">2024-01-15T15:37:46Z</dcterms:created>
  <dcterms:modified xsi:type="dcterms:W3CDTF">2024-02-27T08:07:54Z</dcterms:modified>
</cp:coreProperties>
</file>