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1"/>
  </p:notesMasterIdLst>
  <p:sldIdLst>
    <p:sldId id="256" r:id="rId2"/>
    <p:sldId id="281" r:id="rId3"/>
    <p:sldId id="283" r:id="rId4"/>
    <p:sldId id="304" r:id="rId5"/>
    <p:sldId id="297" r:id="rId6"/>
    <p:sldId id="298" r:id="rId7"/>
    <p:sldId id="299" r:id="rId8"/>
    <p:sldId id="301" r:id="rId9"/>
    <p:sldId id="291" r:id="rId10"/>
  </p:sldIdLst>
  <p:sldSz cx="24382413" cy="1371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2151"/>
    <a:srgbClr val="29337B"/>
    <a:srgbClr val="1243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82AE55-03A6-4372-B6BD-2154E88A2F0B}" v="1" dt="2024-02-27T08:34:40.70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Stile chiaro 1 - Color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6093" autoAdjust="0"/>
  </p:normalViewPr>
  <p:slideViewPr>
    <p:cSldViewPr snapToGrid="0">
      <p:cViewPr varScale="1">
        <p:scale>
          <a:sx n="40" d="100"/>
          <a:sy n="40" d="100"/>
        </p:scale>
        <p:origin x="140" y="60"/>
      </p:cViewPr>
      <p:guideLst/>
    </p:cSldViewPr>
  </p:slid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C87BD0-D2FD-5446-A9E8-7E9AC0CA29D8}" type="datetimeFigureOut">
              <a:rPr lang="it-IT" smtClean="0"/>
              <a:t>27/02/2024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7F727A-9173-5144-966E-E6C5223FCF8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40625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914354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828709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2743063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3657417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4571771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6126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400480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4834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Buongiorno a tutti e benvenuti a questo </a:t>
            </a:r>
            <a:r>
              <a:rPr lang="it-IT" dirty="0" err="1"/>
              <a:t>videotutorial</a:t>
            </a:r>
            <a:r>
              <a:rPr lang="it-IT" dirty="0"/>
              <a:t> sulle regole previste dal Programma di cooperazione transfrontaliera Italia Svizzera circa l’ammissibilità delle spese sostenute nella realizzazione dei progetti e le Opzioni di Costo Semplificato scelte</a:t>
            </a:r>
          </a:p>
          <a:p>
            <a:endParaRPr lang="it-IT" dirty="0"/>
          </a:p>
          <a:p>
            <a:r>
              <a:rPr lang="it-IT" dirty="0"/>
              <a:t>Questo </a:t>
            </a:r>
            <a:r>
              <a:rPr lang="it-IT" dirty="0" err="1"/>
              <a:t>videotutorial</a:t>
            </a:r>
            <a:r>
              <a:rPr lang="it-IT" dirty="0"/>
              <a:t> anticipa i contenuti che saranno illustrati, più nel dettaglio e con opportuni esempi, durante l’</a:t>
            </a:r>
            <a:r>
              <a:rPr lang="it-IT" dirty="0" err="1"/>
              <a:t>infoday</a:t>
            </a:r>
            <a:r>
              <a:rPr lang="it-IT" dirty="0"/>
              <a:t> del Programma che si terrà il prossimo 27/02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7F727A-9173-5144-966E-E6C5223FCF83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569535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it-IT" b="0" i="0" dirty="0">
                <a:solidFill>
                  <a:srgbClr val="1C2024"/>
                </a:solidFill>
                <a:effectLst/>
                <a:latin typeface="Titillium Web" panose="00000500000000000000" pitchFamily="2" charset="0"/>
              </a:rPr>
              <a:t>Iniziamo definendo l’ammissibilità territoriale delle spese sostenute.</a:t>
            </a:r>
          </a:p>
          <a:p>
            <a:pPr algn="l" rtl="0"/>
            <a:endParaRPr lang="it-IT" b="1" i="0" dirty="0">
              <a:solidFill>
                <a:srgbClr val="1C2024"/>
              </a:solidFill>
              <a:effectLst/>
              <a:latin typeface="Titillium Web" panose="00000500000000000000" pitchFamily="2" charset="0"/>
            </a:endParaRPr>
          </a:p>
          <a:p>
            <a:pPr algn="l" rtl="0"/>
            <a:r>
              <a:rPr lang="it-IT" b="1" i="0" dirty="0">
                <a:solidFill>
                  <a:srgbClr val="1C2024"/>
                </a:solidFill>
                <a:effectLst/>
                <a:latin typeface="Titillium Web" panose="00000500000000000000" pitchFamily="2" charset="0"/>
              </a:rPr>
              <a:t>L’area di cooperazione del Programma comprende</a:t>
            </a:r>
            <a:r>
              <a:rPr lang="it-IT" b="0" i="0" dirty="0">
                <a:solidFill>
                  <a:srgbClr val="1C2024"/>
                </a:solidFill>
                <a:effectLst/>
                <a:latin typeface="Titillium Web" panose="00000500000000000000" pitchFamily="2" charset="0"/>
              </a:rPr>
              <a:t>:</a:t>
            </a:r>
          </a:p>
          <a:p>
            <a:pPr algn="l" rtl="0">
              <a:buFont typeface="Arial" panose="020B0604020202020204" pitchFamily="34" charset="0"/>
              <a:buChar char="•"/>
            </a:pPr>
            <a:r>
              <a:rPr lang="it-IT" b="0" i="0" dirty="0">
                <a:solidFill>
                  <a:srgbClr val="1C2024"/>
                </a:solidFill>
                <a:effectLst/>
                <a:latin typeface="Titillium Web" panose="00000500000000000000" pitchFamily="2" charset="0"/>
              </a:rPr>
              <a:t>per parte italiana </a:t>
            </a:r>
            <a:r>
              <a:rPr lang="it-IT" b="1" i="0" dirty="0">
                <a:solidFill>
                  <a:srgbClr val="1C2024"/>
                </a:solidFill>
                <a:effectLst/>
                <a:latin typeface="Titillium Web" panose="00000500000000000000" pitchFamily="2" charset="0"/>
              </a:rPr>
              <a:t>le Province di Lecco, Como, Varese e Sondrio (Lombardia), le Province di Novara, Vercelli, Biella, Verbano Cusio-Ossola (Piemonte), la Provincia autonoma di Bolzano, la Regione autonoma Valle d’Aosta</a:t>
            </a:r>
            <a:r>
              <a:rPr lang="it-IT" b="0" i="0" dirty="0">
                <a:solidFill>
                  <a:srgbClr val="1C2024"/>
                </a:solidFill>
                <a:effectLst/>
                <a:latin typeface="Titillium Web" panose="00000500000000000000" pitchFamily="2" charset="0"/>
              </a:rPr>
              <a:t>;</a:t>
            </a:r>
          </a:p>
          <a:p>
            <a:pPr algn="l" rtl="0">
              <a:buFont typeface="Arial" panose="020B0604020202020204" pitchFamily="34" charset="0"/>
              <a:buChar char="•"/>
            </a:pPr>
            <a:r>
              <a:rPr lang="it-IT" b="0" i="0" dirty="0">
                <a:solidFill>
                  <a:srgbClr val="1C2024"/>
                </a:solidFill>
                <a:effectLst/>
                <a:latin typeface="Titillium Web" panose="00000500000000000000" pitchFamily="2" charset="0"/>
              </a:rPr>
              <a:t>per parte Svizzera </a:t>
            </a:r>
            <a:r>
              <a:rPr lang="it-IT" b="1" i="0" dirty="0">
                <a:solidFill>
                  <a:srgbClr val="1C2024"/>
                </a:solidFill>
                <a:effectLst/>
                <a:latin typeface="Titillium Web" panose="00000500000000000000" pitchFamily="2" charset="0"/>
              </a:rPr>
              <a:t>il Cantone del Ticino, il Cantone dei Grigioni, il Cantone Vallese</a:t>
            </a:r>
            <a:endParaRPr lang="it-IT" b="0" i="0" dirty="0">
              <a:solidFill>
                <a:srgbClr val="1C2024"/>
              </a:solidFill>
              <a:effectLst/>
              <a:latin typeface="Titillium Web" panose="00000500000000000000" pitchFamily="2" charset="0"/>
            </a:endParaRPr>
          </a:p>
          <a:p>
            <a:endParaRPr lang="it-IT" dirty="0"/>
          </a:p>
          <a:p>
            <a:pPr marL="0" marR="0" lvl="0" indent="0" algn="l" defTabSz="18287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400" dirty="0">
                <a:solidFill>
                  <a:srgbClr val="1B21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È possibile sostenere anche spese al di fuori di tali aree purché con ricadute dirette nei territori di Programma e a condizione che l'operazione contribuisca al raggiungimento degli obiettivi previsti dal Programma stesso</a:t>
            </a:r>
            <a:endParaRPr lang="it-IT" sz="2400" dirty="0">
              <a:solidFill>
                <a:srgbClr val="521588">
                  <a:lumMod val="50000"/>
                </a:srgb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7F727A-9173-5144-966E-E6C5223FCF83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578818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7F727A-9173-5144-966E-E6C5223FCF83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549765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6E68BF-650A-C495-CA6C-66A3774398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F671AE1D-9FA3-A18B-11CE-B2EA4F49333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7626CA67-6EE2-7289-F814-54216F43D9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E90A436-52C5-8F51-53E4-80997EA1A8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7F727A-9173-5144-966E-E6C5223FCF83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798195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7F727A-9173-5144-966E-E6C5223FCF83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96389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7F727A-9173-5144-966E-E6C5223FCF83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34010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7F727A-9173-5144-966E-E6C5223FCF83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391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7F727A-9173-5144-966E-E6C5223FCF83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869396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7802" y="2244726"/>
            <a:ext cx="18286810" cy="4775200"/>
          </a:xfrm>
        </p:spPr>
        <p:txBody>
          <a:bodyPr anchor="b"/>
          <a:lstStyle>
            <a:lvl1pPr algn="ctr">
              <a:defRPr sz="11999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7802" y="7204076"/>
            <a:ext cx="1828681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79204-A20E-154D-9E61-91218FA6551C}" type="datetimeFigureOut">
              <a:rPr lang="it-IT" smtClean="0"/>
              <a:t>27/02/2024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684E2-37B6-334D-A990-42B416524A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42805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79204-A20E-154D-9E61-91218FA6551C}" type="datetimeFigureOut">
              <a:rPr lang="it-IT" smtClean="0"/>
              <a:t>27/02/2024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684E2-37B6-334D-A990-42B416524A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1609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8664" y="730250"/>
            <a:ext cx="5257458" cy="11623676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291" y="730250"/>
            <a:ext cx="15467593" cy="11623676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79204-A20E-154D-9E61-91218FA6551C}" type="datetimeFigureOut">
              <a:rPr lang="it-IT" smtClean="0"/>
              <a:t>27/02/2024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684E2-37B6-334D-A990-42B416524A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65322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79204-A20E-154D-9E61-91218FA6551C}" type="datetimeFigureOut">
              <a:rPr lang="it-IT" smtClean="0"/>
              <a:t>27/02/2024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684E2-37B6-334D-A990-42B416524A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83100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592" y="3419477"/>
            <a:ext cx="21029831" cy="5705474"/>
          </a:xfrm>
        </p:spPr>
        <p:txBody>
          <a:bodyPr anchor="b"/>
          <a:lstStyle>
            <a:lvl1pPr>
              <a:defRPr sz="11999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592" y="9178927"/>
            <a:ext cx="21029831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354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709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063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417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1771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126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48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4834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79204-A20E-154D-9E61-91218FA6551C}" type="datetimeFigureOut">
              <a:rPr lang="it-IT" smtClean="0"/>
              <a:t>27/02/2024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684E2-37B6-334D-A990-42B416524A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41785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291" y="3651250"/>
            <a:ext cx="10362526" cy="8702676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3596" y="3651250"/>
            <a:ext cx="10362526" cy="8702676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79204-A20E-154D-9E61-91218FA6551C}" type="datetimeFigureOut">
              <a:rPr lang="it-IT" smtClean="0"/>
              <a:t>27/02/2024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684E2-37B6-334D-A990-42B416524A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4086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467" y="730251"/>
            <a:ext cx="21029831" cy="2651126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467" y="3362326"/>
            <a:ext cx="10314903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467" y="5010150"/>
            <a:ext cx="10314903" cy="7369176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3597" y="3362326"/>
            <a:ext cx="10365701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3597" y="5010150"/>
            <a:ext cx="10365701" cy="7369176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79204-A20E-154D-9E61-91218FA6551C}" type="datetimeFigureOut">
              <a:rPr lang="it-IT" smtClean="0"/>
              <a:t>27/02/2024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684E2-37B6-334D-A990-42B416524A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09611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79204-A20E-154D-9E61-91218FA6551C}" type="datetimeFigureOut">
              <a:rPr lang="it-IT" smtClean="0"/>
              <a:t>27/02/2024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684E2-37B6-334D-A990-42B416524A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62344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79204-A20E-154D-9E61-91218FA6551C}" type="datetimeFigureOut">
              <a:rPr lang="it-IT" smtClean="0"/>
              <a:t>27/02/2024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684E2-37B6-334D-A990-42B416524A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93599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468" y="914400"/>
            <a:ext cx="7863962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5701" y="1974851"/>
            <a:ext cx="12343597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468" y="4114800"/>
            <a:ext cx="7863962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354" indent="0">
              <a:buNone/>
              <a:defRPr sz="2800"/>
            </a:lvl2pPr>
            <a:lvl3pPr marL="1828709" indent="0">
              <a:buNone/>
              <a:defRPr sz="2400"/>
            </a:lvl3pPr>
            <a:lvl4pPr marL="2743063" indent="0">
              <a:buNone/>
              <a:defRPr sz="2000"/>
            </a:lvl4pPr>
            <a:lvl5pPr marL="3657417" indent="0">
              <a:buNone/>
              <a:defRPr sz="2000"/>
            </a:lvl5pPr>
            <a:lvl6pPr marL="4571771" indent="0">
              <a:buNone/>
              <a:defRPr sz="2000"/>
            </a:lvl6pPr>
            <a:lvl7pPr marL="5486126" indent="0">
              <a:buNone/>
              <a:defRPr sz="2000"/>
            </a:lvl7pPr>
            <a:lvl8pPr marL="6400480" indent="0">
              <a:buNone/>
              <a:defRPr sz="2000"/>
            </a:lvl8pPr>
            <a:lvl9pPr marL="7314834" indent="0">
              <a:buNone/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79204-A20E-154D-9E61-91218FA6551C}" type="datetimeFigureOut">
              <a:rPr lang="it-IT" smtClean="0"/>
              <a:t>27/02/2024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684E2-37B6-334D-A990-42B416524A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1461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468" y="914400"/>
            <a:ext cx="7863962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365701" y="1974851"/>
            <a:ext cx="12343597" cy="9747250"/>
          </a:xfrm>
        </p:spPr>
        <p:txBody>
          <a:bodyPr anchor="t"/>
          <a:lstStyle>
            <a:lvl1pPr marL="0" indent="0">
              <a:buNone/>
              <a:defRPr sz="6400"/>
            </a:lvl1pPr>
            <a:lvl2pPr marL="914354" indent="0">
              <a:buNone/>
              <a:defRPr sz="5600"/>
            </a:lvl2pPr>
            <a:lvl3pPr marL="1828709" indent="0">
              <a:buNone/>
              <a:defRPr sz="4800"/>
            </a:lvl3pPr>
            <a:lvl4pPr marL="2743063" indent="0">
              <a:buNone/>
              <a:defRPr sz="4000"/>
            </a:lvl4pPr>
            <a:lvl5pPr marL="3657417" indent="0">
              <a:buNone/>
              <a:defRPr sz="4000"/>
            </a:lvl5pPr>
            <a:lvl6pPr marL="4571771" indent="0">
              <a:buNone/>
              <a:defRPr sz="4000"/>
            </a:lvl6pPr>
            <a:lvl7pPr marL="5486126" indent="0">
              <a:buNone/>
              <a:defRPr sz="4000"/>
            </a:lvl7pPr>
            <a:lvl8pPr marL="6400480" indent="0">
              <a:buNone/>
              <a:defRPr sz="4000"/>
            </a:lvl8pPr>
            <a:lvl9pPr marL="7314834" indent="0">
              <a:buNone/>
              <a:defRPr sz="4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468" y="4114800"/>
            <a:ext cx="7863962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354" indent="0">
              <a:buNone/>
              <a:defRPr sz="2800"/>
            </a:lvl2pPr>
            <a:lvl3pPr marL="1828709" indent="0">
              <a:buNone/>
              <a:defRPr sz="2400"/>
            </a:lvl3pPr>
            <a:lvl4pPr marL="2743063" indent="0">
              <a:buNone/>
              <a:defRPr sz="2000"/>
            </a:lvl4pPr>
            <a:lvl5pPr marL="3657417" indent="0">
              <a:buNone/>
              <a:defRPr sz="2000"/>
            </a:lvl5pPr>
            <a:lvl6pPr marL="4571771" indent="0">
              <a:buNone/>
              <a:defRPr sz="2000"/>
            </a:lvl6pPr>
            <a:lvl7pPr marL="5486126" indent="0">
              <a:buNone/>
              <a:defRPr sz="2000"/>
            </a:lvl7pPr>
            <a:lvl8pPr marL="6400480" indent="0">
              <a:buNone/>
              <a:defRPr sz="2000"/>
            </a:lvl8pPr>
            <a:lvl9pPr marL="7314834" indent="0">
              <a:buNone/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79204-A20E-154D-9E61-91218FA6551C}" type="datetimeFigureOut">
              <a:rPr lang="it-IT" smtClean="0"/>
              <a:t>27/02/2024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684E2-37B6-334D-A990-42B416524A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7662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291" y="730251"/>
            <a:ext cx="21029831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291" y="3651250"/>
            <a:ext cx="21029831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291" y="12712701"/>
            <a:ext cx="5486043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579204-A20E-154D-9E61-91218FA6551C}" type="datetimeFigureOut">
              <a:rPr lang="it-IT" smtClean="0"/>
              <a:t>27/02/2024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6675" y="12712701"/>
            <a:ext cx="8229064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0079" y="12712701"/>
            <a:ext cx="5486043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684E2-37B6-334D-A990-42B416524A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57559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828709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77" indent="-457177" algn="l" defTabSz="1828709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31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5886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240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594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8949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303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7657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011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5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709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063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417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771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126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48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483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jems.interregitalia-svizzera.eu/" TargetMode="External"/><Relationship Id="rId4" Type="http://schemas.openxmlformats.org/officeDocument/2006/relationships/hyperlink" Target="https://www.interreg-italiasvizzera.eu/wps/portal/site/interreg-italia-svizzera/avvisi/aperti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terreg-italiasvizzera.eu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 descr="Immagine che contiene schermata, testo, diagramma, Carattere&#10;&#10;Descrizione generata automaticamente">
            <a:extLst>
              <a:ext uri="{FF2B5EF4-FFF2-40B4-BE49-F238E27FC236}">
                <a16:creationId xmlns:a16="http://schemas.microsoft.com/office/drawing/2014/main" id="{3C506AFE-50D4-FB86-EA01-6B5FBC996A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26"/>
            <a:ext cx="24383708" cy="13715274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22EB35F4-9F81-1DC5-7633-5FCC5B029405}"/>
              </a:ext>
            </a:extLst>
          </p:cNvPr>
          <p:cNvSpPr txBox="1"/>
          <p:nvPr/>
        </p:nvSpPr>
        <p:spPr>
          <a:xfrm>
            <a:off x="655585" y="8874202"/>
            <a:ext cx="197321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6000" b="1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Ammissibilità della spesa e</a:t>
            </a:r>
          </a:p>
          <a:p>
            <a:r>
              <a:rPr lang="it-IT" sz="6000" b="1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Opzioni di Costo Semplificato – </a:t>
            </a:r>
            <a:r>
              <a:rPr lang="it-IT" sz="6000" b="1" i="1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Beneficiari svizzeri</a:t>
            </a:r>
          </a:p>
        </p:txBody>
      </p:sp>
    </p:spTree>
    <p:extLst>
      <p:ext uri="{BB962C8B-B14F-4D97-AF65-F5344CB8AC3E}">
        <p14:creationId xmlns:p14="http://schemas.microsoft.com/office/powerpoint/2010/main" val="8309287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>
            <a:extLst>
              <a:ext uri="{FF2B5EF4-FFF2-40B4-BE49-F238E27FC236}">
                <a16:creationId xmlns:a16="http://schemas.microsoft.com/office/drawing/2014/main" id="{B4490C2C-9AB3-CA0B-D41A-0DA61E483C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141"/>
            <a:ext cx="24382413" cy="13707860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C42B77F0-9A57-A939-00B6-CC144E2E8258}"/>
              </a:ext>
            </a:extLst>
          </p:cNvPr>
          <p:cNvSpPr txBox="1"/>
          <p:nvPr/>
        </p:nvSpPr>
        <p:spPr>
          <a:xfrm>
            <a:off x="7315200" y="366880"/>
            <a:ext cx="16879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800" b="1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Ammissibilità territoriale</a:t>
            </a:r>
          </a:p>
        </p:txBody>
      </p:sp>
      <p:pic>
        <p:nvPicPr>
          <p:cNvPr id="9" name="Immagine 8" descr="Immagine che contiene mappa&#10;&#10;Descrizione generata automaticamente">
            <a:extLst>
              <a:ext uri="{FF2B5EF4-FFF2-40B4-BE49-F238E27FC236}">
                <a16:creationId xmlns:a16="http://schemas.microsoft.com/office/drawing/2014/main" id="{20E4F77F-2AAE-3A46-2398-691A9F9EBBD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71" b="89831" l="5768" r="92871">
                        <a14:foregroundMark x1="7842" y1="49053" x2="7842" y2="49053"/>
                        <a14:foregroundMark x1="6805" y1="59422" x2="6805" y2="59422"/>
                        <a14:foregroundMark x1="6222" y1="44965" x2="6222" y2="44965"/>
                        <a14:foregroundMark x1="5962" y1="49452" x2="5962" y2="49452"/>
                        <a14:foregroundMark x1="5768" y1="44566" x2="5768" y2="44566"/>
                        <a14:foregroundMark x1="92871" y1="35693" x2="92871" y2="35693"/>
                      </a14:backgroundRemoval>
                    </a14:imgEffect>
                  </a14:imgLayer>
                </a14:imgProps>
              </a:ext>
            </a:extLst>
          </a:blip>
          <a:srcRect t="18357" b="20998"/>
          <a:stretch/>
        </p:blipFill>
        <p:spPr>
          <a:xfrm>
            <a:off x="-412415" y="2376316"/>
            <a:ext cx="20927852" cy="8250028"/>
          </a:xfrm>
          <a:prstGeom prst="rect">
            <a:avLst/>
          </a:prstGeom>
        </p:spPr>
      </p:pic>
      <p:sp>
        <p:nvSpPr>
          <p:cNvPr id="14" name="TextBox 6">
            <a:extLst>
              <a:ext uri="{FF2B5EF4-FFF2-40B4-BE49-F238E27FC236}">
                <a16:creationId xmlns:a16="http://schemas.microsoft.com/office/drawing/2014/main" id="{5D4C6C0F-9BFD-7EA1-812B-EE6444E3F940}"/>
              </a:ext>
            </a:extLst>
          </p:cNvPr>
          <p:cNvSpPr txBox="1"/>
          <p:nvPr/>
        </p:nvSpPr>
        <p:spPr>
          <a:xfrm>
            <a:off x="11036453" y="8505498"/>
            <a:ext cx="10520527" cy="98488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just"/>
            <a:r>
              <a:rPr lang="it-IT" sz="3200" dirty="0">
                <a:solidFill>
                  <a:srgbClr val="1B21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È possibile sostenere anche spese al di fuori di tali aree purché con ricadute nei territori di Programma</a:t>
            </a:r>
            <a:endParaRPr lang="it-IT" sz="3200" dirty="0">
              <a:solidFill>
                <a:srgbClr val="521588">
                  <a:lumMod val="50000"/>
                </a:srgb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7758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>
            <a:extLst>
              <a:ext uri="{FF2B5EF4-FFF2-40B4-BE49-F238E27FC236}">
                <a16:creationId xmlns:a16="http://schemas.microsoft.com/office/drawing/2014/main" id="{B4490C2C-9AB3-CA0B-D41A-0DA61E483C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141"/>
            <a:ext cx="24382413" cy="13707860"/>
          </a:xfrm>
          <a:prstGeom prst="rect">
            <a:avLst/>
          </a:prstGeom>
        </p:spPr>
      </p:pic>
      <p:sp>
        <p:nvSpPr>
          <p:cNvPr id="3" name="TextBox 6">
            <a:extLst>
              <a:ext uri="{FF2B5EF4-FFF2-40B4-BE49-F238E27FC236}">
                <a16:creationId xmlns:a16="http://schemas.microsoft.com/office/drawing/2014/main" id="{72BA1582-9660-2F4D-53C1-0CE81D21D5E0}"/>
              </a:ext>
            </a:extLst>
          </p:cNvPr>
          <p:cNvSpPr txBox="1"/>
          <p:nvPr/>
        </p:nvSpPr>
        <p:spPr>
          <a:xfrm>
            <a:off x="809843" y="4562380"/>
            <a:ext cx="17669543" cy="395441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t-IT" sz="4400" dirty="0">
                <a:solidFill>
                  <a:srgbClr val="1B21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Il contributo pubblico svizzero non può essere superiore al 50%</a:t>
            </a:r>
          </a:p>
          <a:p>
            <a:pPr algn="just">
              <a:lnSpc>
                <a:spcPct val="150000"/>
              </a:lnSpc>
            </a:pPr>
            <a:endParaRPr lang="it-IT" sz="4400" dirty="0">
              <a:solidFill>
                <a:srgbClr val="1B215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it-IT" sz="4400" dirty="0">
                <a:solidFill>
                  <a:srgbClr val="1B21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L’autofinanziamento del 50% è dato dal capofila unitamente agli altri partner svizzeri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156D28EB-A18C-316B-84B7-48EA871F39DE}"/>
              </a:ext>
            </a:extLst>
          </p:cNvPr>
          <p:cNvSpPr txBox="1"/>
          <p:nvPr/>
        </p:nvSpPr>
        <p:spPr>
          <a:xfrm>
            <a:off x="7315200" y="366880"/>
            <a:ext cx="16879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800" b="1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Contributo pubblico</a:t>
            </a:r>
            <a:endParaRPr lang="it-IT" sz="4800" b="1" u="sng" dirty="0">
              <a:solidFill>
                <a:srgbClr val="12439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09867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20D948-05A8-099C-7FF2-61E8640C46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>
            <a:extLst>
              <a:ext uri="{FF2B5EF4-FFF2-40B4-BE49-F238E27FC236}">
                <a16:creationId xmlns:a16="http://schemas.microsoft.com/office/drawing/2014/main" id="{168C0114-B394-536E-3EBE-A5229BEA28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141"/>
            <a:ext cx="24382413" cy="13707860"/>
          </a:xfrm>
          <a:prstGeom prst="rect">
            <a:avLst/>
          </a:prstGeom>
        </p:spPr>
      </p:pic>
      <p:sp>
        <p:nvSpPr>
          <p:cNvPr id="3" name="TextBox 6">
            <a:extLst>
              <a:ext uri="{FF2B5EF4-FFF2-40B4-BE49-F238E27FC236}">
                <a16:creationId xmlns:a16="http://schemas.microsoft.com/office/drawing/2014/main" id="{19F3371E-924A-46A0-66EC-7158426683C1}"/>
              </a:ext>
            </a:extLst>
          </p:cNvPr>
          <p:cNvSpPr txBox="1"/>
          <p:nvPr/>
        </p:nvSpPr>
        <p:spPr>
          <a:xfrm>
            <a:off x="809843" y="2844410"/>
            <a:ext cx="22762725" cy="739035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457200" indent="-457200" algn="just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it-IT" sz="3600" dirty="0">
                <a:solidFill>
                  <a:srgbClr val="1B21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costi del personale</a:t>
            </a:r>
          </a:p>
          <a:p>
            <a:pPr marL="457200" indent="-457200" algn="just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it-IT" sz="3600" dirty="0">
                <a:solidFill>
                  <a:srgbClr val="1B21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spese d’ufficio e amministrative</a:t>
            </a:r>
          </a:p>
          <a:p>
            <a:pPr marL="457200" indent="-457200" algn="just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it-IT" sz="3600" dirty="0">
                <a:solidFill>
                  <a:srgbClr val="1B21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spese di viaggio e soggiorno</a:t>
            </a:r>
          </a:p>
          <a:p>
            <a:pPr marL="457200" indent="-457200" algn="just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it-IT" sz="3600" dirty="0">
                <a:solidFill>
                  <a:srgbClr val="1B21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spese per consulenze e servizi esterni</a:t>
            </a:r>
          </a:p>
          <a:p>
            <a:pPr marL="457200" indent="-457200" algn="just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it-IT" sz="3600" dirty="0">
                <a:solidFill>
                  <a:srgbClr val="1B21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spese per attrezzature</a:t>
            </a:r>
          </a:p>
          <a:p>
            <a:pPr algn="just">
              <a:lnSpc>
                <a:spcPct val="150000"/>
              </a:lnSpc>
            </a:pPr>
            <a:endParaRPr lang="it-IT" sz="3600" dirty="0">
              <a:solidFill>
                <a:srgbClr val="1B215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it-IT" sz="3600" dirty="0">
                <a:solidFill>
                  <a:srgbClr val="1B21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 spese sostenute da parte dei beneficiari svizzeri sono ammissibili a decorrere dalla data di approvazione del progetto da parte degli organismi del Programma, ad eccezione degli eventuali costi di preparazione, ammessi se sostenuti nei sei mesi antecedenti la candidatura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11E457B1-FE2A-BF39-94FB-BCD415D84AA5}"/>
              </a:ext>
            </a:extLst>
          </p:cNvPr>
          <p:cNvSpPr txBox="1"/>
          <p:nvPr/>
        </p:nvSpPr>
        <p:spPr>
          <a:xfrm>
            <a:off x="7315200" y="366880"/>
            <a:ext cx="16879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800" b="1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Spese ammissibili e decorrenza</a:t>
            </a:r>
            <a:endParaRPr lang="it-IT" sz="4800" b="1" u="sng" dirty="0">
              <a:solidFill>
                <a:srgbClr val="12439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10959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magine 16">
            <a:extLst>
              <a:ext uri="{FF2B5EF4-FFF2-40B4-BE49-F238E27FC236}">
                <a16:creationId xmlns:a16="http://schemas.microsoft.com/office/drawing/2014/main" id="{3A6CF5D3-6725-6CF9-DB6C-1E5FBAC923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141"/>
            <a:ext cx="24382413" cy="13707860"/>
          </a:xfrm>
          <a:prstGeom prst="rect">
            <a:avLst/>
          </a:prstGeom>
        </p:spPr>
      </p:pic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6F6B9F60-1FED-87A9-D4AF-0CE4428689FB}"/>
              </a:ext>
            </a:extLst>
          </p:cNvPr>
          <p:cNvSpPr txBox="1"/>
          <p:nvPr/>
        </p:nvSpPr>
        <p:spPr>
          <a:xfrm>
            <a:off x="7315200" y="366880"/>
            <a:ext cx="168798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800" b="1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Opzioni di riconoscimento del costo</a:t>
            </a:r>
          </a:p>
          <a:p>
            <a:endParaRPr lang="it-IT" sz="4800" b="1" dirty="0">
              <a:solidFill>
                <a:srgbClr val="12439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161" name="CasellaDiTesto 160">
            <a:extLst>
              <a:ext uri="{FF2B5EF4-FFF2-40B4-BE49-F238E27FC236}">
                <a16:creationId xmlns:a16="http://schemas.microsoft.com/office/drawing/2014/main" id="{4095AB5D-5C53-1D4E-52C9-05359F852E3D}"/>
              </a:ext>
            </a:extLst>
          </p:cNvPr>
          <p:cNvSpPr txBox="1"/>
          <p:nvPr/>
        </p:nvSpPr>
        <p:spPr>
          <a:xfrm>
            <a:off x="605384" y="3125089"/>
            <a:ext cx="123253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3600" b="1" dirty="0">
                <a:solidFill>
                  <a:srgbClr val="1B215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Spese di personale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F3948983-8B17-D46D-5BA0-95E84DA56A51}"/>
              </a:ext>
            </a:extLst>
          </p:cNvPr>
          <p:cNvSpPr txBox="1"/>
          <p:nvPr/>
        </p:nvSpPr>
        <p:spPr>
          <a:xfrm>
            <a:off x="1504950" y="4725215"/>
            <a:ext cx="19716750" cy="44455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t-IT" sz="3200" dirty="0">
                <a:solidFill>
                  <a:srgbClr val="1B21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 spese di personale corrispondono ai </a:t>
            </a:r>
            <a:r>
              <a:rPr lang="it-IT" sz="3200" b="1" dirty="0">
                <a:solidFill>
                  <a:srgbClr val="1B215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salari lordi, comprensivi di oneri sociali, </a:t>
            </a:r>
            <a:r>
              <a:rPr lang="it-IT" sz="3200" dirty="0">
                <a:solidFill>
                  <a:srgbClr val="1B21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 base mensile di ciascun collaboratore al progetto, ma </a:t>
            </a:r>
            <a:r>
              <a:rPr lang="it-IT" sz="3200" b="1" dirty="0">
                <a:solidFill>
                  <a:srgbClr val="1B215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non possono essere superiori a CHF 90/h</a:t>
            </a:r>
          </a:p>
          <a:p>
            <a:pPr algn="just">
              <a:lnSpc>
                <a:spcPct val="150000"/>
              </a:lnSpc>
            </a:pPr>
            <a:endParaRPr lang="it-IT" sz="3200" dirty="0">
              <a:solidFill>
                <a:srgbClr val="1B215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50000"/>
              </a:lnSpc>
            </a:pPr>
            <a:endParaRPr lang="it-IT" sz="3200" dirty="0">
              <a:solidFill>
                <a:srgbClr val="1B215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it-IT" sz="3200" dirty="0">
                <a:solidFill>
                  <a:srgbClr val="1B21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 osservi che </a:t>
            </a:r>
            <a:r>
              <a:rPr lang="it-IT" sz="3200" u="sng" dirty="0">
                <a:solidFill>
                  <a:srgbClr val="1B21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nel Cantone dei Grigioni non è possibile computare come prestazioni in natura le ore del personale impiegato negli uffici dello sviluppo regionale sostenuti dal Cantone tramite la NPR</a:t>
            </a:r>
          </a:p>
        </p:txBody>
      </p:sp>
    </p:spTree>
    <p:extLst>
      <p:ext uri="{BB962C8B-B14F-4D97-AF65-F5344CB8AC3E}">
        <p14:creationId xmlns:p14="http://schemas.microsoft.com/office/powerpoint/2010/main" val="28720426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magine 16">
            <a:extLst>
              <a:ext uri="{FF2B5EF4-FFF2-40B4-BE49-F238E27FC236}">
                <a16:creationId xmlns:a16="http://schemas.microsoft.com/office/drawing/2014/main" id="{3A6CF5D3-6725-6CF9-DB6C-1E5FBAC923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8140"/>
            <a:ext cx="24382413" cy="13707860"/>
          </a:xfrm>
          <a:prstGeom prst="rect">
            <a:avLst/>
          </a:prstGeom>
        </p:spPr>
      </p:pic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6F6B9F60-1FED-87A9-D4AF-0CE4428689FB}"/>
              </a:ext>
            </a:extLst>
          </p:cNvPr>
          <p:cNvSpPr txBox="1"/>
          <p:nvPr/>
        </p:nvSpPr>
        <p:spPr>
          <a:xfrm>
            <a:off x="7315200" y="366880"/>
            <a:ext cx="16879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800" b="1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Opzioni di riconoscimento del costo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F09F9580-6FCB-7B89-B1A1-F257F420D3FC}"/>
              </a:ext>
            </a:extLst>
          </p:cNvPr>
          <p:cNvSpPr txBox="1"/>
          <p:nvPr/>
        </p:nvSpPr>
        <p:spPr>
          <a:xfrm>
            <a:off x="605384" y="3125089"/>
            <a:ext cx="123253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3600" b="1" dirty="0">
                <a:solidFill>
                  <a:srgbClr val="1B215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Spese d’ufficio e amministrative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190EB9FF-97BD-48E9-9935-5C92043C87FA}"/>
              </a:ext>
            </a:extLst>
          </p:cNvPr>
          <p:cNvSpPr txBox="1"/>
          <p:nvPr/>
        </p:nvSpPr>
        <p:spPr>
          <a:xfrm>
            <a:off x="1257300" y="4239881"/>
            <a:ext cx="19716750" cy="22295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t-IT" sz="3200" b="1" dirty="0">
                <a:solidFill>
                  <a:srgbClr val="1B215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Il 5 % delle spese di personale </a:t>
            </a:r>
            <a:r>
              <a:rPr lang="it-IT" sz="3200" dirty="0">
                <a:solidFill>
                  <a:srgbClr val="1B21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è stanziato automaticamente per tutti i progetti quale contributo alle spese amministrative di ogni progetto (acqua, telefono, elettricità, riscaldamento, costi amministrativi correnti)</a:t>
            </a:r>
            <a:endParaRPr lang="it-IT" sz="3200" b="1" dirty="0">
              <a:solidFill>
                <a:srgbClr val="1B215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5DC4F85C-64EF-A844-2E00-FEA96DC182EF}"/>
              </a:ext>
            </a:extLst>
          </p:cNvPr>
          <p:cNvSpPr txBox="1"/>
          <p:nvPr/>
        </p:nvSpPr>
        <p:spPr>
          <a:xfrm>
            <a:off x="605384" y="7590773"/>
            <a:ext cx="123253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3600" b="1" dirty="0">
                <a:solidFill>
                  <a:srgbClr val="1B215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Spese di viaggio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F4F96290-CCB3-944F-5C9B-ABB289C7FF95}"/>
              </a:ext>
            </a:extLst>
          </p:cNvPr>
          <p:cNvSpPr txBox="1"/>
          <p:nvPr/>
        </p:nvSpPr>
        <p:spPr>
          <a:xfrm>
            <a:off x="1866900" y="8361326"/>
            <a:ext cx="19716750" cy="14909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t-IT" sz="3200" dirty="0">
                <a:solidFill>
                  <a:srgbClr val="1B21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 spese di trasferta, vitto e alloggio del personale interno di Capofila e partner devono essere ragionevoli, documentate e giustificate</a:t>
            </a:r>
            <a:endParaRPr lang="it-IT" sz="3200" b="1" dirty="0">
              <a:solidFill>
                <a:srgbClr val="1B215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32153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magine 16">
            <a:extLst>
              <a:ext uri="{FF2B5EF4-FFF2-40B4-BE49-F238E27FC236}">
                <a16:creationId xmlns:a16="http://schemas.microsoft.com/office/drawing/2014/main" id="{3A6CF5D3-6725-6CF9-DB6C-1E5FBAC923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141"/>
            <a:ext cx="24382413" cy="13707860"/>
          </a:xfrm>
          <a:prstGeom prst="rect">
            <a:avLst/>
          </a:prstGeom>
        </p:spPr>
      </p:pic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6F6B9F60-1FED-87A9-D4AF-0CE4428689FB}"/>
              </a:ext>
            </a:extLst>
          </p:cNvPr>
          <p:cNvSpPr txBox="1"/>
          <p:nvPr/>
        </p:nvSpPr>
        <p:spPr>
          <a:xfrm>
            <a:off x="7315200" y="366880"/>
            <a:ext cx="16879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800" b="1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Opzioni di riconoscimento del costo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85DE0C8A-897D-337D-2687-9DD83A4E500B}"/>
              </a:ext>
            </a:extLst>
          </p:cNvPr>
          <p:cNvSpPr txBox="1"/>
          <p:nvPr/>
        </p:nvSpPr>
        <p:spPr>
          <a:xfrm>
            <a:off x="605384" y="2172589"/>
            <a:ext cx="1055192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3600" b="1" dirty="0">
                <a:solidFill>
                  <a:srgbClr val="1B215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Costi per consulenze e servizi esterni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47A20895-1BE3-4956-8C78-0327E3B318E5}"/>
              </a:ext>
            </a:extLst>
          </p:cNvPr>
          <p:cNvSpPr txBox="1"/>
          <p:nvPr/>
        </p:nvSpPr>
        <p:spPr>
          <a:xfrm>
            <a:off x="1219200" y="2901139"/>
            <a:ext cx="16879824" cy="42609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t-IT" sz="3200" dirty="0">
                <a:solidFill>
                  <a:srgbClr val="1B21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 spese legate a mandati esterni per lo svolgimento del progetto devono limitarsi a servizi e prestazioni pattuite. Le trasferte legate a questo genere di contratti devono essere incluse nel contratto di mandato</a:t>
            </a:r>
          </a:p>
          <a:p>
            <a:pPr algn="just">
              <a:lnSpc>
                <a:spcPct val="150000"/>
              </a:lnSpc>
            </a:pPr>
            <a:endParaRPr lang="it-IT" u="sng" dirty="0">
              <a:solidFill>
                <a:srgbClr val="1B215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it-IT" sz="3200" u="sng" dirty="0">
                <a:solidFill>
                  <a:srgbClr val="1B21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Non è possibile effettuare subappalti di qualsiasi sorta</a:t>
            </a:r>
          </a:p>
          <a:p>
            <a:pPr algn="just">
              <a:lnSpc>
                <a:spcPct val="150000"/>
              </a:lnSpc>
            </a:pPr>
            <a:r>
              <a:rPr lang="it-IT" sz="3200" u="sng" dirty="0">
                <a:solidFill>
                  <a:srgbClr val="1B21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L’acquisizione di servizi e la fatturazione tra partner di progetto non è ammessa</a:t>
            </a:r>
            <a:endParaRPr lang="it-IT" sz="3200" b="1" u="sng" dirty="0">
              <a:solidFill>
                <a:srgbClr val="1B215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E7D6CAE5-E856-842A-8B7D-5C196DB65178}"/>
              </a:ext>
            </a:extLst>
          </p:cNvPr>
          <p:cNvSpPr txBox="1"/>
          <p:nvPr/>
        </p:nvSpPr>
        <p:spPr>
          <a:xfrm>
            <a:off x="605384" y="7590773"/>
            <a:ext cx="123253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3600" b="1" dirty="0">
                <a:solidFill>
                  <a:srgbClr val="1B215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Spese per attrezzature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CA70D6D1-3E2B-E377-F3F0-C1A02B0465BE}"/>
              </a:ext>
            </a:extLst>
          </p:cNvPr>
          <p:cNvSpPr txBox="1"/>
          <p:nvPr/>
        </p:nvSpPr>
        <p:spPr>
          <a:xfrm>
            <a:off x="1866900" y="8361326"/>
            <a:ext cx="19716750" cy="26450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t-IT" sz="3200" dirty="0">
                <a:solidFill>
                  <a:srgbClr val="1B21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Spese per attrezzature necessarie al raggiungimento degli obiettivi del progetto devono essere documentate e giustificate.</a:t>
            </a:r>
          </a:p>
          <a:p>
            <a:pPr algn="just">
              <a:lnSpc>
                <a:spcPct val="150000"/>
              </a:lnSpc>
            </a:pPr>
            <a:endParaRPr lang="it-IT" dirty="0">
              <a:solidFill>
                <a:srgbClr val="1B215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it-IT" sz="3200" u="sng" dirty="0">
                <a:solidFill>
                  <a:srgbClr val="1B21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L’acquisto di materiale e la relativa fatturazione tra partner del progetto non è ammessa</a:t>
            </a:r>
            <a:endParaRPr lang="it-IT" sz="3200" b="1" u="sng" dirty="0">
              <a:solidFill>
                <a:srgbClr val="1B215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00476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magine 16">
            <a:extLst>
              <a:ext uri="{FF2B5EF4-FFF2-40B4-BE49-F238E27FC236}">
                <a16:creationId xmlns:a16="http://schemas.microsoft.com/office/drawing/2014/main" id="{3A6CF5D3-6725-6CF9-DB6C-1E5FBAC923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141"/>
            <a:ext cx="24382413" cy="13707860"/>
          </a:xfrm>
          <a:prstGeom prst="rect">
            <a:avLst/>
          </a:prstGeom>
        </p:spPr>
      </p:pic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6F6B9F60-1FED-87A9-D4AF-0CE4428689FB}"/>
              </a:ext>
            </a:extLst>
          </p:cNvPr>
          <p:cNvSpPr txBox="1"/>
          <p:nvPr/>
        </p:nvSpPr>
        <p:spPr>
          <a:xfrm>
            <a:off x="7315200" y="366880"/>
            <a:ext cx="16879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800" b="1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Compilazione del budget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85DE0C8A-897D-337D-2687-9DD83A4E500B}"/>
              </a:ext>
            </a:extLst>
          </p:cNvPr>
          <p:cNvSpPr txBox="1"/>
          <p:nvPr/>
        </p:nvSpPr>
        <p:spPr>
          <a:xfrm>
            <a:off x="758546" y="3724943"/>
            <a:ext cx="149965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3600" b="1" dirty="0">
                <a:solidFill>
                  <a:srgbClr val="1B215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Modello foglio di calcolo del budget e modello di efficacia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363938FF-51D4-474C-105D-16600B10F65C}"/>
              </a:ext>
            </a:extLst>
          </p:cNvPr>
          <p:cNvSpPr txBox="1"/>
          <p:nvPr/>
        </p:nvSpPr>
        <p:spPr>
          <a:xfrm>
            <a:off x="1752600" y="5168089"/>
            <a:ext cx="19735800" cy="59229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t-IT" sz="3200" dirty="0">
                <a:solidFill>
                  <a:srgbClr val="1B215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Il budget dovrà essere compilato utilizzando il ‘modello foglio di calcolo del budget e modello di efficacia’ scaricabile al seguente link </a:t>
            </a:r>
            <a:r>
              <a:rPr lang="it-IT" sz="3200" dirty="0">
                <a:solidFill>
                  <a:srgbClr val="1B215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4"/>
              </a:rPr>
              <a:t>https://www.interreg-italiasvizzera.eu/wps/portal/site/interreg-italia-svizzera/avvisi/aperti</a:t>
            </a:r>
            <a:endParaRPr lang="it-IT" sz="3200" dirty="0">
              <a:solidFill>
                <a:srgbClr val="1B215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50000"/>
              </a:lnSpc>
            </a:pPr>
            <a:endParaRPr lang="it-IT" sz="3200" dirty="0">
              <a:solidFill>
                <a:srgbClr val="1B215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it-IT" sz="3200" dirty="0">
                <a:solidFill>
                  <a:srgbClr val="1B215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 successivamente caricato sia come documento scansionato, sottoscritto con firma autografa da ciascuno dei partner, sia nel formato editabile “</a:t>
            </a:r>
            <a:r>
              <a:rPr lang="it-IT" sz="3200" dirty="0" err="1">
                <a:solidFill>
                  <a:srgbClr val="1B215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xls</a:t>
            </a:r>
            <a:r>
              <a:rPr lang="it-IT" sz="3200" dirty="0">
                <a:solidFill>
                  <a:srgbClr val="1B215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” o “</a:t>
            </a:r>
            <a:r>
              <a:rPr lang="it-IT" sz="3200" dirty="0" err="1">
                <a:solidFill>
                  <a:srgbClr val="1B215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xlsx</a:t>
            </a:r>
            <a:r>
              <a:rPr lang="it-IT" sz="3200" dirty="0">
                <a:solidFill>
                  <a:srgbClr val="1B215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” (da parte del capofila) nel dossier di candidatura all’indirizzo </a:t>
            </a:r>
            <a:r>
              <a:rPr lang="it-IT" sz="3200" dirty="0">
                <a:solidFill>
                  <a:srgbClr val="1B215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5"/>
              </a:rPr>
              <a:t>https://jems.interregitalia-svizzera.eu</a:t>
            </a:r>
            <a:endParaRPr lang="it-IT" sz="3200" dirty="0">
              <a:solidFill>
                <a:srgbClr val="1B215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50000"/>
              </a:lnSpc>
            </a:pPr>
            <a:endParaRPr lang="it-IT" sz="3200" dirty="0">
              <a:solidFill>
                <a:srgbClr val="1B215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29549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B9AE5A7F-D0C8-EC39-C27E-11C4A4B1CF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141"/>
            <a:ext cx="24382413" cy="13707860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DB73C994-C332-6D7F-BB77-5C283DF57CF2}"/>
              </a:ext>
            </a:extLst>
          </p:cNvPr>
          <p:cNvSpPr txBox="1"/>
          <p:nvPr/>
        </p:nvSpPr>
        <p:spPr>
          <a:xfrm>
            <a:off x="480060" y="6442501"/>
            <a:ext cx="2338578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4400" b="1" dirty="0">
                <a:solidFill>
                  <a:srgbClr val="12439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https://www.interreg-italiasvizzera.eu</a:t>
            </a:r>
            <a:endParaRPr lang="it-IT" sz="4400" b="1" dirty="0">
              <a:solidFill>
                <a:srgbClr val="12439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2C1A2E67-DF2A-93BD-EA32-922392574A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573" y="1897380"/>
            <a:ext cx="8982278" cy="4181821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2329E7CB-E40B-038B-F561-899D70C510B2}"/>
              </a:ext>
            </a:extLst>
          </p:cNvPr>
          <p:cNvSpPr txBox="1"/>
          <p:nvPr/>
        </p:nvSpPr>
        <p:spPr>
          <a:xfrm>
            <a:off x="3106738" y="9082732"/>
            <a:ext cx="1768221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4400" b="1">
                <a:solidFill>
                  <a:srgbClr val="12439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it-IT" dirty="0"/>
              <a:t>STCitaliasvizzera@regione.lombardia</a:t>
            </a:r>
            <a:r>
              <a:rPr lang="it-IT"/>
              <a:t>.it</a:t>
            </a:r>
            <a:endParaRPr lang="it-IT" dirty="0"/>
          </a:p>
        </p:txBody>
      </p:sp>
      <p:pic>
        <p:nvPicPr>
          <p:cNvPr id="7" name="Elemento grafico 6" descr="Busta aperta contorno">
            <a:extLst>
              <a:ext uri="{FF2B5EF4-FFF2-40B4-BE49-F238E27FC236}">
                <a16:creationId xmlns:a16="http://schemas.microsoft.com/office/drawing/2014/main" id="{C92E8A9D-4B35-EE96-4895-F4049274B4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97180" y="8005350"/>
            <a:ext cx="2788920" cy="278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95395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35</TotalTime>
  <Words>654</Words>
  <Application>Microsoft Office PowerPoint</Application>
  <PresentationFormat>Personalizzato</PresentationFormat>
  <Paragraphs>62</Paragraphs>
  <Slides>9</Slides>
  <Notes>8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Open Sans</vt:lpstr>
      <vt:lpstr>Titillium Web</vt:lpstr>
      <vt:lpstr>Wingdings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Silvia Rappini</dc:creator>
  <cp:lastModifiedBy>Serena Liva</cp:lastModifiedBy>
  <cp:revision>27</cp:revision>
  <dcterms:created xsi:type="dcterms:W3CDTF">2024-01-15T15:37:46Z</dcterms:created>
  <dcterms:modified xsi:type="dcterms:W3CDTF">2024-02-27T08:34:41Z</dcterms:modified>
</cp:coreProperties>
</file>