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2413" cy="13716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8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it-IT" sz="4400" b="0" strike="noStrike" spc="-1">
                <a:latin typeface="Arial"/>
              </a:rPr>
              <a:t>Fai clic per spostare la diapositiva</a:t>
            </a:r>
          </a:p>
        </p:txBody>
      </p:sp>
      <p:sp>
        <p:nvSpPr>
          <p:cNvPr id="39"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40"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4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4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4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CB6C626-07B2-4B1D-BBF4-305FFE6BAF19}"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noRot="1" noChangeAspect="1"/>
          </p:cNvSpPr>
          <p:nvPr>
            <p:ph type="sldImg"/>
          </p:nvPr>
        </p:nvSpPr>
        <p:spPr>
          <a:xfrm>
            <a:off x="687388" y="1143000"/>
            <a:ext cx="5480050" cy="3082925"/>
          </a:xfrm>
          <a:prstGeom prst="rect">
            <a:avLst/>
          </a:prstGeom>
        </p:spPr>
      </p:sp>
      <p:sp>
        <p:nvSpPr>
          <p:cNvPr id="100"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01"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4CDD14B-02F0-4FC1-98D8-679974D59B41}" type="slidenum">
              <a:rPr lang="it-IT" sz="1200" b="0" strike="noStrike" spc="-1">
                <a:solidFill>
                  <a:srgbClr val="000000"/>
                </a:solidFill>
                <a:latin typeface="Times New Roman"/>
                <a:ea typeface="+mn-ea"/>
              </a:rPr>
              <a:t>2</a:t>
            </a:fld>
            <a:endParaRPr lang="it-IT"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687240" y="1143000"/>
            <a:ext cx="5480280" cy="3083040"/>
          </a:xfrm>
          <a:prstGeom prst="rect">
            <a:avLst/>
          </a:prstGeom>
        </p:spPr>
      </p:sp>
      <p:sp>
        <p:nvSpPr>
          <p:cNvPr id="127"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28"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CC538433-DE4C-40F2-B721-CA3165E6014E}" type="slidenum">
              <a:rPr lang="it-IT" sz="1200" b="0" strike="noStrike" spc="-1">
                <a:solidFill>
                  <a:srgbClr val="000000"/>
                </a:solidFill>
                <a:latin typeface="Times New Roman"/>
                <a:ea typeface="+mn-ea"/>
              </a:rPr>
              <a:t>11</a:t>
            </a:fld>
            <a:endParaRPr lang="it-IT"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7240" y="1143000"/>
            <a:ext cx="5480280" cy="3083040"/>
          </a:xfrm>
          <a:prstGeom prst="rect">
            <a:avLst/>
          </a:prstGeom>
        </p:spPr>
      </p:sp>
      <p:sp>
        <p:nvSpPr>
          <p:cNvPr id="130"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31"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6993E22-5738-480B-8402-0E8966677178}" type="slidenum">
              <a:rPr lang="it-IT" sz="1200" b="0" strike="noStrike" spc="-1">
                <a:solidFill>
                  <a:srgbClr val="000000"/>
                </a:solidFill>
                <a:latin typeface="Times New Roman"/>
                <a:ea typeface="+mn-ea"/>
              </a:rPr>
              <a:t>12</a:t>
            </a:fld>
            <a:endParaRPr lang="it-IT"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7240" y="1143000"/>
            <a:ext cx="5480280" cy="3083040"/>
          </a:xfrm>
          <a:prstGeom prst="rect">
            <a:avLst/>
          </a:prstGeom>
        </p:spPr>
      </p:sp>
      <p:sp>
        <p:nvSpPr>
          <p:cNvPr id="133"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34"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5E989F6-F720-4C5F-B621-90D8FD8DBC40}" type="slidenum">
              <a:rPr lang="it-IT" sz="1200" b="0" strike="noStrike" spc="-1">
                <a:solidFill>
                  <a:srgbClr val="000000"/>
                </a:solidFill>
                <a:latin typeface="Times New Roman"/>
                <a:ea typeface="+mn-ea"/>
              </a:rPr>
              <a:t>13</a:t>
            </a:fld>
            <a:endParaRPr lang="it-IT"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7240" y="1143000"/>
            <a:ext cx="5480280" cy="3083040"/>
          </a:xfrm>
          <a:prstGeom prst="rect">
            <a:avLst/>
          </a:prstGeom>
        </p:spPr>
      </p:sp>
      <p:sp>
        <p:nvSpPr>
          <p:cNvPr id="136"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37"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7FA06744-6455-4D95-9E8F-06A2ED2F19CA}" type="slidenum">
              <a:rPr lang="it-IT" sz="1200" b="0" strike="noStrike" spc="-1">
                <a:solidFill>
                  <a:srgbClr val="000000"/>
                </a:solidFill>
                <a:latin typeface="Times New Roman"/>
                <a:ea typeface="+mn-ea"/>
              </a:rPr>
              <a:t>14</a:t>
            </a:fld>
            <a:endParaRPr lang="it-IT"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7240" y="1143000"/>
            <a:ext cx="5480280" cy="3083040"/>
          </a:xfrm>
          <a:prstGeom prst="rect">
            <a:avLst/>
          </a:prstGeom>
        </p:spPr>
      </p:sp>
      <p:sp>
        <p:nvSpPr>
          <p:cNvPr id="139"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40"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223BC81-4042-4490-A8C0-6C25C0014030}" type="slidenum">
              <a:rPr lang="it-IT" sz="1200" b="0" strike="noStrike" spc="-1">
                <a:solidFill>
                  <a:srgbClr val="000000"/>
                </a:solidFill>
                <a:latin typeface="Times New Roman"/>
                <a:ea typeface="+mn-ea"/>
              </a:rPr>
              <a:t>15</a:t>
            </a:fld>
            <a:endParaRPr lang="it-IT"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7240" y="1143000"/>
            <a:ext cx="5480280" cy="3083040"/>
          </a:xfrm>
          <a:prstGeom prst="rect">
            <a:avLst/>
          </a:prstGeom>
        </p:spPr>
      </p:sp>
      <p:sp>
        <p:nvSpPr>
          <p:cNvPr id="142"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43"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47BBA95-145D-429F-839A-84B7FE4F9DAA}" type="slidenum">
              <a:rPr lang="it-IT" sz="1200" b="0" strike="noStrike" spc="-1">
                <a:solidFill>
                  <a:srgbClr val="000000"/>
                </a:solidFill>
                <a:latin typeface="Times New Roman"/>
                <a:ea typeface="+mn-ea"/>
              </a:rPr>
              <a:t>16</a:t>
            </a:fld>
            <a:endParaRPr lang="it-IT"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7240" y="1143000"/>
            <a:ext cx="5480280" cy="3083040"/>
          </a:xfrm>
          <a:prstGeom prst="rect">
            <a:avLst/>
          </a:prstGeom>
        </p:spPr>
      </p:sp>
      <p:sp>
        <p:nvSpPr>
          <p:cNvPr id="145"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46"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4372446-143E-4C21-BB7D-12CCAD873FE9}" type="slidenum">
              <a:rPr lang="it-IT" sz="1200" b="0" strike="noStrike" spc="-1">
                <a:solidFill>
                  <a:srgbClr val="000000"/>
                </a:solidFill>
                <a:latin typeface="Times New Roman"/>
                <a:ea typeface="+mn-ea"/>
              </a:rPr>
              <a:t>17</a:t>
            </a:fld>
            <a:endParaRPr lang="it-IT"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noRot="1" noChangeAspect="1"/>
          </p:cNvSpPr>
          <p:nvPr>
            <p:ph type="sldImg"/>
          </p:nvPr>
        </p:nvSpPr>
        <p:spPr>
          <a:xfrm>
            <a:off x="687240" y="1143000"/>
            <a:ext cx="5480280" cy="3083040"/>
          </a:xfrm>
          <a:prstGeom prst="rect">
            <a:avLst/>
          </a:prstGeom>
        </p:spPr>
      </p:sp>
      <p:sp>
        <p:nvSpPr>
          <p:cNvPr id="103"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04"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924A145-7469-4B40-B55E-336D853040A8}" type="slidenum">
              <a:rPr lang="it-IT" sz="1200" b="0" strike="noStrike" spc="-1">
                <a:solidFill>
                  <a:srgbClr val="000000"/>
                </a:solidFill>
                <a:latin typeface="Times New Roman"/>
                <a:ea typeface="+mn-ea"/>
              </a:rPr>
              <a:t>3</a:t>
            </a:fld>
            <a:endParaRPr lang="it-IT"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noRot="1" noChangeAspect="1"/>
          </p:cNvSpPr>
          <p:nvPr>
            <p:ph type="sldImg"/>
          </p:nvPr>
        </p:nvSpPr>
        <p:spPr>
          <a:xfrm>
            <a:off x="687240" y="1143000"/>
            <a:ext cx="5480280" cy="3083040"/>
          </a:xfrm>
          <a:prstGeom prst="rect">
            <a:avLst/>
          </a:prstGeom>
        </p:spPr>
      </p:sp>
      <p:sp>
        <p:nvSpPr>
          <p:cNvPr id="106"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07"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9B5FF5F-A1F3-4814-984D-E8A27A4DB1C2}" type="slidenum">
              <a:rPr lang="it-IT" sz="1200" b="0" strike="noStrike" spc="-1">
                <a:solidFill>
                  <a:srgbClr val="000000"/>
                </a:solidFill>
                <a:latin typeface="Times New Roman"/>
                <a:ea typeface="+mn-ea"/>
              </a:rPr>
              <a:t>4</a:t>
            </a:fld>
            <a:endParaRPr lang="it-IT"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687240" y="1143000"/>
            <a:ext cx="5480280" cy="3083040"/>
          </a:xfrm>
          <a:prstGeom prst="rect">
            <a:avLst/>
          </a:prstGeom>
        </p:spPr>
      </p:sp>
      <p:sp>
        <p:nvSpPr>
          <p:cNvPr id="109"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10"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D729719A-5591-4F41-8468-9333B16BDE76}" type="slidenum">
              <a:rPr lang="it-IT" sz="1200" b="0" strike="noStrike" spc="-1">
                <a:solidFill>
                  <a:srgbClr val="000000"/>
                </a:solidFill>
                <a:latin typeface="Times New Roman"/>
                <a:ea typeface="+mn-ea"/>
              </a:rPr>
              <a:t>5</a:t>
            </a:fld>
            <a:endParaRPr lang="it-IT"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noRot="1" noChangeAspect="1"/>
          </p:cNvSpPr>
          <p:nvPr>
            <p:ph type="sldImg"/>
          </p:nvPr>
        </p:nvSpPr>
        <p:spPr>
          <a:xfrm>
            <a:off x="687240" y="1143000"/>
            <a:ext cx="5480280" cy="3083040"/>
          </a:xfrm>
          <a:prstGeom prst="rect">
            <a:avLst/>
          </a:prstGeom>
        </p:spPr>
      </p:sp>
      <p:sp>
        <p:nvSpPr>
          <p:cNvPr id="112"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13"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C6AB32E-E495-485F-9F7E-680B6B4611AA}" type="slidenum">
              <a:rPr lang="it-IT" sz="1200" b="0" strike="noStrike" spc="-1">
                <a:solidFill>
                  <a:srgbClr val="000000"/>
                </a:solidFill>
                <a:latin typeface="Times New Roman"/>
                <a:ea typeface="+mn-ea"/>
              </a:rPr>
              <a:t>6</a:t>
            </a:fld>
            <a:endParaRPr lang="it-IT"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687240" y="1143000"/>
            <a:ext cx="5480280" cy="3083040"/>
          </a:xfrm>
          <a:prstGeom prst="rect">
            <a:avLst/>
          </a:prstGeom>
        </p:spPr>
      </p:sp>
      <p:sp>
        <p:nvSpPr>
          <p:cNvPr id="115"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16"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84E65B9D-8E8F-442D-A695-CD6495461026}" type="slidenum">
              <a:rPr lang="it-IT" sz="1200" b="0" strike="noStrike" spc="-1">
                <a:solidFill>
                  <a:srgbClr val="000000"/>
                </a:solidFill>
                <a:latin typeface="Times New Roman"/>
                <a:ea typeface="+mn-ea"/>
              </a:rPr>
              <a:t>7</a:t>
            </a:fld>
            <a:endParaRPr lang="it-IT"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noRot="1" noChangeAspect="1"/>
          </p:cNvSpPr>
          <p:nvPr>
            <p:ph type="sldImg"/>
          </p:nvPr>
        </p:nvSpPr>
        <p:spPr>
          <a:xfrm>
            <a:off x="687240" y="1143000"/>
            <a:ext cx="5480280" cy="3083040"/>
          </a:xfrm>
          <a:prstGeom prst="rect">
            <a:avLst/>
          </a:prstGeom>
        </p:spPr>
      </p:sp>
      <p:sp>
        <p:nvSpPr>
          <p:cNvPr id="118"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19"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F9D5836-30B2-41D1-AA03-9685C32D6083}" type="slidenum">
              <a:rPr lang="it-IT" sz="1200" b="0" strike="noStrike" spc="-1">
                <a:solidFill>
                  <a:srgbClr val="000000"/>
                </a:solidFill>
                <a:latin typeface="Times New Roman"/>
                <a:ea typeface="+mn-ea"/>
              </a:rPr>
              <a:t>8</a:t>
            </a:fld>
            <a:endParaRPr lang="it-IT"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687240" y="1143000"/>
            <a:ext cx="5480280" cy="3083040"/>
          </a:xfrm>
          <a:prstGeom prst="rect">
            <a:avLst/>
          </a:prstGeom>
        </p:spPr>
      </p:sp>
      <p:sp>
        <p:nvSpPr>
          <p:cNvPr id="121"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22"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2EBE1758-9F0F-4D64-8C9C-6FD01508C97A}" type="slidenum">
              <a:rPr lang="it-IT" sz="1200" b="0" strike="noStrike" spc="-1">
                <a:solidFill>
                  <a:srgbClr val="000000"/>
                </a:solidFill>
                <a:latin typeface="Times New Roman"/>
                <a:ea typeface="+mn-ea"/>
              </a:rPr>
              <a:t>9</a:t>
            </a:fld>
            <a:endParaRPr lang="it-IT"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687240" y="1143000"/>
            <a:ext cx="5480280" cy="3083040"/>
          </a:xfrm>
          <a:prstGeom prst="rect">
            <a:avLst/>
          </a:prstGeom>
        </p:spPr>
      </p:sp>
      <p:sp>
        <p:nvSpPr>
          <p:cNvPr id="124" name="PlaceHolder 2"/>
          <p:cNvSpPr>
            <a:spLocks noGrp="1"/>
          </p:cNvSpPr>
          <p:nvPr>
            <p:ph type="body"/>
          </p:nvPr>
        </p:nvSpPr>
        <p:spPr>
          <a:xfrm>
            <a:off x="685800" y="4400640"/>
            <a:ext cx="5483520" cy="3597480"/>
          </a:xfrm>
          <a:prstGeom prst="rect">
            <a:avLst/>
          </a:prstGeom>
        </p:spPr>
        <p:txBody>
          <a:bodyPr lIns="0" tIns="0" rIns="0" bIns="0">
            <a:noAutofit/>
          </a:bodyPr>
          <a:lstStyle/>
          <a:p>
            <a:endParaRPr lang="it-IT" sz="2000" b="0" strike="noStrike" spc="-1">
              <a:latin typeface="Arial"/>
            </a:endParaRPr>
          </a:p>
        </p:txBody>
      </p:sp>
      <p:sp>
        <p:nvSpPr>
          <p:cNvPr id="125" name="CustomShape 3"/>
          <p:cNvSpPr/>
          <p:nvPr/>
        </p:nvSpPr>
        <p:spPr>
          <a:xfrm>
            <a:off x="3884760" y="8685360"/>
            <a:ext cx="296892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FFA9C01-E7A7-4808-8EE3-BB5760B0AF45}" type="slidenum">
              <a:rPr lang="it-IT" sz="1200" b="0" strike="noStrike" spc="-1">
                <a:solidFill>
                  <a:srgbClr val="000000"/>
                </a:solidFill>
                <a:latin typeface="Times New Roman"/>
                <a:ea typeface="+mn-ea"/>
              </a:rPr>
              <a:t>10</a:t>
            </a:fld>
            <a:endParaRPr lang="it-IT"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24" name="PlaceHolder 2"/>
          <p:cNvSpPr>
            <a:spLocks noGrp="1"/>
          </p:cNvSpPr>
          <p:nvPr>
            <p:ph type="body"/>
          </p:nvPr>
        </p:nvSpPr>
        <p:spPr>
          <a:xfrm>
            <a:off x="1218960" y="3209400"/>
            <a:ext cx="21943800" cy="3794400"/>
          </a:xfrm>
          <a:prstGeom prst="rect">
            <a:avLst/>
          </a:prstGeom>
        </p:spPr>
        <p:txBody>
          <a:bodyPr lIns="0" tIns="0" rIns="0" bIns="0">
            <a:normAutofit/>
          </a:bodyPr>
          <a:lstStyle/>
          <a:p>
            <a:endParaRPr lang="it-IT" sz="3200" b="0" strike="noStrike" spc="-1">
              <a:latin typeface="Arial"/>
            </a:endParaRPr>
          </a:p>
        </p:txBody>
      </p:sp>
      <p:sp>
        <p:nvSpPr>
          <p:cNvPr id="25" name="PlaceHolder 3"/>
          <p:cNvSpPr>
            <a:spLocks noGrp="1"/>
          </p:cNvSpPr>
          <p:nvPr>
            <p:ph type="body"/>
          </p:nvPr>
        </p:nvSpPr>
        <p:spPr>
          <a:xfrm>
            <a:off x="1218960" y="7364520"/>
            <a:ext cx="2194380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27" name="PlaceHolder 2"/>
          <p:cNvSpPr>
            <a:spLocks noGrp="1"/>
          </p:cNvSpPr>
          <p:nvPr>
            <p:ph type="body"/>
          </p:nvPr>
        </p:nvSpPr>
        <p:spPr>
          <a:xfrm>
            <a:off x="1218960" y="3209400"/>
            <a:ext cx="10708560" cy="3794400"/>
          </a:xfrm>
          <a:prstGeom prst="rect">
            <a:avLst/>
          </a:prstGeom>
        </p:spPr>
        <p:txBody>
          <a:bodyPr lIns="0" tIns="0" rIns="0" bIns="0">
            <a:normAutofit/>
          </a:bodyPr>
          <a:lstStyle/>
          <a:p>
            <a:endParaRPr lang="it-IT" sz="3200" b="0" strike="noStrike" spc="-1">
              <a:latin typeface="Arial"/>
            </a:endParaRPr>
          </a:p>
        </p:txBody>
      </p:sp>
      <p:sp>
        <p:nvSpPr>
          <p:cNvPr id="28" name="PlaceHolder 3"/>
          <p:cNvSpPr>
            <a:spLocks noGrp="1"/>
          </p:cNvSpPr>
          <p:nvPr>
            <p:ph type="body"/>
          </p:nvPr>
        </p:nvSpPr>
        <p:spPr>
          <a:xfrm>
            <a:off x="12463200" y="3209400"/>
            <a:ext cx="10708560" cy="3794400"/>
          </a:xfrm>
          <a:prstGeom prst="rect">
            <a:avLst/>
          </a:prstGeom>
        </p:spPr>
        <p:txBody>
          <a:bodyPr lIns="0" tIns="0" rIns="0" bIns="0">
            <a:normAutofit/>
          </a:bodyPr>
          <a:lstStyle/>
          <a:p>
            <a:endParaRPr lang="it-IT" sz="3200" b="0" strike="noStrike" spc="-1">
              <a:latin typeface="Arial"/>
            </a:endParaRPr>
          </a:p>
        </p:txBody>
      </p:sp>
      <p:sp>
        <p:nvSpPr>
          <p:cNvPr id="29" name="PlaceHolder 4"/>
          <p:cNvSpPr>
            <a:spLocks noGrp="1"/>
          </p:cNvSpPr>
          <p:nvPr>
            <p:ph type="body"/>
          </p:nvPr>
        </p:nvSpPr>
        <p:spPr>
          <a:xfrm>
            <a:off x="1218960" y="7364520"/>
            <a:ext cx="10708560" cy="3794400"/>
          </a:xfrm>
          <a:prstGeom prst="rect">
            <a:avLst/>
          </a:prstGeom>
        </p:spPr>
        <p:txBody>
          <a:bodyPr lIns="0" tIns="0" rIns="0" bIns="0">
            <a:normAutofit/>
          </a:bodyPr>
          <a:lstStyle/>
          <a:p>
            <a:endParaRPr lang="it-IT" sz="3200" b="0" strike="noStrike" spc="-1">
              <a:latin typeface="Arial"/>
            </a:endParaRPr>
          </a:p>
        </p:txBody>
      </p:sp>
      <p:sp>
        <p:nvSpPr>
          <p:cNvPr id="30" name="PlaceHolder 5"/>
          <p:cNvSpPr>
            <a:spLocks noGrp="1"/>
          </p:cNvSpPr>
          <p:nvPr>
            <p:ph type="body"/>
          </p:nvPr>
        </p:nvSpPr>
        <p:spPr>
          <a:xfrm>
            <a:off x="12463200" y="7364520"/>
            <a:ext cx="1070856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32" name="PlaceHolder 2"/>
          <p:cNvSpPr>
            <a:spLocks noGrp="1"/>
          </p:cNvSpPr>
          <p:nvPr>
            <p:ph type="body"/>
          </p:nvPr>
        </p:nvSpPr>
        <p:spPr>
          <a:xfrm>
            <a:off x="1218960" y="3209400"/>
            <a:ext cx="7065720" cy="3794400"/>
          </a:xfrm>
          <a:prstGeom prst="rect">
            <a:avLst/>
          </a:prstGeom>
        </p:spPr>
        <p:txBody>
          <a:bodyPr lIns="0" tIns="0" rIns="0" bIns="0">
            <a:normAutofit/>
          </a:bodyPr>
          <a:lstStyle/>
          <a:p>
            <a:endParaRPr lang="it-IT" sz="3200" b="0" strike="noStrike" spc="-1">
              <a:latin typeface="Arial"/>
            </a:endParaRPr>
          </a:p>
        </p:txBody>
      </p:sp>
      <p:sp>
        <p:nvSpPr>
          <p:cNvPr id="33" name="PlaceHolder 3"/>
          <p:cNvSpPr>
            <a:spLocks noGrp="1"/>
          </p:cNvSpPr>
          <p:nvPr>
            <p:ph type="body"/>
          </p:nvPr>
        </p:nvSpPr>
        <p:spPr>
          <a:xfrm>
            <a:off x="8638200" y="3209400"/>
            <a:ext cx="7065720" cy="3794400"/>
          </a:xfrm>
          <a:prstGeom prst="rect">
            <a:avLst/>
          </a:prstGeom>
        </p:spPr>
        <p:txBody>
          <a:bodyPr lIns="0" tIns="0" rIns="0" bIns="0">
            <a:normAutofit/>
          </a:bodyPr>
          <a:lstStyle/>
          <a:p>
            <a:endParaRPr lang="it-IT" sz="3200" b="0" strike="noStrike" spc="-1">
              <a:latin typeface="Arial"/>
            </a:endParaRPr>
          </a:p>
        </p:txBody>
      </p:sp>
      <p:sp>
        <p:nvSpPr>
          <p:cNvPr id="34" name="PlaceHolder 4"/>
          <p:cNvSpPr>
            <a:spLocks noGrp="1"/>
          </p:cNvSpPr>
          <p:nvPr>
            <p:ph type="body"/>
          </p:nvPr>
        </p:nvSpPr>
        <p:spPr>
          <a:xfrm>
            <a:off x="16057800" y="3209400"/>
            <a:ext cx="7065720" cy="3794400"/>
          </a:xfrm>
          <a:prstGeom prst="rect">
            <a:avLst/>
          </a:prstGeom>
        </p:spPr>
        <p:txBody>
          <a:bodyPr lIns="0" tIns="0" rIns="0" bIns="0">
            <a:normAutofit/>
          </a:bodyPr>
          <a:lstStyle/>
          <a:p>
            <a:endParaRPr lang="it-IT" sz="3200" b="0" strike="noStrike" spc="-1">
              <a:latin typeface="Arial"/>
            </a:endParaRPr>
          </a:p>
        </p:txBody>
      </p:sp>
      <p:sp>
        <p:nvSpPr>
          <p:cNvPr id="35" name="PlaceHolder 5"/>
          <p:cNvSpPr>
            <a:spLocks noGrp="1"/>
          </p:cNvSpPr>
          <p:nvPr>
            <p:ph type="body"/>
          </p:nvPr>
        </p:nvSpPr>
        <p:spPr>
          <a:xfrm>
            <a:off x="1218960" y="7364520"/>
            <a:ext cx="7065720" cy="3794400"/>
          </a:xfrm>
          <a:prstGeom prst="rect">
            <a:avLst/>
          </a:prstGeom>
        </p:spPr>
        <p:txBody>
          <a:bodyPr lIns="0" tIns="0" rIns="0" bIns="0">
            <a:normAutofit/>
          </a:bodyPr>
          <a:lstStyle/>
          <a:p>
            <a:endParaRPr lang="it-IT" sz="3200" b="0" strike="noStrike" spc="-1">
              <a:latin typeface="Arial"/>
            </a:endParaRPr>
          </a:p>
        </p:txBody>
      </p:sp>
      <p:sp>
        <p:nvSpPr>
          <p:cNvPr id="36" name="PlaceHolder 6"/>
          <p:cNvSpPr>
            <a:spLocks noGrp="1"/>
          </p:cNvSpPr>
          <p:nvPr>
            <p:ph type="body"/>
          </p:nvPr>
        </p:nvSpPr>
        <p:spPr>
          <a:xfrm>
            <a:off x="8638200" y="7364520"/>
            <a:ext cx="7065720" cy="3794400"/>
          </a:xfrm>
          <a:prstGeom prst="rect">
            <a:avLst/>
          </a:prstGeom>
        </p:spPr>
        <p:txBody>
          <a:bodyPr lIns="0" tIns="0" rIns="0" bIns="0">
            <a:normAutofit/>
          </a:bodyPr>
          <a:lstStyle/>
          <a:p>
            <a:endParaRPr lang="it-IT" sz="3200" b="0" strike="noStrike" spc="-1">
              <a:latin typeface="Arial"/>
            </a:endParaRPr>
          </a:p>
        </p:txBody>
      </p:sp>
      <p:sp>
        <p:nvSpPr>
          <p:cNvPr id="37" name="PlaceHolder 7"/>
          <p:cNvSpPr>
            <a:spLocks noGrp="1"/>
          </p:cNvSpPr>
          <p:nvPr>
            <p:ph type="body"/>
          </p:nvPr>
        </p:nvSpPr>
        <p:spPr>
          <a:xfrm>
            <a:off x="16057800" y="7364520"/>
            <a:ext cx="706572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3" name="PlaceHolder 2"/>
          <p:cNvSpPr>
            <a:spLocks noGrp="1"/>
          </p:cNvSpPr>
          <p:nvPr>
            <p:ph type="subTitle"/>
          </p:nvPr>
        </p:nvSpPr>
        <p:spPr>
          <a:xfrm>
            <a:off x="1218960" y="3209400"/>
            <a:ext cx="21943800" cy="7954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5" name="PlaceHolder 2"/>
          <p:cNvSpPr>
            <a:spLocks noGrp="1"/>
          </p:cNvSpPr>
          <p:nvPr>
            <p:ph type="body"/>
          </p:nvPr>
        </p:nvSpPr>
        <p:spPr>
          <a:xfrm>
            <a:off x="1218960" y="3209400"/>
            <a:ext cx="21943800" cy="7954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7" name="PlaceHolder 2"/>
          <p:cNvSpPr>
            <a:spLocks noGrp="1"/>
          </p:cNvSpPr>
          <p:nvPr>
            <p:ph type="body"/>
          </p:nvPr>
        </p:nvSpPr>
        <p:spPr>
          <a:xfrm>
            <a:off x="1218960" y="3209400"/>
            <a:ext cx="10708560" cy="7954920"/>
          </a:xfrm>
          <a:prstGeom prst="rect">
            <a:avLst/>
          </a:prstGeom>
        </p:spPr>
        <p:txBody>
          <a:bodyPr lIns="0" tIns="0" rIns="0" bIns="0">
            <a:normAutofit/>
          </a:bodyPr>
          <a:lstStyle/>
          <a:p>
            <a:endParaRPr lang="it-IT" sz="3200" b="0" strike="noStrike" spc="-1">
              <a:latin typeface="Arial"/>
            </a:endParaRPr>
          </a:p>
        </p:txBody>
      </p:sp>
      <p:sp>
        <p:nvSpPr>
          <p:cNvPr id="8" name="PlaceHolder 3"/>
          <p:cNvSpPr>
            <a:spLocks noGrp="1"/>
          </p:cNvSpPr>
          <p:nvPr>
            <p:ph type="body"/>
          </p:nvPr>
        </p:nvSpPr>
        <p:spPr>
          <a:xfrm>
            <a:off x="12463200" y="3209400"/>
            <a:ext cx="10708560" cy="7954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960" y="547200"/>
            <a:ext cx="21943800" cy="106160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12" name="PlaceHolder 2"/>
          <p:cNvSpPr>
            <a:spLocks noGrp="1"/>
          </p:cNvSpPr>
          <p:nvPr>
            <p:ph type="body"/>
          </p:nvPr>
        </p:nvSpPr>
        <p:spPr>
          <a:xfrm>
            <a:off x="1218960" y="3209400"/>
            <a:ext cx="10708560" cy="3794400"/>
          </a:xfrm>
          <a:prstGeom prst="rect">
            <a:avLst/>
          </a:prstGeom>
        </p:spPr>
        <p:txBody>
          <a:bodyPr lIns="0" tIns="0" rIns="0" bIns="0">
            <a:normAutofit/>
          </a:bodyPr>
          <a:lstStyle/>
          <a:p>
            <a:endParaRPr lang="it-IT" sz="3200" b="0" strike="noStrike" spc="-1">
              <a:latin typeface="Arial"/>
            </a:endParaRPr>
          </a:p>
        </p:txBody>
      </p:sp>
      <p:sp>
        <p:nvSpPr>
          <p:cNvPr id="13" name="PlaceHolder 3"/>
          <p:cNvSpPr>
            <a:spLocks noGrp="1"/>
          </p:cNvSpPr>
          <p:nvPr>
            <p:ph type="body"/>
          </p:nvPr>
        </p:nvSpPr>
        <p:spPr>
          <a:xfrm>
            <a:off x="12463200" y="3209400"/>
            <a:ext cx="10708560" cy="7954920"/>
          </a:xfrm>
          <a:prstGeom prst="rect">
            <a:avLst/>
          </a:prstGeom>
        </p:spPr>
        <p:txBody>
          <a:bodyPr lIns="0" tIns="0" rIns="0" bIns="0">
            <a:normAutofit/>
          </a:bodyPr>
          <a:lstStyle/>
          <a:p>
            <a:endParaRPr lang="it-IT" sz="3200" b="0" strike="noStrike" spc="-1">
              <a:latin typeface="Arial"/>
            </a:endParaRPr>
          </a:p>
        </p:txBody>
      </p:sp>
      <p:sp>
        <p:nvSpPr>
          <p:cNvPr id="14" name="PlaceHolder 4"/>
          <p:cNvSpPr>
            <a:spLocks noGrp="1"/>
          </p:cNvSpPr>
          <p:nvPr>
            <p:ph type="body"/>
          </p:nvPr>
        </p:nvSpPr>
        <p:spPr>
          <a:xfrm>
            <a:off x="1218960" y="7364520"/>
            <a:ext cx="1070856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16" name="PlaceHolder 2"/>
          <p:cNvSpPr>
            <a:spLocks noGrp="1"/>
          </p:cNvSpPr>
          <p:nvPr>
            <p:ph type="body"/>
          </p:nvPr>
        </p:nvSpPr>
        <p:spPr>
          <a:xfrm>
            <a:off x="1218960" y="3209400"/>
            <a:ext cx="10708560" cy="7954920"/>
          </a:xfrm>
          <a:prstGeom prst="rect">
            <a:avLst/>
          </a:prstGeom>
        </p:spPr>
        <p:txBody>
          <a:bodyPr lIns="0" tIns="0" rIns="0" bIns="0">
            <a:normAutofit/>
          </a:bodyPr>
          <a:lstStyle/>
          <a:p>
            <a:endParaRPr lang="it-IT" sz="3200" b="0" strike="noStrike" spc="-1">
              <a:latin typeface="Arial"/>
            </a:endParaRPr>
          </a:p>
        </p:txBody>
      </p:sp>
      <p:sp>
        <p:nvSpPr>
          <p:cNvPr id="17" name="PlaceHolder 3"/>
          <p:cNvSpPr>
            <a:spLocks noGrp="1"/>
          </p:cNvSpPr>
          <p:nvPr>
            <p:ph type="body"/>
          </p:nvPr>
        </p:nvSpPr>
        <p:spPr>
          <a:xfrm>
            <a:off x="12463200" y="3209400"/>
            <a:ext cx="10708560" cy="3794400"/>
          </a:xfrm>
          <a:prstGeom prst="rect">
            <a:avLst/>
          </a:prstGeom>
        </p:spPr>
        <p:txBody>
          <a:bodyPr lIns="0" tIns="0" rIns="0" bIns="0">
            <a:normAutofit/>
          </a:bodyPr>
          <a:lstStyle/>
          <a:p>
            <a:endParaRPr lang="it-IT" sz="3200" b="0" strike="noStrike" spc="-1">
              <a:latin typeface="Arial"/>
            </a:endParaRPr>
          </a:p>
        </p:txBody>
      </p:sp>
      <p:sp>
        <p:nvSpPr>
          <p:cNvPr id="18" name="PlaceHolder 4"/>
          <p:cNvSpPr>
            <a:spLocks noGrp="1"/>
          </p:cNvSpPr>
          <p:nvPr>
            <p:ph type="body"/>
          </p:nvPr>
        </p:nvSpPr>
        <p:spPr>
          <a:xfrm>
            <a:off x="12463200" y="7364520"/>
            <a:ext cx="1070856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endParaRPr lang="it-IT" sz="4400" b="0" strike="noStrike" spc="-1">
              <a:latin typeface="Arial"/>
            </a:endParaRPr>
          </a:p>
        </p:txBody>
      </p:sp>
      <p:sp>
        <p:nvSpPr>
          <p:cNvPr id="20" name="PlaceHolder 2"/>
          <p:cNvSpPr>
            <a:spLocks noGrp="1"/>
          </p:cNvSpPr>
          <p:nvPr>
            <p:ph type="body"/>
          </p:nvPr>
        </p:nvSpPr>
        <p:spPr>
          <a:xfrm>
            <a:off x="1218960" y="3209400"/>
            <a:ext cx="10708560" cy="3794400"/>
          </a:xfrm>
          <a:prstGeom prst="rect">
            <a:avLst/>
          </a:prstGeom>
        </p:spPr>
        <p:txBody>
          <a:bodyPr lIns="0" tIns="0" rIns="0" bIns="0">
            <a:normAutofit/>
          </a:bodyPr>
          <a:lstStyle/>
          <a:p>
            <a:endParaRPr lang="it-IT" sz="3200" b="0" strike="noStrike" spc="-1">
              <a:latin typeface="Arial"/>
            </a:endParaRPr>
          </a:p>
        </p:txBody>
      </p:sp>
      <p:sp>
        <p:nvSpPr>
          <p:cNvPr id="21" name="PlaceHolder 3"/>
          <p:cNvSpPr>
            <a:spLocks noGrp="1"/>
          </p:cNvSpPr>
          <p:nvPr>
            <p:ph type="body"/>
          </p:nvPr>
        </p:nvSpPr>
        <p:spPr>
          <a:xfrm>
            <a:off x="12463200" y="3209400"/>
            <a:ext cx="10708560" cy="3794400"/>
          </a:xfrm>
          <a:prstGeom prst="rect">
            <a:avLst/>
          </a:prstGeom>
        </p:spPr>
        <p:txBody>
          <a:bodyPr lIns="0" tIns="0" rIns="0" bIns="0">
            <a:normAutofit/>
          </a:bodyPr>
          <a:lstStyle/>
          <a:p>
            <a:endParaRPr lang="it-IT" sz="3200" b="0" strike="noStrike" spc="-1">
              <a:latin typeface="Arial"/>
            </a:endParaRPr>
          </a:p>
        </p:txBody>
      </p:sp>
      <p:sp>
        <p:nvSpPr>
          <p:cNvPr id="22" name="PlaceHolder 4"/>
          <p:cNvSpPr>
            <a:spLocks noGrp="1"/>
          </p:cNvSpPr>
          <p:nvPr>
            <p:ph type="body"/>
          </p:nvPr>
        </p:nvSpPr>
        <p:spPr>
          <a:xfrm>
            <a:off x="1218960" y="7364520"/>
            <a:ext cx="21943800" cy="379440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3800" cy="228996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3" name="PlaceHolder 2"/>
          <p:cNvSpPr>
            <a:spLocks noGrp="1"/>
          </p:cNvSpPr>
          <p:nvPr>
            <p:ph type="body"/>
          </p:nvPr>
        </p:nvSpPr>
        <p:spPr>
          <a:xfrm>
            <a:off x="1218960" y="3209400"/>
            <a:ext cx="2194380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9" descr="Immagine che contiene schermata, testo, diagramma, Carattere&#10;&#10;Descrizione generata automaticamente"/>
          <p:cNvPicPr/>
          <p:nvPr/>
        </p:nvPicPr>
        <p:blipFill>
          <a:blip r:embed="rId2"/>
          <a:stretch/>
        </p:blipFill>
        <p:spPr>
          <a:xfrm>
            <a:off x="0" y="720"/>
            <a:ext cx="24381000" cy="13712400"/>
          </a:xfrm>
          <a:prstGeom prst="rect">
            <a:avLst/>
          </a:prstGeom>
          <a:ln>
            <a:noFill/>
          </a:ln>
        </p:spPr>
      </p:pic>
      <p:sp>
        <p:nvSpPr>
          <p:cNvPr id="45" name="CustomShape 1"/>
          <p:cNvSpPr/>
          <p:nvPr/>
        </p:nvSpPr>
        <p:spPr>
          <a:xfrm>
            <a:off x="570600" y="7151760"/>
            <a:ext cx="12722400" cy="191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6000" b="1" strike="noStrike" spc="-1">
                <a:solidFill>
                  <a:srgbClr val="124391"/>
                </a:solidFill>
                <a:latin typeface="Open Sans"/>
                <a:ea typeface="Open Sans"/>
              </a:rPr>
              <a:t>La valutazione dei progetti:</a:t>
            </a:r>
            <a:endParaRPr lang="it-IT" sz="6000" b="0" strike="noStrike" spc="-1">
              <a:latin typeface="Arial"/>
            </a:endParaRPr>
          </a:p>
          <a:p>
            <a:pPr>
              <a:lnSpc>
                <a:spcPct val="100000"/>
              </a:lnSpc>
            </a:pPr>
            <a:r>
              <a:rPr lang="it-IT" sz="6000" b="1" strike="noStrike" spc="-1">
                <a:solidFill>
                  <a:srgbClr val="124391"/>
                </a:solidFill>
                <a:latin typeface="Open Sans"/>
                <a:ea typeface="Open Sans"/>
              </a:rPr>
              <a:t>criteri di selezione</a:t>
            </a:r>
            <a:endParaRPr lang="it-IT" sz="60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magine 8_6"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72"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strategica (D): Criteri Chiave</a:t>
            </a:r>
            <a:endParaRPr lang="it-IT" sz="5400" b="0" strike="noStrike" spc="-1">
              <a:latin typeface="Arial"/>
            </a:endParaRPr>
          </a:p>
        </p:txBody>
      </p:sp>
      <p:graphicFrame>
        <p:nvGraphicFramePr>
          <p:cNvPr id="73" name="Table 2"/>
          <p:cNvGraphicFramePr/>
          <p:nvPr/>
        </p:nvGraphicFramePr>
        <p:xfrm>
          <a:off x="663480" y="3660840"/>
          <a:ext cx="23024160" cy="5186160"/>
        </p:xfrm>
        <a:graphic>
          <a:graphicData uri="http://schemas.openxmlformats.org/drawingml/2006/table">
            <a:tbl>
              <a:tblPr/>
              <a:tblGrid>
                <a:gridCol w="835200">
                  <a:extLst>
                    <a:ext uri="{9D8B030D-6E8A-4147-A177-3AD203B41FA5}">
                      <a16:colId xmlns:a16="http://schemas.microsoft.com/office/drawing/2014/main" val="20000"/>
                    </a:ext>
                  </a:extLst>
                </a:gridCol>
                <a:gridCol w="5255280">
                  <a:extLst>
                    <a:ext uri="{9D8B030D-6E8A-4147-A177-3AD203B41FA5}">
                      <a16:colId xmlns:a16="http://schemas.microsoft.com/office/drawing/2014/main" val="20001"/>
                    </a:ext>
                  </a:extLst>
                </a:gridCol>
                <a:gridCol w="15932160">
                  <a:extLst>
                    <a:ext uri="{9D8B030D-6E8A-4147-A177-3AD203B41FA5}">
                      <a16:colId xmlns:a16="http://schemas.microsoft.com/office/drawing/2014/main" val="20002"/>
                    </a:ext>
                  </a:extLst>
                </a:gridCol>
                <a:gridCol w="1001880">
                  <a:extLst>
                    <a:ext uri="{9D8B030D-6E8A-4147-A177-3AD203B41FA5}">
                      <a16:colId xmlns:a16="http://schemas.microsoft.com/office/drawing/2014/main" val="20003"/>
                    </a:ext>
                  </a:extLst>
                </a:gridCol>
              </a:tblGrid>
              <a:tr h="4525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190680">
                <a:tc>
                  <a:txBody>
                    <a:bodyPr/>
                    <a:lstStyle/>
                    <a:p>
                      <a:pPr>
                        <a:lnSpc>
                          <a:spcPct val="100000"/>
                        </a:lnSpc>
                      </a:pPr>
                      <a:r>
                        <a:rPr lang="it-IT" sz="2400" b="0" strike="noStrike" spc="-1">
                          <a:solidFill>
                            <a:srgbClr val="124391"/>
                          </a:solidFill>
                          <a:latin typeface="Open Sans"/>
                        </a:rPr>
                        <a:t>D.2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progetto dà impulso al capitale territoriale transfrontaliero</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Il capitale territoriale corrisponde agli elementi che costituiscono la ricchezza del territorio (persone, attività, paesaggi, patrimonio, know-how, ecc.) e corrisponde a specificità che possono essere valorizzate da proposte progettuali.</a:t>
                      </a:r>
                      <a:br/>
                      <a:r>
                        <a:rPr lang="it-IT" sz="2400" b="0" strike="noStrike" spc="-1">
                          <a:solidFill>
                            <a:srgbClr val="124391"/>
                          </a:solidFill>
                          <a:latin typeface="Open Sans"/>
                        </a:rPr>
                        <a:t>Valutare se il progetto:</a:t>
                      </a:r>
                      <a:br/>
                      <a:r>
                        <a:rPr lang="it-IT" sz="2400" b="0" strike="noStrike" spc="-1">
                          <a:solidFill>
                            <a:srgbClr val="124391"/>
                          </a:solidFill>
                          <a:latin typeface="Open Sans"/>
                        </a:rPr>
                        <a:t>- dà impulsi di sviluppo all'area di frontiera in cui interviene;</a:t>
                      </a:r>
                      <a:br/>
                      <a:r>
                        <a:rPr lang="it-IT" sz="2400" b="0" strike="noStrike" spc="-1">
                          <a:solidFill>
                            <a:srgbClr val="124391"/>
                          </a:solidFill>
                          <a:latin typeface="Open Sans"/>
                        </a:rPr>
                        <a:t>- favorisce la competitività di tale area;</a:t>
                      </a:r>
                      <a:br/>
                      <a:r>
                        <a:rPr lang="it-IT" sz="2400" b="0" strike="noStrike" spc="-1">
                          <a:solidFill>
                            <a:srgbClr val="124391"/>
                          </a:solidFill>
                          <a:latin typeface="Open Sans"/>
                        </a:rPr>
                        <a:t>- contribuisce al miglioramento delle condizioni economico/sociali dell'area;</a:t>
                      </a:r>
                      <a:br/>
                      <a:r>
                        <a:rPr lang="it-IT" sz="2400" b="0" strike="noStrike" spc="-1">
                          <a:solidFill>
                            <a:srgbClr val="124391"/>
                          </a:solidFill>
                          <a:latin typeface="Open Sans"/>
                        </a:rPr>
                        <a:t>- contribuisce alla creazione o conservazione di posti di lavoro - si fa riferimento in generale al numero di persone che risultano attive dal punto di vista lavorativo, alla possibilità di generare entrate o di alimentare il tessuto economico del territorio di frontiera, ad esempio contrastando lo spopolamento dell'area anche tramite azioni dirette a migliorarne l'attrattività e la qualità di vita, anche incidendo sul miglioramento del profilo tecnico-scientifico-professionale del personale aziendale.</a:t>
                      </a:r>
                      <a:br/>
                      <a:r>
                        <a:rPr lang="it-IT" sz="2200" b="1" strike="noStrike" spc="-1">
                          <a:solidFill>
                            <a:srgbClr val="124391"/>
                          </a:solidFill>
                          <a:latin typeface="Open Sans"/>
                        </a:rPr>
                        <a:t>Per progetti che contribuiscono ad aree funzionali identificate dall’avviso, si terrà conto delle relative tematiche ivi precisate.</a:t>
                      </a:r>
                      <a:endParaRPr lang="it-IT" sz="22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543320">
                <a:tc>
                  <a:txBody>
                    <a:bodyPr/>
                    <a:lstStyle/>
                    <a:p>
                      <a:pPr>
                        <a:lnSpc>
                          <a:spcPct val="100000"/>
                        </a:lnSpc>
                      </a:pPr>
                      <a:r>
                        <a:rPr lang="it-IT" sz="2400" b="0" strike="noStrike" spc="-1">
                          <a:solidFill>
                            <a:srgbClr val="124391"/>
                          </a:solidFill>
                          <a:latin typeface="Open Sans"/>
                        </a:rPr>
                        <a:t>D.5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La partnership è adeguata e pertinente per il progetto</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il progetto utilizza sinergie e complementarità e coinvolge i partner necessari (e competenti rispetto alle attività assegnate) ad affrontare le sfide territoriali evidenziate, valorizzare le risorse/opportunità dell’area di Programma, nonché a perseguire gli obiettivi indicati.</a:t>
                      </a:r>
                      <a:br/>
                      <a:r>
                        <a:rPr lang="it-IT" sz="2400" b="0" strike="noStrike" spc="-1">
                          <a:solidFill>
                            <a:srgbClr val="124391"/>
                          </a:solidFill>
                          <a:latin typeface="Open Sans"/>
                        </a:rPr>
                        <a:t>Considerare se, per il raggiungimento degli obiettivi del progetto la partnership è idonea (ambito/settore/livello e territorio) e completa, tenuto conto che i partner devono risultare complementari tra loro ed efficacemente integrati, con carichi di lavoro e ruoli ben distribuiti affinché il partenariato, nel suo complesso, possa attuare tutte le attività previste.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74" name="CustomShape 3"/>
          <p:cNvSpPr/>
          <p:nvPr/>
        </p:nvSpPr>
        <p:spPr>
          <a:xfrm>
            <a:off x="19887480" y="5059440"/>
            <a:ext cx="4465440" cy="116820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Quadro di riferimento per Obiettivo Specifico: Priorità aree funzionali</a:t>
            </a:r>
            <a:endParaRPr lang="it-IT"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magine 8_7"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76"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strategica (D): Altri criteri</a:t>
            </a:r>
            <a:endParaRPr lang="it-IT" sz="5400" b="0" strike="noStrike" spc="-1">
              <a:latin typeface="Arial"/>
            </a:endParaRPr>
          </a:p>
        </p:txBody>
      </p:sp>
      <p:graphicFrame>
        <p:nvGraphicFramePr>
          <p:cNvPr id="77" name="Table 2"/>
          <p:cNvGraphicFramePr/>
          <p:nvPr/>
        </p:nvGraphicFramePr>
        <p:xfrm>
          <a:off x="720000" y="4182840"/>
          <a:ext cx="22319280" cy="6760800"/>
        </p:xfrm>
        <a:graphic>
          <a:graphicData uri="http://schemas.openxmlformats.org/drawingml/2006/table">
            <a:tbl>
              <a:tblPr/>
              <a:tblGrid>
                <a:gridCol w="809640">
                  <a:extLst>
                    <a:ext uri="{9D8B030D-6E8A-4147-A177-3AD203B41FA5}">
                      <a16:colId xmlns:a16="http://schemas.microsoft.com/office/drawing/2014/main" val="20000"/>
                    </a:ext>
                  </a:extLst>
                </a:gridCol>
                <a:gridCol w="5792760">
                  <a:extLst>
                    <a:ext uri="{9D8B030D-6E8A-4147-A177-3AD203B41FA5}">
                      <a16:colId xmlns:a16="http://schemas.microsoft.com/office/drawing/2014/main" val="20001"/>
                    </a:ext>
                  </a:extLst>
                </a:gridCol>
                <a:gridCol w="12006720">
                  <a:extLst>
                    <a:ext uri="{9D8B030D-6E8A-4147-A177-3AD203B41FA5}">
                      <a16:colId xmlns:a16="http://schemas.microsoft.com/office/drawing/2014/main" val="20002"/>
                    </a:ext>
                  </a:extLst>
                </a:gridCol>
                <a:gridCol w="3710520">
                  <a:extLst>
                    <a:ext uri="{9D8B030D-6E8A-4147-A177-3AD203B41FA5}">
                      <a16:colId xmlns:a16="http://schemas.microsoft.com/office/drawing/2014/main" val="20003"/>
                    </a:ext>
                  </a:extLst>
                </a:gridCol>
              </a:tblGrid>
              <a:tr h="6109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054160">
                <a:tc>
                  <a:txBody>
                    <a:bodyPr/>
                    <a:lstStyle/>
                    <a:p>
                      <a:pPr>
                        <a:lnSpc>
                          <a:spcPct val="100000"/>
                        </a:lnSpc>
                      </a:pPr>
                      <a:r>
                        <a:rPr lang="it-IT" sz="2400" b="0" strike="noStrike" spc="-1">
                          <a:solidFill>
                            <a:srgbClr val="124391"/>
                          </a:solidFill>
                          <a:latin typeface="Open Sans"/>
                        </a:rPr>
                        <a:t>D.1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progetto è coerente con le più ampie strategie o indirizzi di settore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 il progetto, con le sue azioni ed i suoi output, sia coerente, ed eventualmente possa contribuire anche in modo diretto, evidente e visibile all'applicazione, nel contesto di intervento, alle politiche federali/regionali/provinciali/cantonali o, laddove non esistenti, di livello sovraordinato.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096080">
                <a:tc>
                  <a:txBody>
                    <a:bodyPr/>
                    <a:lstStyle/>
                    <a:p>
                      <a:pPr>
                        <a:lnSpc>
                          <a:spcPct val="100000"/>
                        </a:lnSpc>
                      </a:pPr>
                      <a:r>
                        <a:rPr lang="it-IT" sz="2400" b="0" strike="noStrike" spc="-1">
                          <a:solidFill>
                            <a:srgbClr val="124391"/>
                          </a:solidFill>
                          <a:latin typeface="Open Sans"/>
                        </a:rPr>
                        <a:t>D.3</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Le conoscenze e gli approcci utilizzati, le prassi e l’innovazione adottate e le complementarità e sinergie impiegate sono efficaci per il conseguimento di risultati e obiettivi stabiliti</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l'efficacia delle soluzioni proposte per il conseguimento dei risultati e degli obiettivi stabiliti dal progetto. In particolare, il progetto può:</a:t>
                      </a:r>
                      <a:br/>
                      <a:r>
                        <a:rPr lang="it-IT" sz="2400" b="0" strike="noStrike" spc="-1">
                          <a:solidFill>
                            <a:srgbClr val="124391"/>
                          </a:solidFill>
                          <a:latin typeface="Open Sans"/>
                        </a:rPr>
                        <a:t>- fare uso di conoscenze disponibili e basarsi su risultati e prassi esistenti, evitando repliche e sovrapposizioni e adottando approcci ed idee innovative o riadattamenti a soluzioni già sviluppate;</a:t>
                      </a:r>
                      <a:br/>
                      <a:r>
                        <a:rPr lang="it-IT" sz="2400" b="0" strike="noStrike" spc="-1">
                          <a:solidFill>
                            <a:srgbClr val="124391"/>
                          </a:solidFill>
                          <a:latin typeface="Open Sans"/>
                        </a:rPr>
                        <a:t>- attivare nuove soluzioni che vanno oltre la prassi esistente nel settore/area di programma/territori partecipanti;</a:t>
                      </a:r>
                      <a:br/>
                      <a:r>
                        <a:rPr lang="it-IT" sz="2400" b="0" strike="noStrike" spc="-1">
                          <a:solidFill>
                            <a:srgbClr val="124391"/>
                          </a:solidFill>
                          <a:latin typeface="Open Sans"/>
                        </a:rPr>
                        <a:t>- sfruttare complementarità e sinergie.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0,75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magine 8_7"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79"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strategica (D): Altri criteri</a:t>
            </a:r>
            <a:endParaRPr lang="it-IT" sz="5400" b="0" strike="noStrike" spc="-1">
              <a:latin typeface="Arial"/>
            </a:endParaRPr>
          </a:p>
        </p:txBody>
      </p:sp>
      <p:graphicFrame>
        <p:nvGraphicFramePr>
          <p:cNvPr id="80" name="Table 2"/>
          <p:cNvGraphicFramePr/>
          <p:nvPr/>
        </p:nvGraphicFramePr>
        <p:xfrm>
          <a:off x="720000" y="3642840"/>
          <a:ext cx="22319280" cy="7536600"/>
        </p:xfrm>
        <a:graphic>
          <a:graphicData uri="http://schemas.openxmlformats.org/drawingml/2006/table">
            <a:tbl>
              <a:tblPr/>
              <a:tblGrid>
                <a:gridCol w="809640">
                  <a:extLst>
                    <a:ext uri="{9D8B030D-6E8A-4147-A177-3AD203B41FA5}">
                      <a16:colId xmlns:a16="http://schemas.microsoft.com/office/drawing/2014/main" val="20000"/>
                    </a:ext>
                  </a:extLst>
                </a:gridCol>
                <a:gridCol w="6686640">
                  <a:extLst>
                    <a:ext uri="{9D8B030D-6E8A-4147-A177-3AD203B41FA5}">
                      <a16:colId xmlns:a16="http://schemas.microsoft.com/office/drawing/2014/main" val="20001"/>
                    </a:ext>
                  </a:extLst>
                </a:gridCol>
                <a:gridCol w="13719960">
                  <a:extLst>
                    <a:ext uri="{9D8B030D-6E8A-4147-A177-3AD203B41FA5}">
                      <a16:colId xmlns:a16="http://schemas.microsoft.com/office/drawing/2014/main" val="20002"/>
                    </a:ext>
                  </a:extLst>
                </a:gridCol>
                <a:gridCol w="1103400">
                  <a:extLst>
                    <a:ext uri="{9D8B030D-6E8A-4147-A177-3AD203B41FA5}">
                      <a16:colId xmlns:a16="http://schemas.microsoft.com/office/drawing/2014/main" val="20003"/>
                    </a:ext>
                  </a:extLst>
                </a:gridCol>
              </a:tblGrid>
              <a:tr h="46440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391200">
                <a:tc>
                  <a:txBody>
                    <a:bodyPr/>
                    <a:lstStyle/>
                    <a:p>
                      <a:pPr>
                        <a:lnSpc>
                          <a:spcPct val="100000"/>
                        </a:lnSpc>
                      </a:pPr>
                      <a:r>
                        <a:rPr lang="it-IT" sz="2400" b="0" strike="noStrike" spc="-1">
                          <a:solidFill>
                            <a:srgbClr val="124391"/>
                          </a:solidFill>
                          <a:latin typeface="Open Sans"/>
                        </a:rPr>
                        <a:t>D.4</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Gli output di progetto hanno un impatto oltre la durata del progetto e sono trasferibili ad altre aree di programma</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a:t>
                      </a:r>
                      <a:br/>
                      <a:r>
                        <a:rPr lang="it-IT" sz="2400" b="0" strike="noStrike" spc="-1">
                          <a:solidFill>
                            <a:srgbClr val="124391"/>
                          </a:solidFill>
                          <a:latin typeface="Open Sans"/>
                        </a:rPr>
                        <a:t>- gli output di progetto contribuiscono in maniera duratura alla soluzione delle sfide affrontate (sostenibilità nel tempo); </a:t>
                      </a:r>
                      <a:br/>
                      <a:r>
                        <a:rPr lang="it-IT" sz="2400" b="0" strike="noStrike" spc="-1">
                          <a:solidFill>
                            <a:srgbClr val="124391"/>
                          </a:solidFill>
                          <a:latin typeface="Open Sans"/>
                        </a:rPr>
                        <a:t>- è prevista la "messa a regime", nelle politiche/attività ordinarie dei beneficiari, delle soluzioni realizzate o sono previste le necessarie azioni, per favorirne la durabilità, con il coinvolgimento degli utenti finali;</a:t>
                      </a:r>
                      <a:br/>
                      <a:r>
                        <a:rPr lang="it-IT" sz="2400" b="0" strike="noStrike" spc="-1">
                          <a:solidFill>
                            <a:srgbClr val="124391"/>
                          </a:solidFill>
                          <a:latin typeface="Open Sans"/>
                        </a:rPr>
                        <a:t>- gli output principali del progetto sono applicabili e replicabili anche da parte di altre organizzazioni/regioni/cantoni/nazioni al di fuori della partnership progettuale (trasferibilità) e sono previste specifiche azioni per darne diffusione in contesti diversi.</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681360">
                <a:tc>
                  <a:txBody>
                    <a:bodyPr/>
                    <a:lstStyle/>
                    <a:p>
                      <a:pPr>
                        <a:lnSpc>
                          <a:spcPct val="100000"/>
                        </a:lnSpc>
                      </a:pPr>
                      <a:r>
                        <a:rPr lang="it-IT" sz="2400" b="0" strike="noStrike" spc="-1">
                          <a:solidFill>
                            <a:srgbClr val="124391"/>
                          </a:solidFill>
                          <a:latin typeface="Open Sans"/>
                        </a:rPr>
                        <a:t>D.6</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Il progetto coinvolge come organizzazioni associate adeguati attori territoriali fruitori dei risultati del progetto o aventi una funzione di raccordo per favorirne la diffusione e l'applicazione sul territorio </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sono coinvolti adeguatamente i necessari attori territoriali fruitori dei risultati del progetto (gli "utenti finali" delle attività progettuali, come "organizzazioni associate"), oppure se il progetto prevede azioni efficaci per il loro coinvolgimento in itinere.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81" name="CustomShape 3"/>
          <p:cNvSpPr/>
          <p:nvPr/>
        </p:nvSpPr>
        <p:spPr>
          <a:xfrm>
            <a:off x="19652040" y="920304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Organizzazioni associate</a:t>
            </a:r>
            <a:endParaRPr lang="it-IT" sz="2400" b="0" strike="noStrike" spc="-1">
              <a:latin typeface="Arial"/>
            </a:endParaRPr>
          </a:p>
          <a:p>
            <a:pPr algn="ctr">
              <a:lnSpc>
                <a:spcPct val="100000"/>
              </a:lnSpc>
            </a:pPr>
            <a:r>
              <a:rPr lang="it-IT" sz="2400" b="0" strike="noStrike" spc="-1">
                <a:solidFill>
                  <a:srgbClr val="FFFFFF"/>
                </a:solidFill>
                <a:latin typeface="Open Sans"/>
                <a:ea typeface="Open Sans"/>
              </a:rPr>
              <a:t>Videotutorial capitalizzazione</a:t>
            </a:r>
            <a:endParaRPr lang="it-IT"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magine 8_8"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83"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strategica (D): NO punteggio</a:t>
            </a:r>
            <a:endParaRPr lang="it-IT" sz="5400" b="0" strike="noStrike" spc="-1">
              <a:latin typeface="Arial"/>
            </a:endParaRPr>
          </a:p>
        </p:txBody>
      </p:sp>
      <p:graphicFrame>
        <p:nvGraphicFramePr>
          <p:cNvPr id="84" name="Table 2"/>
          <p:cNvGraphicFramePr/>
          <p:nvPr/>
        </p:nvGraphicFramePr>
        <p:xfrm>
          <a:off x="504000" y="3504240"/>
          <a:ext cx="23040000" cy="3814920"/>
        </p:xfrm>
        <a:graphic>
          <a:graphicData uri="http://schemas.openxmlformats.org/drawingml/2006/table">
            <a:tbl>
              <a:tblPr/>
              <a:tblGrid>
                <a:gridCol w="802440">
                  <a:extLst>
                    <a:ext uri="{9D8B030D-6E8A-4147-A177-3AD203B41FA5}">
                      <a16:colId xmlns:a16="http://schemas.microsoft.com/office/drawing/2014/main" val="20000"/>
                    </a:ext>
                  </a:extLst>
                </a:gridCol>
                <a:gridCol w="6600240">
                  <a:extLst>
                    <a:ext uri="{9D8B030D-6E8A-4147-A177-3AD203B41FA5}">
                      <a16:colId xmlns:a16="http://schemas.microsoft.com/office/drawing/2014/main" val="20001"/>
                    </a:ext>
                  </a:extLst>
                </a:gridCol>
                <a:gridCol w="14047200">
                  <a:extLst>
                    <a:ext uri="{9D8B030D-6E8A-4147-A177-3AD203B41FA5}">
                      <a16:colId xmlns:a16="http://schemas.microsoft.com/office/drawing/2014/main" val="20002"/>
                    </a:ext>
                  </a:extLst>
                </a:gridCol>
                <a:gridCol w="1590120">
                  <a:extLst>
                    <a:ext uri="{9D8B030D-6E8A-4147-A177-3AD203B41FA5}">
                      <a16:colId xmlns:a16="http://schemas.microsoft.com/office/drawing/2014/main" val="20003"/>
                    </a:ext>
                  </a:extLst>
                </a:gridCol>
              </a:tblGrid>
              <a:tr h="3661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Valutatori</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383640">
                <a:tc>
                  <a:txBody>
                    <a:bodyPr/>
                    <a:lstStyle/>
                    <a:p>
                      <a:pPr>
                        <a:lnSpc>
                          <a:spcPct val="100000"/>
                        </a:lnSpc>
                      </a:pPr>
                      <a:r>
                        <a:rPr lang="it-IT" sz="2400" b="0" strike="noStrike" spc="-1">
                          <a:solidFill>
                            <a:srgbClr val="124391"/>
                          </a:solidFill>
                          <a:latin typeface="Open Sans"/>
                        </a:rPr>
                        <a:t>D.7</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budget è adeguato alle attività da svolgersi e conforme ai principi di economicità, efficienza ed efficacia</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Verificare se il budget previsto è adeguato rispetto alle attività da svolgersi, ossia se la stima dei costi per le diverse realizzazioni previste è tendenzialmente in linea con i prezzi di mercato.</a:t>
                      </a:r>
                      <a:br/>
                      <a:r>
                        <a:rPr lang="it-IT" sz="2400" b="0" strike="noStrike" spc="-1">
                          <a:solidFill>
                            <a:srgbClr val="124391"/>
                          </a:solidFill>
                          <a:latin typeface="Open Sans"/>
                        </a:rPr>
                        <a:t>Verificare se il budget è conforme ai principi di:</a:t>
                      </a:r>
                      <a:br/>
                      <a:r>
                        <a:rPr lang="it-IT" sz="2400" b="0" strike="noStrike" spc="-1">
                          <a:solidFill>
                            <a:srgbClr val="124391"/>
                          </a:solidFill>
                          <a:latin typeface="Open Sans"/>
                        </a:rPr>
                        <a:t>- economicità, ossia se sono utilizzate esclusivamente le risorse effettivamente necessarie, ad un costo ragionevole per livelli di qualità adeguati; </a:t>
                      </a:r>
                      <a:br/>
                      <a:r>
                        <a:rPr lang="it-IT" sz="2400" b="0" strike="noStrike" spc="-1">
                          <a:solidFill>
                            <a:srgbClr val="124391"/>
                          </a:solidFill>
                          <a:latin typeface="Open Sans"/>
                        </a:rPr>
                        <a:t>- efficienza, ossia se il budget è adeguato in termini di quantità, qualità e tempistica;</a:t>
                      </a:r>
                      <a:br/>
                      <a:r>
                        <a:rPr lang="it-IT" sz="2400" b="0" strike="noStrike" spc="-1">
                          <a:solidFill>
                            <a:srgbClr val="124391"/>
                          </a:solidFill>
                          <a:latin typeface="Open Sans"/>
                        </a:rPr>
                        <a:t>- efficacia, ossia se il budget consente di conseguire tutti gli obiettivi e raggiungere i risultati previsti. </a:t>
                      </a:r>
                      <a:br/>
                      <a:r>
                        <a:rPr lang="it-IT" sz="2400" b="0" strike="noStrike" spc="-1">
                          <a:solidFill>
                            <a:srgbClr val="124391"/>
                          </a:solidFill>
                          <a:latin typeface="Open Sans"/>
                        </a:rPr>
                        <a:t>In caso di giudizio negativo, si procede a rimodulazione d'ufficio da parte del SC, cui consegue l'accettazione del capofila a nome di tutto il partenariato, ai fini del finanziamento.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Amm. partner</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graphicFrame>
        <p:nvGraphicFramePr>
          <p:cNvPr id="85" name="Table 3"/>
          <p:cNvGraphicFramePr/>
          <p:nvPr/>
        </p:nvGraphicFramePr>
        <p:xfrm>
          <a:off x="540000" y="7711560"/>
          <a:ext cx="23004000" cy="3988080"/>
        </p:xfrm>
        <a:graphic>
          <a:graphicData uri="http://schemas.openxmlformats.org/drawingml/2006/table">
            <a:tbl>
              <a:tblPr/>
              <a:tblGrid>
                <a:gridCol w="798840">
                  <a:extLst>
                    <a:ext uri="{9D8B030D-6E8A-4147-A177-3AD203B41FA5}">
                      <a16:colId xmlns:a16="http://schemas.microsoft.com/office/drawing/2014/main" val="20000"/>
                    </a:ext>
                  </a:extLst>
                </a:gridCol>
                <a:gridCol w="6596640">
                  <a:extLst>
                    <a:ext uri="{9D8B030D-6E8A-4147-A177-3AD203B41FA5}">
                      <a16:colId xmlns:a16="http://schemas.microsoft.com/office/drawing/2014/main" val="20001"/>
                    </a:ext>
                  </a:extLst>
                </a:gridCol>
                <a:gridCol w="13981320">
                  <a:extLst>
                    <a:ext uri="{9D8B030D-6E8A-4147-A177-3AD203B41FA5}">
                      <a16:colId xmlns:a16="http://schemas.microsoft.com/office/drawing/2014/main" val="20002"/>
                    </a:ext>
                  </a:extLst>
                </a:gridCol>
                <a:gridCol w="1627200">
                  <a:extLst>
                    <a:ext uri="{9D8B030D-6E8A-4147-A177-3AD203B41FA5}">
                      <a16:colId xmlns:a16="http://schemas.microsoft.com/office/drawing/2014/main" val="20003"/>
                    </a:ext>
                  </a:extLst>
                </a:gridCol>
              </a:tblGrid>
              <a:tr h="2810520">
                <a:tc>
                  <a:txBody>
                    <a:bodyPr/>
                    <a:lstStyle/>
                    <a:p>
                      <a:pPr>
                        <a:lnSpc>
                          <a:spcPct val="100000"/>
                        </a:lnSpc>
                      </a:pPr>
                      <a:r>
                        <a:rPr lang="it-IT" sz="2400" b="0" strike="noStrike" spc="-1">
                          <a:solidFill>
                            <a:srgbClr val="124391"/>
                          </a:solidFill>
                          <a:latin typeface="Open Sans"/>
                        </a:rPr>
                        <a:t>D.8</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800" b="1" strike="noStrike" spc="-1">
                          <a:solidFill>
                            <a:srgbClr val="124391"/>
                          </a:solidFill>
                          <a:latin typeface="Open Sans"/>
                        </a:rPr>
                        <a:t>Le attività progettuali contribuiscono o non contrastano i principi di sostenibilità ambientale, il principio DNSH e i principi di mitigazione e adattamento al cambiamento climatico </a:t>
                      </a:r>
                      <a:endParaRPr lang="it-IT" sz="2800" b="0" strike="noStrike" spc="-1">
                        <a:latin typeface="Arial"/>
                      </a:endParaRPr>
                    </a:p>
                    <a:p>
                      <a:pPr>
                        <a:lnSpc>
                          <a:spcPct val="100000"/>
                        </a:lnSpc>
                      </a:pP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Valutare se e come gli interventi previsti nel progetto e la modalità di realizzazione delle attività progettuali contribuiscano (o non contrastino) i principi di sostenibilità ambientale, con una specifica attenzione alle priorità derivanti dalla strategia del Green Deal e dalle strategie di sostenibilità definite sui territori cooperanti, il principio DNSH e i principi di mitigazione e adattamento al cambiamento climatico. </a:t>
                      </a:r>
                      <a:endParaRPr lang="it-IT" sz="2400" b="0" strike="noStrike" spc="-1">
                        <a:latin typeface="Arial"/>
                      </a:endParaRPr>
                    </a:p>
                    <a:p>
                      <a:pPr>
                        <a:lnSpc>
                          <a:spcPct val="100000"/>
                        </a:lnSpc>
                      </a:pP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Autorità Ambientali</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bl>
          </a:graphicData>
        </a:graphic>
      </p:graphicFrame>
      <p:sp>
        <p:nvSpPr>
          <p:cNvPr id="86" name="CustomShape 4"/>
          <p:cNvSpPr/>
          <p:nvPr/>
        </p:nvSpPr>
        <p:spPr>
          <a:xfrm>
            <a:off x="19652040" y="981504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Guida DNSH e videotutorial</a:t>
            </a:r>
            <a:endParaRPr lang="it-IT"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Immagine 8_3"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88" name="CustomShape 1"/>
          <p:cNvSpPr/>
          <p:nvPr/>
        </p:nvSpPr>
        <p:spPr>
          <a:xfrm>
            <a:off x="360000" y="2536200"/>
            <a:ext cx="23757480" cy="883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5400" b="0" u="sng" strike="noStrike" spc="-1">
                <a:solidFill>
                  <a:srgbClr val="124391"/>
                </a:solidFill>
                <a:uFillTx/>
                <a:latin typeface="Open Sans"/>
                <a:ea typeface="Open Sans"/>
              </a:rPr>
              <a:t>Criteri di valutazione qualitativa</a:t>
            </a:r>
            <a:endParaRPr lang="it-IT" sz="5400" b="0" strike="noStrike" spc="-1">
              <a:latin typeface="Arial"/>
            </a:endParaRPr>
          </a:p>
          <a:p>
            <a:pPr algn="just">
              <a:lnSpc>
                <a:spcPct val="100000"/>
              </a:lnSpc>
            </a:pPr>
            <a:endParaRPr lang="it-IT" sz="5400" b="0" strike="noStrike" spc="-1">
              <a:latin typeface="Arial"/>
            </a:endParaRPr>
          </a:p>
          <a:p>
            <a:pPr algn="just">
              <a:lnSpc>
                <a:spcPct val="100000"/>
              </a:lnSpc>
            </a:pPr>
            <a:endParaRPr lang="it-IT" sz="5400" b="0" strike="noStrike" spc="-1">
              <a:latin typeface="Arial"/>
            </a:endParaRPr>
          </a:p>
          <a:p>
            <a:pPr>
              <a:lnSpc>
                <a:spcPct val="100000"/>
              </a:lnSpc>
            </a:pPr>
            <a:r>
              <a:rPr lang="it-IT" sz="5400" b="0" strike="noStrike" spc="-1">
                <a:solidFill>
                  <a:srgbClr val="124391"/>
                </a:solidFill>
                <a:latin typeface="Open Sans"/>
                <a:ea typeface="Open Sans"/>
              </a:rPr>
              <a:t>Criteri di valutazione operativa (E)		</a:t>
            </a:r>
            <a:r>
              <a:rPr lang="it-IT" sz="6000" b="0" strike="noStrike" spc="-1">
                <a:solidFill>
                  <a:srgbClr val="124391"/>
                </a:solidFill>
                <a:latin typeface="Open Sans"/>
                <a:ea typeface="Open Sans"/>
              </a:rPr>
              <a:t>	</a:t>
            </a:r>
            <a:endParaRPr lang="it-IT" sz="6000" b="0" strike="noStrike" spc="-1">
              <a:latin typeface="Arial"/>
            </a:endParaRPr>
          </a:p>
          <a:p>
            <a:pPr algn="ctr">
              <a:lnSpc>
                <a:spcPct val="100000"/>
              </a:lnSpc>
            </a:pPr>
            <a:r>
              <a:rPr lang="it-IT" sz="3200" b="0" strike="noStrike" spc="-1">
                <a:solidFill>
                  <a:srgbClr val="124391"/>
                </a:solidFill>
                <a:latin typeface="Open Sans"/>
                <a:ea typeface="Open Sans"/>
              </a:rPr>
              <a:t>Sono valutati dal Segretariato Congiunto</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valutato, viene assegnato un punteggio da 1 a 6 con una motivazione del giudizio quantitativo espresso*</a:t>
            </a:r>
            <a:endParaRPr lang="it-IT" sz="3200" b="0" strike="noStrike" spc="-1">
              <a:latin typeface="Arial"/>
            </a:endParaRPr>
          </a:p>
          <a:p>
            <a:pPr>
              <a:lnSpc>
                <a:spcPct val="100000"/>
              </a:lnSpc>
            </a:pPr>
            <a:r>
              <a:rPr lang="it-IT" sz="3200" b="0" strike="noStrike" spc="-1">
                <a:solidFill>
                  <a:srgbClr val="124391"/>
                </a:solidFill>
                <a:latin typeface="Open Sans"/>
                <a:ea typeface="Open Sans"/>
              </a:rPr>
              <a:t>ll punteggio per ciascun criterio è il risultato della media tra i valori espressi dal PO italiano e svizzero. </a:t>
            </a:r>
            <a:endParaRPr lang="it-IT" sz="3200" b="0" strike="noStrike" spc="-1">
              <a:latin typeface="Arial"/>
            </a:endParaRPr>
          </a:p>
          <a:p>
            <a:pPr algn="just">
              <a:lnSpc>
                <a:spcPct val="100000"/>
              </a:lnSpc>
            </a:pPr>
            <a:r>
              <a:rPr lang="it-IT" sz="3200" b="1" strike="noStrike" spc="-1">
                <a:solidFill>
                  <a:srgbClr val="2F5597"/>
                </a:solidFill>
                <a:latin typeface="Open Sans"/>
                <a:ea typeface="Open Sans"/>
              </a:rPr>
              <a:t>Non ci sono criteri chiave </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poi il punteggio medio viene “ponderato” tenendo conto del peso assegnatogli.</a:t>
            </a:r>
            <a:endParaRPr lang="it-IT" sz="3200" b="0" strike="noStrike" spc="-1">
              <a:latin typeface="Arial"/>
            </a:endParaRPr>
          </a:p>
          <a:p>
            <a:pPr algn="just">
              <a:lnSpc>
                <a:spcPct val="100000"/>
              </a:lnSpc>
            </a:pPr>
            <a:endParaRPr lang="it-IT" sz="3200" b="0" strike="noStrike" spc="-1">
              <a:latin typeface="Arial"/>
            </a:endParaRPr>
          </a:p>
          <a:p>
            <a:pPr>
              <a:lnSpc>
                <a:spcPct val="100000"/>
              </a:lnSpc>
            </a:pPr>
            <a:r>
              <a:rPr lang="it-IT" sz="3200" b="0" strike="noStrike" spc="-1">
                <a:solidFill>
                  <a:srgbClr val="124391"/>
                </a:solidFill>
                <a:latin typeface="Open Sans"/>
                <a:ea typeface="Open Sans"/>
              </a:rPr>
              <a:t>*Fa eccezione il criterio E.5 relativo al piano finanziario che non comporta l’attribuzione di punteggio.</a:t>
            </a:r>
            <a:endParaRPr lang="it-IT" sz="3200" b="0" strike="noStrike" spc="-1">
              <a:latin typeface="Arial"/>
            </a:endParaRPr>
          </a:p>
          <a:p>
            <a:pPr>
              <a:lnSpc>
                <a:spcPct val="100000"/>
              </a:lnSpc>
            </a:pPr>
            <a:endParaRPr lang="it-IT" sz="3200" b="0" strike="noStrike" spc="-1">
              <a:latin typeface="Arial"/>
            </a:endParaRPr>
          </a:p>
          <a:p>
            <a:pPr algn="ctr">
              <a:lnSpc>
                <a:spcPct val="100000"/>
              </a:lnSpc>
            </a:pPr>
            <a:endParaRPr lang="it-IT" sz="3200" b="0" strike="noStrike" spc="-1">
              <a:latin typeface="Arial"/>
            </a:endParaRPr>
          </a:p>
          <a:p>
            <a:pPr algn="just">
              <a:lnSpc>
                <a:spcPct val="100000"/>
              </a:lnSpc>
            </a:pPr>
            <a:endParaRPr lang="it-IT" sz="3200" b="0" strike="noStrike" spc="-1">
              <a:latin typeface="Arial"/>
            </a:endParaRPr>
          </a:p>
          <a:p>
            <a:pPr>
              <a:lnSpc>
                <a:spcPct val="100000"/>
              </a:lnSpc>
            </a:pPr>
            <a:endParaRPr lang="it-IT" sz="32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8_9"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90"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operativa (E): NO Chiave</a:t>
            </a:r>
            <a:endParaRPr lang="it-IT" sz="5400" b="0" strike="noStrike" spc="-1">
              <a:latin typeface="Arial"/>
            </a:endParaRPr>
          </a:p>
        </p:txBody>
      </p:sp>
      <p:graphicFrame>
        <p:nvGraphicFramePr>
          <p:cNvPr id="91" name="Table 2"/>
          <p:cNvGraphicFramePr/>
          <p:nvPr/>
        </p:nvGraphicFramePr>
        <p:xfrm>
          <a:off x="687240" y="3951360"/>
          <a:ext cx="22424400" cy="3890160"/>
        </p:xfrm>
        <a:graphic>
          <a:graphicData uri="http://schemas.openxmlformats.org/drawingml/2006/table">
            <a:tbl>
              <a:tblPr/>
              <a:tblGrid>
                <a:gridCol w="749520">
                  <a:extLst>
                    <a:ext uri="{9D8B030D-6E8A-4147-A177-3AD203B41FA5}">
                      <a16:colId xmlns:a16="http://schemas.microsoft.com/office/drawing/2014/main" val="20000"/>
                    </a:ext>
                  </a:extLst>
                </a:gridCol>
                <a:gridCol w="5929560">
                  <a:extLst>
                    <a:ext uri="{9D8B030D-6E8A-4147-A177-3AD203B41FA5}">
                      <a16:colId xmlns:a16="http://schemas.microsoft.com/office/drawing/2014/main" val="20001"/>
                    </a:ext>
                  </a:extLst>
                </a:gridCol>
                <a:gridCol w="14862960">
                  <a:extLst>
                    <a:ext uri="{9D8B030D-6E8A-4147-A177-3AD203B41FA5}">
                      <a16:colId xmlns:a16="http://schemas.microsoft.com/office/drawing/2014/main" val="20002"/>
                    </a:ext>
                  </a:extLst>
                </a:gridCol>
                <a:gridCol w="882720">
                  <a:extLst>
                    <a:ext uri="{9D8B030D-6E8A-4147-A177-3AD203B41FA5}">
                      <a16:colId xmlns:a16="http://schemas.microsoft.com/office/drawing/2014/main" val="20003"/>
                    </a:ext>
                  </a:extLst>
                </a:gridCol>
              </a:tblGrid>
              <a:tr h="3661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512360">
                <a:tc>
                  <a:txBody>
                    <a:bodyPr/>
                    <a:lstStyle/>
                    <a:p>
                      <a:pPr>
                        <a:lnSpc>
                          <a:spcPct val="100000"/>
                        </a:lnSpc>
                      </a:pPr>
                      <a:r>
                        <a:rPr lang="it-IT" sz="2400" b="0" strike="noStrike" spc="-1">
                          <a:solidFill>
                            <a:srgbClr val="124391"/>
                          </a:solidFill>
                          <a:latin typeface="Open Sans"/>
                        </a:rPr>
                        <a:t>E.1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Capofila e partner cooperano riguardo allo sviluppo, l’implementazione ed il finanziamento del progetto, e sulla gestione delle risorse umane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 ed in che misura siano descritte nella proposta le modalità di cooperazione tra partner per i diversi aspetti e come si confrontano ed integrano le attività. In particolare, valutare come i partner italiani e svizzeri svolgono insieme attività progettuali e mettono a diretto confronto ed integrano le rispettive attività, gli strumenti di lavoro, le competenze e le risorse umane rispetto al problema affrontato.</a:t>
                      </a:r>
                      <a:br/>
                      <a:r>
                        <a:rPr lang="it-IT" sz="2400" b="0" strike="noStrike" spc="-1">
                          <a:solidFill>
                            <a:srgbClr val="124391"/>
                          </a:solidFill>
                          <a:latin typeface="Open Sans"/>
                        </a:rPr>
                        <a:t>Considerare, inoltre, se il progetto descrive le modalità di contatto e confronto tra i partner italiani e svizzeri e gli strumenti per un monitoraggio congiunto delle attività in Italia e in Svizzera. </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0,75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012040">
                <a:tc>
                  <a:txBody>
                    <a:bodyPr/>
                    <a:lstStyle/>
                    <a:p>
                      <a:pPr>
                        <a:lnSpc>
                          <a:spcPct val="100000"/>
                        </a:lnSpc>
                      </a:pPr>
                      <a:r>
                        <a:rPr lang="it-IT" sz="2400" b="0" strike="noStrike" spc="-1">
                          <a:solidFill>
                            <a:srgbClr val="124391"/>
                          </a:solidFill>
                          <a:latin typeface="Open Sans"/>
                        </a:rPr>
                        <a:t>E.2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La pianificazione delle attività è realistica ed efficace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a:t>
                      </a:r>
                      <a:br/>
                      <a:r>
                        <a:rPr lang="it-IT" sz="2400" b="0" strike="noStrike" spc="-1">
                          <a:solidFill>
                            <a:srgbClr val="124391"/>
                          </a:solidFill>
                          <a:latin typeface="Open Sans"/>
                        </a:rPr>
                        <a:t>- la proposta progettuale è esposta efficacemente e risultati e realizzazioni sono chiaramente identificati, concreti e misurabili; </a:t>
                      </a:r>
                      <a:br/>
                      <a:r>
                        <a:rPr lang="it-IT" sz="2400" b="0" strike="noStrike" spc="-1">
                          <a:solidFill>
                            <a:srgbClr val="124391"/>
                          </a:solidFill>
                          <a:latin typeface="Open Sans"/>
                        </a:rPr>
                        <a:t>- le attività proposte ed i prodotti sono pertinenti e conducono agli output ed ai risultati previsti;  </a:t>
                      </a:r>
                      <a:br/>
                      <a:r>
                        <a:rPr lang="it-IT" sz="2400" b="0" strike="noStrike" spc="-1">
                          <a:solidFill>
                            <a:srgbClr val="124391"/>
                          </a:solidFill>
                          <a:latin typeface="Open Sans"/>
                        </a:rPr>
                        <a:t>- le attività, i prodotti e gli output sono in sequenza temporale logica; </a:t>
                      </a:r>
                      <a:br/>
                      <a:r>
                        <a:rPr lang="it-IT" sz="2400" b="0" strike="noStrike" spc="-1">
                          <a:solidFill>
                            <a:srgbClr val="124391"/>
                          </a:solidFill>
                          <a:latin typeface="Open Sans"/>
                        </a:rPr>
                        <a:t>- la durata progettuale prevista è coerente con le attività proposte ed il cronoprogramma di spesa è realistico ed adeguato; </a:t>
                      </a:r>
                      <a:br/>
                      <a:r>
                        <a:rPr lang="it-IT" sz="2400" b="0" strike="noStrike" spc="-1">
                          <a:solidFill>
                            <a:srgbClr val="124391"/>
                          </a:solidFill>
                          <a:latin typeface="Open Sans"/>
                        </a:rPr>
                        <a:t>- è previsto un sistema di monitoraggio degli avanzamenti e sono indicate specifiche misure correttive in caso di ritardi/difficoltà nell'implementazione.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0,75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magine 8_9"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93"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operativa (E): NO Chiave</a:t>
            </a:r>
            <a:endParaRPr lang="it-IT" sz="5400" b="0" strike="noStrike" spc="-1">
              <a:latin typeface="Arial"/>
            </a:endParaRPr>
          </a:p>
        </p:txBody>
      </p:sp>
      <p:graphicFrame>
        <p:nvGraphicFramePr>
          <p:cNvPr id="94" name="Table 2"/>
          <p:cNvGraphicFramePr/>
          <p:nvPr/>
        </p:nvGraphicFramePr>
        <p:xfrm>
          <a:off x="687240" y="3951360"/>
          <a:ext cx="21599640" cy="6632280"/>
        </p:xfrm>
        <a:graphic>
          <a:graphicData uri="http://schemas.openxmlformats.org/drawingml/2006/table">
            <a:tbl>
              <a:tblPr/>
              <a:tblGrid>
                <a:gridCol w="722160">
                  <a:extLst>
                    <a:ext uri="{9D8B030D-6E8A-4147-A177-3AD203B41FA5}">
                      <a16:colId xmlns:a16="http://schemas.microsoft.com/office/drawing/2014/main" val="20000"/>
                    </a:ext>
                  </a:extLst>
                </a:gridCol>
                <a:gridCol w="5711760">
                  <a:extLst>
                    <a:ext uri="{9D8B030D-6E8A-4147-A177-3AD203B41FA5}">
                      <a16:colId xmlns:a16="http://schemas.microsoft.com/office/drawing/2014/main" val="20001"/>
                    </a:ext>
                  </a:extLst>
                </a:gridCol>
                <a:gridCol w="14316480">
                  <a:extLst>
                    <a:ext uri="{9D8B030D-6E8A-4147-A177-3AD203B41FA5}">
                      <a16:colId xmlns:a16="http://schemas.microsoft.com/office/drawing/2014/main" val="20002"/>
                    </a:ext>
                  </a:extLst>
                </a:gridCol>
                <a:gridCol w="849600">
                  <a:extLst>
                    <a:ext uri="{9D8B030D-6E8A-4147-A177-3AD203B41FA5}">
                      <a16:colId xmlns:a16="http://schemas.microsoft.com/office/drawing/2014/main" val="20003"/>
                    </a:ext>
                  </a:extLst>
                </a:gridCol>
              </a:tblGrid>
              <a:tr h="95220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210760">
                <a:tc>
                  <a:txBody>
                    <a:bodyPr/>
                    <a:lstStyle/>
                    <a:p>
                      <a:pPr>
                        <a:lnSpc>
                          <a:spcPct val="100000"/>
                        </a:lnSpc>
                      </a:pPr>
                      <a:r>
                        <a:rPr lang="it-IT" sz="2400" b="0" strike="noStrike" spc="-1">
                          <a:solidFill>
                            <a:srgbClr val="124391"/>
                          </a:solidFill>
                          <a:latin typeface="Open Sans"/>
                        </a:rPr>
                        <a:t>E.3</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La gestione verrà assicurata tramite un'adeguata suddivisione delle responsabilità fra i partner di progetto </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a:t>
                      </a:r>
                      <a:br/>
                      <a:r>
                        <a:rPr lang="it-IT" sz="2400" b="0" strike="noStrike" spc="-1">
                          <a:solidFill>
                            <a:srgbClr val="124391"/>
                          </a:solidFill>
                          <a:latin typeface="Open Sans"/>
                        </a:rPr>
                        <a:t>- la ripartizione dei compiti/funzioni è appropriata (chiara, logica, coerente con le capacità ecc.) e chiaramente dettagliata; </a:t>
                      </a:r>
                      <a:br/>
                      <a:r>
                        <a:rPr lang="it-IT" sz="2400" b="0" strike="noStrike" spc="-1">
                          <a:solidFill>
                            <a:srgbClr val="124391"/>
                          </a:solidFill>
                          <a:latin typeface="Open Sans"/>
                        </a:rPr>
                        <a:t>- il coordinamento, le procedure e gli strumenti operativi (anche di comunicazione interna) garantiscono un’efficace attuazione delle attività progettuali. </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0,75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469680">
                <a:tc>
                  <a:txBody>
                    <a:bodyPr/>
                    <a:lstStyle/>
                    <a:p>
                      <a:pPr>
                        <a:lnSpc>
                          <a:spcPct val="100000"/>
                        </a:lnSpc>
                      </a:pPr>
                      <a:r>
                        <a:rPr lang="it-IT" sz="2400" b="0" strike="noStrike" spc="-1">
                          <a:solidFill>
                            <a:srgbClr val="124391"/>
                          </a:solidFill>
                          <a:latin typeface="Open Sans"/>
                        </a:rPr>
                        <a:t>E.4</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Le attività di comunicazione sono appropriate per raggiungere rilevanti gruppi target e portatori d'interesse e trasferire i risultati del progetto nel territorio transfrontaliero italo-svizzero</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i fruitori dei risultati, il pubblico e i portatori d'interesse sono coinvolti in modo significativo nelle realizzazione e nelle attività di diffusione dei risultati, se è previsto un monitoraggio e una valutazione in itinere specifico per gli aspetti di comunicazione, se sono previste azioni di coinvolgimento attivo del pubblico (citizen engagement) e se l'insieme di tali azioni consente di trasferire i risultati nel territorio transfrontaliero italo/svizzero.</a:t>
                      </a:r>
                      <a:br/>
                      <a:r>
                        <a:rPr lang="it-IT" sz="2400" b="0" strike="noStrike" spc="-1">
                          <a:solidFill>
                            <a:srgbClr val="124391"/>
                          </a:solidFill>
                          <a:latin typeface="Open Sans"/>
                        </a:rPr>
                        <a:t>Valutare se le attività di comunicazione sono coerenti con la Strategia di Comunicazione del Programma, potenzialmente integrabili con le iniziative di Programma (es. settimana europea della cooperazione), efficacemente collegate tra loro e organizzate con regolarità su entrambi i territori italiano e svizzero.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Immagine 8_12"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96"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valutazione operativa (E): NO punteggio</a:t>
            </a:r>
            <a:endParaRPr lang="it-IT" sz="5400" b="0" strike="noStrike" spc="-1">
              <a:latin typeface="Arial"/>
            </a:endParaRPr>
          </a:p>
        </p:txBody>
      </p:sp>
      <p:graphicFrame>
        <p:nvGraphicFramePr>
          <p:cNvPr id="97" name="Table 2"/>
          <p:cNvGraphicFramePr/>
          <p:nvPr/>
        </p:nvGraphicFramePr>
        <p:xfrm>
          <a:off x="1008000" y="4656240"/>
          <a:ext cx="21599280" cy="4919400"/>
        </p:xfrm>
        <a:graphic>
          <a:graphicData uri="http://schemas.openxmlformats.org/drawingml/2006/table">
            <a:tbl>
              <a:tblPr/>
              <a:tblGrid>
                <a:gridCol w="752760">
                  <a:extLst>
                    <a:ext uri="{9D8B030D-6E8A-4147-A177-3AD203B41FA5}">
                      <a16:colId xmlns:a16="http://schemas.microsoft.com/office/drawing/2014/main" val="20000"/>
                    </a:ext>
                  </a:extLst>
                </a:gridCol>
                <a:gridCol w="4156560">
                  <a:extLst>
                    <a:ext uri="{9D8B030D-6E8A-4147-A177-3AD203B41FA5}">
                      <a16:colId xmlns:a16="http://schemas.microsoft.com/office/drawing/2014/main" val="20001"/>
                    </a:ext>
                  </a:extLst>
                </a:gridCol>
                <a:gridCol w="14707440">
                  <a:extLst>
                    <a:ext uri="{9D8B030D-6E8A-4147-A177-3AD203B41FA5}">
                      <a16:colId xmlns:a16="http://schemas.microsoft.com/office/drawing/2014/main" val="20002"/>
                    </a:ext>
                  </a:extLst>
                </a:gridCol>
                <a:gridCol w="1982880">
                  <a:extLst>
                    <a:ext uri="{9D8B030D-6E8A-4147-A177-3AD203B41FA5}">
                      <a16:colId xmlns:a16="http://schemas.microsoft.com/office/drawing/2014/main" val="20003"/>
                    </a:ext>
                  </a:extLst>
                </a:gridCol>
              </a:tblGrid>
              <a:tr h="4561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Valutatori</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463640">
                <a:tc>
                  <a:txBody>
                    <a:bodyPr/>
                    <a:lstStyle/>
                    <a:p>
                      <a:pPr>
                        <a:lnSpc>
                          <a:spcPct val="100000"/>
                        </a:lnSpc>
                      </a:pPr>
                      <a:r>
                        <a:rPr lang="it-IT" sz="2400" b="0" strike="noStrike" spc="-1">
                          <a:solidFill>
                            <a:srgbClr val="124391"/>
                          </a:solidFill>
                          <a:latin typeface="Open Sans"/>
                        </a:rPr>
                        <a:t>E.5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piano finanziario è corretto e coerente con le attività</a:t>
                      </a:r>
                      <a:endParaRPr lang="it-IT" sz="2800" b="0" strike="noStrike" spc="-1">
                        <a:latin typeface="Arial"/>
                      </a:endParaRPr>
                    </a:p>
                    <a:p>
                      <a:pPr>
                        <a:lnSpc>
                          <a:spcPct val="100000"/>
                        </a:lnSpc>
                      </a:pP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la correttezza dell'impostazione del budget ed in particolare se:</a:t>
                      </a:r>
                      <a:br/>
                      <a:r>
                        <a:rPr lang="it-IT" sz="2400" b="0" strike="noStrike" spc="-1">
                          <a:solidFill>
                            <a:srgbClr val="124391"/>
                          </a:solidFill>
                          <a:latin typeface="Open Sans"/>
                        </a:rPr>
                        <a:t>- i costi sono correttamente attribuiti alle categorie di spesa ed in particolare la ripartizione finanziaria per categoria di costo è in linea con la pianificazione delle attività e con la distribuzione delle diverse mansioni tra partner;</a:t>
                      </a:r>
                      <a:br/>
                      <a:r>
                        <a:rPr lang="it-IT" sz="2400" b="0" strike="noStrike" spc="-1">
                          <a:solidFill>
                            <a:srgbClr val="124391"/>
                          </a:solidFill>
                          <a:latin typeface="Open Sans"/>
                        </a:rPr>
                        <a:t>- il budget rispetta le condizioni di ammissibilità previste dai regolamenti UE, dal manuale del Programma e dalle specifiche previsioni del bando; </a:t>
                      </a:r>
                      <a:br/>
                      <a:r>
                        <a:rPr lang="it-IT" sz="2400" b="0" strike="noStrike" spc="-1">
                          <a:solidFill>
                            <a:srgbClr val="124391"/>
                          </a:solidFill>
                          <a:latin typeface="Open Sans"/>
                        </a:rPr>
                        <a:t>- sono rispettati eventuali limiti/soglie previsti nell'avviso e in particolare i limiti previsti per la localizzazione degli interventi;</a:t>
                      </a:r>
                      <a:br/>
                      <a:r>
                        <a:rPr lang="it-IT" sz="2400" b="0" strike="noStrike" spc="-1">
                          <a:solidFill>
                            <a:srgbClr val="124391"/>
                          </a:solidFill>
                          <a:latin typeface="Open Sans"/>
                        </a:rPr>
                        <a:t>- i dati del budget sono chiari; </a:t>
                      </a:r>
                      <a:br/>
                      <a:r>
                        <a:rPr lang="it-IT" sz="2400" b="0" strike="noStrike" spc="-1">
                          <a:solidFill>
                            <a:srgbClr val="124391"/>
                          </a:solidFill>
                          <a:latin typeface="Open Sans"/>
                        </a:rPr>
                        <a:t>- i budget totali dei partner riflettono il reale coinvolgimento dei partner (sono equilibrati e realistici);</a:t>
                      </a:r>
                      <a:br/>
                      <a:r>
                        <a:rPr lang="it-IT" sz="2400" b="0" strike="noStrike" spc="-1">
                          <a:solidFill>
                            <a:srgbClr val="124391"/>
                          </a:solidFill>
                          <a:latin typeface="Open Sans"/>
                        </a:rPr>
                        <a:t>- la programmazione della spesa è realistica ed efficace ai fini del rispetto della durata del progetto;</a:t>
                      </a:r>
                      <a:br/>
                      <a:r>
                        <a:rPr lang="it-IT" sz="2400" b="0" strike="noStrike" spc="-1">
                          <a:solidFill>
                            <a:srgbClr val="124391"/>
                          </a:solidFill>
                          <a:latin typeface="Open Sans"/>
                        </a:rPr>
                        <a:t>- il budget per il personale e le consulenze esterne sono proporzionati ed in linea coi contenuti del progetto ed il bisogno di assumere consulenze esterne è giustificato/il budget per acquisti di attrezzature e di investimenti materiali è giustificato.</a:t>
                      </a:r>
                      <a:br/>
                      <a:r>
                        <a:rPr lang="it-IT" sz="2400" b="0" strike="noStrike" spc="-1">
                          <a:solidFill>
                            <a:srgbClr val="124391"/>
                          </a:solidFill>
                          <a:latin typeface="Open Sans"/>
                        </a:rPr>
                        <a:t>In caso di giudizio negativo, si procede a rimodulazione d'ufficio, cui consegue l'accettazione del capofila a nome di tutto il partenariato, ai fini del finanziamento.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Segretariato Congiunto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bl>
          </a:graphicData>
        </a:graphic>
      </p:graphicFrame>
      <p:sp>
        <p:nvSpPr>
          <p:cNvPr id="98" name="CustomShape 3"/>
          <p:cNvSpPr/>
          <p:nvPr/>
        </p:nvSpPr>
        <p:spPr>
          <a:xfrm>
            <a:off x="19652040" y="779904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Linee guida e videotutorial</a:t>
            </a:r>
            <a:endParaRPr lang="it-IT"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magine 8" descr="Immagine che contiene testo, schermata, software, Pagina Web&#10;&#10;Descrizione generata automaticamente"/>
          <p:cNvPicPr/>
          <p:nvPr/>
        </p:nvPicPr>
        <p:blipFill>
          <a:blip r:embed="rId3"/>
          <a:stretch/>
        </p:blipFill>
        <p:spPr>
          <a:xfrm>
            <a:off x="0" y="-33480"/>
            <a:ext cx="24379560" cy="13711680"/>
          </a:xfrm>
          <a:prstGeom prst="rect">
            <a:avLst/>
          </a:prstGeom>
          <a:ln>
            <a:noFill/>
          </a:ln>
        </p:spPr>
      </p:pic>
      <p:sp>
        <p:nvSpPr>
          <p:cNvPr id="47" name="CustomShape 1"/>
          <p:cNvSpPr/>
          <p:nvPr/>
        </p:nvSpPr>
        <p:spPr>
          <a:xfrm>
            <a:off x="360000" y="2104200"/>
            <a:ext cx="23757480" cy="94472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4400" b="1" strike="noStrike" spc="-1" dirty="0">
                <a:solidFill>
                  <a:srgbClr val="124391"/>
                </a:solidFill>
                <a:latin typeface="Open Sans"/>
                <a:ea typeface="Open Sans"/>
              </a:rPr>
              <a:t>1- </a:t>
            </a:r>
            <a:r>
              <a:rPr lang="it-IT" sz="4400" b="1" strike="noStrike" spc="-1">
                <a:solidFill>
                  <a:srgbClr val="124391"/>
                </a:solidFill>
                <a:latin typeface="Open Sans"/>
                <a:ea typeface="Open Sans"/>
              </a:rPr>
              <a:t>Criteri amministrativi </a:t>
            </a:r>
            <a:r>
              <a:rPr lang="it-IT" sz="4400" b="1" strike="noStrike" spc="-1" dirty="0">
                <a:solidFill>
                  <a:srgbClr val="124391"/>
                </a:solidFill>
                <a:latin typeface="Open Sans"/>
                <a:ea typeface="Open Sans"/>
              </a:rPr>
              <a:t>(A) e di ammissibilità formale (B)</a:t>
            </a:r>
            <a:endParaRPr lang="it-IT" sz="4400" b="0" strike="noStrike" spc="-1" dirty="0">
              <a:latin typeface="Arial"/>
            </a:endParaRPr>
          </a:p>
          <a:p>
            <a:pPr>
              <a:lnSpc>
                <a:spcPct val="100000"/>
              </a:lnSpc>
            </a:pPr>
            <a:endParaRPr lang="it-IT" sz="4400" b="0" strike="noStrike" spc="-1" dirty="0">
              <a:latin typeface="Arial"/>
            </a:endParaRPr>
          </a:p>
          <a:p>
            <a:pPr>
              <a:lnSpc>
                <a:spcPct val="100000"/>
              </a:lnSpc>
            </a:pPr>
            <a:endParaRPr lang="it-IT" sz="4400" b="0" strike="noStrike" spc="-1" dirty="0">
              <a:latin typeface="Arial"/>
            </a:endParaRPr>
          </a:p>
          <a:p>
            <a:pPr>
              <a:lnSpc>
                <a:spcPct val="100000"/>
              </a:lnSpc>
            </a:pPr>
            <a:r>
              <a:rPr lang="it-IT" sz="4400" b="1" strike="noStrike" spc="-1" dirty="0">
                <a:solidFill>
                  <a:srgbClr val="124391"/>
                </a:solidFill>
                <a:latin typeface="Open Sans"/>
                <a:ea typeface="Open Sans"/>
              </a:rPr>
              <a:t>2 - Criteri di valutazione qualitativa</a:t>
            </a:r>
            <a:r>
              <a:rPr lang="it-IT" sz="4000" b="0" strike="noStrike" spc="-1" dirty="0">
                <a:solidFill>
                  <a:srgbClr val="124391"/>
                </a:solidFill>
                <a:latin typeface="Open Sans"/>
                <a:ea typeface="Open Sans"/>
              </a:rPr>
              <a:t> </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 criteri di rilevanza (C):  soglia di ammissibilità da superare (33 su un max di 48) </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punteggio minimo nei 3 criteri chiave </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 criteri di valutazione strategica (D)</a:t>
            </a:r>
            <a:endParaRPr lang="it-IT" sz="4000" b="0" strike="noStrike" spc="-1" dirty="0">
              <a:latin typeface="Arial"/>
            </a:endParaRPr>
          </a:p>
          <a:p>
            <a:pPr>
              <a:lnSpc>
                <a:spcPct val="100000"/>
              </a:lnSpc>
            </a:pPr>
            <a:r>
              <a:rPr lang="it-IT" sz="4000" b="0" strike="noStrike" spc="-1" dirty="0">
                <a:solidFill>
                  <a:srgbClr val="124391"/>
                </a:solidFill>
                <a:latin typeface="Open Sans"/>
                <a:ea typeface="Open Sans"/>
              </a:rPr>
              <a:t>		- criteri di valutazione operativa (E)</a:t>
            </a:r>
            <a:endParaRPr lang="it-IT" sz="4000" b="0" strike="noStrike" spc="-1" dirty="0">
              <a:latin typeface="Arial"/>
            </a:endParaRPr>
          </a:p>
          <a:p>
            <a:pPr>
              <a:lnSpc>
                <a:spcPct val="100000"/>
              </a:lnSpc>
            </a:pPr>
            <a:r>
              <a:rPr lang="it-IT" sz="6000" b="0" strike="noStrike" spc="-1" dirty="0">
                <a:solidFill>
                  <a:srgbClr val="124391"/>
                </a:solidFill>
                <a:latin typeface="Open Sans"/>
                <a:ea typeface="Open Sans"/>
              </a:rPr>
              <a:t>		</a:t>
            </a:r>
            <a:r>
              <a:rPr lang="it-IT" sz="4400" b="0" strike="noStrike" spc="-1" dirty="0">
                <a:solidFill>
                  <a:srgbClr val="124391"/>
                </a:solidFill>
                <a:latin typeface="Open Sans"/>
                <a:ea typeface="Open Sans"/>
              </a:rPr>
              <a:t>(D)+(E)</a:t>
            </a:r>
            <a:r>
              <a:rPr lang="it-IT" sz="6000" b="0" strike="noStrike" spc="-1" dirty="0">
                <a:solidFill>
                  <a:srgbClr val="124391"/>
                </a:solidFill>
                <a:latin typeface="Open Sans"/>
                <a:ea typeface="Open Sans"/>
              </a:rPr>
              <a:t> </a:t>
            </a:r>
            <a:r>
              <a:rPr lang="it-IT" sz="3600" b="0" strike="noStrike" spc="-1" dirty="0">
                <a:solidFill>
                  <a:srgbClr val="124391"/>
                </a:solidFill>
                <a:latin typeface="Open Sans"/>
                <a:ea typeface="Open Sans"/>
              </a:rPr>
              <a:t>soglia di ammissibilità da superare (39 su un max di 66)</a:t>
            </a:r>
            <a:endParaRPr lang="it-IT" sz="3600" b="0" strike="noStrike" spc="-1" dirty="0">
              <a:latin typeface="Arial"/>
            </a:endParaRPr>
          </a:p>
          <a:p>
            <a:pPr>
              <a:lnSpc>
                <a:spcPct val="100000"/>
              </a:lnSpc>
            </a:pPr>
            <a:r>
              <a:rPr lang="it-IT" sz="3600" b="0" strike="noStrike" spc="-1" dirty="0">
                <a:solidFill>
                  <a:srgbClr val="124391"/>
                </a:solidFill>
                <a:latin typeface="Open Sans"/>
                <a:ea typeface="Open Sans"/>
              </a:rPr>
              <a:t>		punteggio minimo nei 2 criteri chiave</a:t>
            </a:r>
            <a:endParaRPr lang="it-IT" sz="3600" b="0" strike="noStrike" spc="-1" dirty="0">
              <a:latin typeface="Arial"/>
            </a:endParaRPr>
          </a:p>
          <a:p>
            <a:pPr>
              <a:lnSpc>
                <a:spcPct val="100000"/>
              </a:lnSpc>
            </a:pPr>
            <a:endParaRPr lang="it-IT" sz="3600" b="0" strike="noStrike" spc="-1" dirty="0">
              <a:latin typeface="Arial"/>
            </a:endParaRPr>
          </a:p>
          <a:p>
            <a:pPr>
              <a:lnSpc>
                <a:spcPct val="100000"/>
              </a:lnSpc>
            </a:pPr>
            <a:r>
              <a:rPr lang="it-IT" sz="4800" b="1" strike="noStrike" spc="-1" dirty="0">
                <a:solidFill>
                  <a:srgbClr val="124391"/>
                </a:solidFill>
                <a:latin typeface="Open Sans"/>
                <a:ea typeface="Open Sans"/>
              </a:rPr>
              <a:t>								AMMESSO IN GRADUATORIA</a:t>
            </a:r>
            <a:r>
              <a:rPr lang="it-IT" sz="6000" b="0" strike="noStrike" spc="-1" dirty="0">
                <a:solidFill>
                  <a:srgbClr val="124391"/>
                </a:solidFill>
                <a:latin typeface="Open Sans"/>
                <a:ea typeface="Open Sans"/>
              </a:rPr>
              <a:t>			</a:t>
            </a:r>
            <a:endParaRPr lang="it-IT" sz="6000" b="0" strike="noStrike" spc="-1" dirty="0">
              <a:latin typeface="Arial"/>
            </a:endParaRPr>
          </a:p>
        </p:txBody>
      </p:sp>
      <p:sp>
        <p:nvSpPr>
          <p:cNvPr id="48" name="CustomShape 2"/>
          <p:cNvSpPr/>
          <p:nvPr/>
        </p:nvSpPr>
        <p:spPr>
          <a:xfrm>
            <a:off x="10800000" y="3384000"/>
            <a:ext cx="898200" cy="718200"/>
          </a:xfrm>
          <a:custGeom>
            <a:avLst/>
            <a:gdLst/>
            <a:ahLst/>
            <a:cxnLst/>
            <a:rect l="l" t="t" r="r" b="b"/>
            <a:pathLst>
              <a:path w="2502" h="2002">
                <a:moveTo>
                  <a:pt x="625" y="0"/>
                </a:moveTo>
                <a:lnTo>
                  <a:pt x="625" y="1500"/>
                </a:lnTo>
                <a:lnTo>
                  <a:pt x="0" y="1500"/>
                </a:lnTo>
                <a:lnTo>
                  <a:pt x="1250" y="2001"/>
                </a:lnTo>
                <a:lnTo>
                  <a:pt x="2501" y="1500"/>
                </a:lnTo>
                <a:lnTo>
                  <a:pt x="1875" y="1500"/>
                </a:lnTo>
                <a:lnTo>
                  <a:pt x="1875" y="0"/>
                </a:lnTo>
                <a:lnTo>
                  <a:pt x="625"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49" name="CustomShape 3"/>
          <p:cNvSpPr/>
          <p:nvPr/>
        </p:nvSpPr>
        <p:spPr>
          <a:xfrm>
            <a:off x="10800000" y="6408000"/>
            <a:ext cx="898200" cy="718200"/>
          </a:xfrm>
          <a:custGeom>
            <a:avLst/>
            <a:gdLst/>
            <a:ahLst/>
            <a:cxnLst/>
            <a:rect l="l" t="t" r="r" b="b"/>
            <a:pathLst>
              <a:path w="2502" h="2002">
                <a:moveTo>
                  <a:pt x="625" y="0"/>
                </a:moveTo>
                <a:lnTo>
                  <a:pt x="625" y="1500"/>
                </a:lnTo>
                <a:lnTo>
                  <a:pt x="0" y="1500"/>
                </a:lnTo>
                <a:lnTo>
                  <a:pt x="1250" y="2001"/>
                </a:lnTo>
                <a:lnTo>
                  <a:pt x="2501" y="1500"/>
                </a:lnTo>
                <a:lnTo>
                  <a:pt x="1875" y="1500"/>
                </a:lnTo>
                <a:lnTo>
                  <a:pt x="1875" y="0"/>
                </a:lnTo>
                <a:lnTo>
                  <a:pt x="625"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50" name="CustomShape 4"/>
          <p:cNvSpPr/>
          <p:nvPr/>
        </p:nvSpPr>
        <p:spPr>
          <a:xfrm>
            <a:off x="10800000" y="9864000"/>
            <a:ext cx="898200" cy="718200"/>
          </a:xfrm>
          <a:custGeom>
            <a:avLst/>
            <a:gdLst/>
            <a:ahLst/>
            <a:cxnLst/>
            <a:rect l="l" t="t" r="r" b="b"/>
            <a:pathLst>
              <a:path w="2502" h="2002">
                <a:moveTo>
                  <a:pt x="625" y="0"/>
                </a:moveTo>
                <a:lnTo>
                  <a:pt x="625" y="1500"/>
                </a:lnTo>
                <a:lnTo>
                  <a:pt x="0" y="1500"/>
                </a:lnTo>
                <a:lnTo>
                  <a:pt x="1250" y="2001"/>
                </a:lnTo>
                <a:lnTo>
                  <a:pt x="2501" y="1500"/>
                </a:lnTo>
                <a:lnTo>
                  <a:pt x="1875" y="1500"/>
                </a:lnTo>
                <a:lnTo>
                  <a:pt x="1875" y="0"/>
                </a:lnTo>
                <a:lnTo>
                  <a:pt x="625" y="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magine 8_0"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52" name="CustomShape 1"/>
          <p:cNvSpPr/>
          <p:nvPr/>
        </p:nvSpPr>
        <p:spPr>
          <a:xfrm>
            <a:off x="360000" y="1996200"/>
            <a:ext cx="23757480" cy="898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1" u="sng" strike="noStrike" spc="-1">
                <a:solidFill>
                  <a:srgbClr val="124391"/>
                </a:solidFill>
                <a:uFillTx/>
                <a:latin typeface="Open Sans"/>
                <a:ea typeface="Open Sans"/>
              </a:rPr>
              <a:t>Criteri amministrativi (A) e </a:t>
            </a:r>
            <a:endParaRPr lang="it-IT" sz="5400" b="0" strike="noStrike" spc="-1">
              <a:latin typeface="Arial"/>
            </a:endParaRPr>
          </a:p>
          <a:p>
            <a:pPr>
              <a:lnSpc>
                <a:spcPct val="100000"/>
              </a:lnSpc>
            </a:pPr>
            <a:r>
              <a:rPr lang="it-IT" sz="5400" b="1" u="sng" strike="noStrike" spc="-1">
                <a:solidFill>
                  <a:srgbClr val="124391"/>
                </a:solidFill>
                <a:uFillTx/>
                <a:latin typeface="Open Sans"/>
                <a:ea typeface="Open Sans"/>
              </a:rPr>
              <a:t>Criteri di ammissibilità formale (B)</a:t>
            </a:r>
            <a:endParaRPr lang="it-IT" sz="5400" b="0" strike="noStrike" spc="-1">
              <a:latin typeface="Arial"/>
            </a:endParaRPr>
          </a:p>
          <a:p>
            <a:pPr>
              <a:lnSpc>
                <a:spcPct val="100000"/>
              </a:lnSpc>
            </a:pPr>
            <a:r>
              <a:rPr lang="it-IT" sz="3200" b="0" strike="noStrike" spc="-1">
                <a:solidFill>
                  <a:srgbClr val="124391"/>
                </a:solidFill>
                <a:latin typeface="Open Sans"/>
                <a:ea typeface="Open Sans"/>
              </a:rPr>
              <a:t>Sono valutati dal Segretariato Congiunto.</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Criteri per i quali </a:t>
            </a:r>
            <a:r>
              <a:rPr lang="it-IT" sz="3200" b="1" strike="noStrike" spc="-1">
                <a:solidFill>
                  <a:srgbClr val="124391"/>
                </a:solidFill>
                <a:latin typeface="Open Sans"/>
                <a:ea typeface="Open Sans"/>
              </a:rPr>
              <a:t>non è ammesso il soccorso istruttorio</a:t>
            </a:r>
            <a:r>
              <a:rPr lang="it-IT" sz="3200" b="0" strike="noStrike" spc="-1">
                <a:solidFill>
                  <a:srgbClr val="124391"/>
                </a:solidFill>
                <a:latin typeface="Open Sans"/>
                <a:ea typeface="Open Sans"/>
              </a:rPr>
              <a:t>, che consente di sopperire a carenze formali:</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A.1: La proposta progettuale è stata presentata in Jems nei termini stabiliti</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A.3: La proposta progettuale è correttamente compilata in lingua italiana (con riferimento a questo criterio il soccorso 				    istruttorio è ammesso per i soli allegati)</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B.1 Il numero di partner partecipanti al progetto raggiunge il numero minimo stabilito</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B.2 I partecipanti al progetto provengono da entrambi i Paesi (Italia e Svizzera)</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B.3 Il capofila italiano è un’organizzazione ammissibile</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B.4 Il capofila svizzero è un’organizzazione ammissibile? 	</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	B.4.1 Se il progetto è stato presentato sull’OS 1.1, il capofila svizzero è un’organizzazione diversa da un’università? </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B.5 I partner sono organizzazioni ammissibili</a:t>
            </a:r>
            <a:r>
              <a:rPr lang="it-IT" sz="6000" b="0" strike="noStrike" spc="-1">
                <a:solidFill>
                  <a:srgbClr val="124391"/>
                </a:solidFill>
                <a:latin typeface="Open Sans"/>
                <a:ea typeface="Open Sans"/>
              </a:rPr>
              <a:t>			</a:t>
            </a:r>
            <a:endParaRPr lang="it-IT" sz="60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magine 8_0"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54" name="CustomShape 1"/>
          <p:cNvSpPr/>
          <p:nvPr/>
        </p:nvSpPr>
        <p:spPr>
          <a:xfrm>
            <a:off x="360000" y="1996200"/>
            <a:ext cx="23757480" cy="679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1" u="sng" strike="noStrike" spc="-1">
                <a:solidFill>
                  <a:srgbClr val="124391"/>
                </a:solidFill>
                <a:uFillTx/>
                <a:latin typeface="Open Sans"/>
                <a:ea typeface="Open Sans"/>
              </a:rPr>
              <a:t>Criteri amministrativi (A) e </a:t>
            </a:r>
            <a:endParaRPr lang="it-IT" sz="5400" b="0" strike="noStrike" spc="-1">
              <a:latin typeface="Arial"/>
            </a:endParaRPr>
          </a:p>
          <a:p>
            <a:pPr>
              <a:lnSpc>
                <a:spcPct val="100000"/>
              </a:lnSpc>
            </a:pPr>
            <a:r>
              <a:rPr lang="it-IT" sz="5400" b="1" u="sng" strike="noStrike" spc="-1">
                <a:solidFill>
                  <a:srgbClr val="124391"/>
                </a:solidFill>
                <a:uFillTx/>
                <a:latin typeface="Open Sans"/>
                <a:ea typeface="Open Sans"/>
              </a:rPr>
              <a:t>Criteri di ammissibilità formale (B)</a:t>
            </a:r>
            <a:endParaRPr lang="it-IT" sz="5400" b="0" strike="noStrike" spc="-1">
              <a:latin typeface="Arial"/>
            </a:endParaRPr>
          </a:p>
          <a:p>
            <a:pPr>
              <a:lnSpc>
                <a:spcPct val="100000"/>
              </a:lnSpc>
            </a:pPr>
            <a:endParaRPr lang="it-IT" sz="5400" b="0" strike="noStrike" spc="-1">
              <a:latin typeface="Arial"/>
            </a:endParaRPr>
          </a:p>
          <a:p>
            <a:pPr algn="just">
              <a:lnSpc>
                <a:spcPct val="100000"/>
              </a:lnSpc>
            </a:pPr>
            <a:endParaRPr lang="it-IT" sz="5400" b="0" strike="noStrike" spc="-1">
              <a:latin typeface="Arial"/>
            </a:endParaRPr>
          </a:p>
          <a:p>
            <a:pPr algn="just">
              <a:lnSpc>
                <a:spcPct val="100000"/>
              </a:lnSpc>
            </a:pPr>
            <a:r>
              <a:rPr lang="it-IT" sz="3200" b="0" strike="noStrike" spc="-1">
                <a:solidFill>
                  <a:srgbClr val="124391"/>
                </a:solidFill>
                <a:latin typeface="Open Sans"/>
                <a:ea typeface="Open Sans"/>
              </a:rPr>
              <a:t>Attenzione: il soccorso istruttorio non consente di differire i termini di presentazione dei documenti.</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Il Segretariato Congiunto verificherà che eventuali allegati trasmessi con integrazioni successive all’invio della domanda siano stati sottoscritti prima di tale data.</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Allo stesso modo, il soccorso istruttorio non consente di modificare il progetto presentato.</a:t>
            </a:r>
            <a:endParaRPr lang="it-IT" sz="3200" b="0" strike="noStrike" spc="-1">
              <a:latin typeface="Arial"/>
            </a:endParaRPr>
          </a:p>
          <a:p>
            <a:pPr algn="just">
              <a:lnSpc>
                <a:spcPct val="100000"/>
              </a:lnSpc>
            </a:pPr>
            <a:endParaRPr lang="it-IT" sz="32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magine 8_1"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56" name="CustomShape 1"/>
          <p:cNvSpPr/>
          <p:nvPr/>
        </p:nvSpPr>
        <p:spPr>
          <a:xfrm>
            <a:off x="360000" y="2536200"/>
            <a:ext cx="23757480" cy="792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5400" b="1" u="sng" strike="noStrike" spc="-1">
                <a:solidFill>
                  <a:srgbClr val="124391"/>
                </a:solidFill>
                <a:uFillTx/>
                <a:latin typeface="Open Sans"/>
                <a:ea typeface="Open Sans"/>
              </a:rPr>
              <a:t>Criteri di valutazione qualitativa</a:t>
            </a:r>
            <a:endParaRPr lang="it-IT" sz="5400" b="0" strike="noStrike" spc="-1">
              <a:latin typeface="Arial"/>
            </a:endParaRPr>
          </a:p>
          <a:p>
            <a:pPr algn="just">
              <a:lnSpc>
                <a:spcPct val="100000"/>
              </a:lnSpc>
            </a:pPr>
            <a:endParaRPr lang="it-IT" sz="5400" b="0" strike="noStrike" spc="-1">
              <a:latin typeface="Arial"/>
            </a:endParaRPr>
          </a:p>
          <a:p>
            <a:pPr>
              <a:lnSpc>
                <a:spcPct val="100000"/>
              </a:lnSpc>
            </a:pPr>
            <a:r>
              <a:rPr lang="it-IT" sz="5400" b="0" strike="noStrike" spc="-1">
                <a:solidFill>
                  <a:srgbClr val="124391"/>
                </a:solidFill>
                <a:latin typeface="Open Sans"/>
                <a:ea typeface="Open Sans"/>
              </a:rPr>
              <a:t>Criteri di rilevanza (C)</a:t>
            </a:r>
            <a:endParaRPr lang="it-IT" sz="5400" b="0" strike="noStrike" spc="-1">
              <a:latin typeface="Arial"/>
            </a:endParaRPr>
          </a:p>
          <a:p>
            <a:pPr algn="ctr">
              <a:lnSpc>
                <a:spcPct val="100000"/>
              </a:lnSpc>
            </a:pPr>
            <a:r>
              <a:rPr lang="it-IT" sz="3200" b="0" strike="noStrike" spc="-1">
                <a:solidFill>
                  <a:srgbClr val="124391"/>
                </a:solidFill>
                <a:latin typeface="Open Sans"/>
                <a:ea typeface="Open Sans"/>
              </a:rPr>
              <a:t>Sono valutati dal Segretariato Congiunto.</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valutato, viene assegnato un punteggio da 1 a 6 con una motivazione del giudizio quantitativo espresso</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Il punteggio per ciascun criterio è il risultato della media tra i valori espressi dal PO italiano e svizzero.</a:t>
            </a:r>
            <a:endParaRPr lang="it-IT" sz="3200" b="0" strike="noStrike" spc="-1">
              <a:latin typeface="Arial"/>
            </a:endParaRPr>
          </a:p>
          <a:p>
            <a:pPr algn="just">
              <a:lnSpc>
                <a:spcPct val="100000"/>
              </a:lnSpc>
            </a:pPr>
            <a:r>
              <a:rPr lang="it-IT" sz="3200" b="1" u="sng" strike="noStrike" spc="-1">
                <a:solidFill>
                  <a:srgbClr val="2F5597"/>
                </a:solidFill>
                <a:uFillTx/>
                <a:latin typeface="Open Sans"/>
                <a:ea typeface="Open Sans"/>
              </a:rPr>
              <a:t>Per i criteri chiave tale punteggio DEVE essere uguale o maggiore di 3</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poi il punteggio medio viene “ponderato” tenendo conto del peso assegnatogli.</a:t>
            </a:r>
            <a:endParaRPr lang="it-IT" sz="3200" b="0" strike="noStrike" spc="-1">
              <a:latin typeface="Arial"/>
            </a:endParaRPr>
          </a:p>
          <a:p>
            <a:pPr>
              <a:lnSpc>
                <a:spcPct val="100000"/>
              </a:lnSpc>
            </a:pPr>
            <a:endParaRPr lang="it-IT" sz="3200" b="0" strike="noStrike" spc="-1">
              <a:latin typeface="Arial"/>
            </a:endParaRPr>
          </a:p>
          <a:p>
            <a:pPr algn="ctr">
              <a:lnSpc>
                <a:spcPct val="100000"/>
              </a:lnSpc>
            </a:pP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endParaRPr lang="it-IT" sz="32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magine 8_4" descr="Immagine che contiene testo, schermata, software, Pagina Web&#10;&#10;Descrizione generata automaticamente"/>
          <p:cNvPicPr/>
          <p:nvPr/>
        </p:nvPicPr>
        <p:blipFill>
          <a:blip r:embed="rId3"/>
          <a:stretch/>
        </p:blipFill>
        <p:spPr>
          <a:xfrm>
            <a:off x="0" y="1440"/>
            <a:ext cx="24379560" cy="13711680"/>
          </a:xfrm>
          <a:prstGeom prst="rect">
            <a:avLst/>
          </a:prstGeom>
          <a:ln>
            <a:noFill/>
          </a:ln>
        </p:spPr>
      </p:pic>
      <p:sp>
        <p:nvSpPr>
          <p:cNvPr id="58"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rilevanza (C): Criteri Chiave</a:t>
            </a:r>
            <a:endParaRPr lang="it-IT" sz="5400" b="0" strike="noStrike" spc="-1">
              <a:latin typeface="Arial"/>
            </a:endParaRPr>
          </a:p>
        </p:txBody>
      </p:sp>
      <p:graphicFrame>
        <p:nvGraphicFramePr>
          <p:cNvPr id="59" name="Table 2"/>
          <p:cNvGraphicFramePr/>
          <p:nvPr/>
        </p:nvGraphicFramePr>
        <p:xfrm>
          <a:off x="900000" y="3636000"/>
          <a:ext cx="22211640" cy="7739640"/>
        </p:xfrm>
        <a:graphic>
          <a:graphicData uri="http://schemas.openxmlformats.org/drawingml/2006/table">
            <a:tbl>
              <a:tblPr/>
              <a:tblGrid>
                <a:gridCol w="1021320">
                  <a:extLst>
                    <a:ext uri="{9D8B030D-6E8A-4147-A177-3AD203B41FA5}">
                      <a16:colId xmlns:a16="http://schemas.microsoft.com/office/drawing/2014/main" val="20000"/>
                    </a:ext>
                  </a:extLst>
                </a:gridCol>
                <a:gridCol w="7844040">
                  <a:extLst>
                    <a:ext uri="{9D8B030D-6E8A-4147-A177-3AD203B41FA5}">
                      <a16:colId xmlns:a16="http://schemas.microsoft.com/office/drawing/2014/main" val="20001"/>
                    </a:ext>
                  </a:extLst>
                </a:gridCol>
                <a:gridCol w="12199680">
                  <a:extLst>
                    <a:ext uri="{9D8B030D-6E8A-4147-A177-3AD203B41FA5}">
                      <a16:colId xmlns:a16="http://schemas.microsoft.com/office/drawing/2014/main" val="20002"/>
                    </a:ext>
                  </a:extLst>
                </a:gridCol>
                <a:gridCol w="1146960">
                  <a:extLst>
                    <a:ext uri="{9D8B030D-6E8A-4147-A177-3AD203B41FA5}">
                      <a16:colId xmlns:a16="http://schemas.microsoft.com/office/drawing/2014/main" val="20003"/>
                    </a:ext>
                  </a:extLst>
                </a:gridCol>
              </a:tblGrid>
              <a:tr h="45792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2619360">
                <a:tc>
                  <a:txBody>
                    <a:bodyPr/>
                    <a:lstStyle/>
                    <a:p>
                      <a:pPr>
                        <a:lnSpc>
                          <a:spcPct val="100000"/>
                        </a:lnSpc>
                      </a:pPr>
                      <a:r>
                        <a:rPr lang="it-IT" sz="2400" b="0" strike="noStrike" spc="-1">
                          <a:solidFill>
                            <a:srgbClr val="124391"/>
                          </a:solidFill>
                          <a:latin typeface="Open Sans"/>
                        </a:rPr>
                        <a:t>C.1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progetto affronta adeguatamente le sfide territoriali, valorizza le risorse/opportunità o consente di superare ostacoli legati all'area di frontiera del Programma</a:t>
                      </a:r>
                      <a:r>
                        <a:rPr lang="it-IT" sz="2800" b="0" strike="noStrike" spc="-1">
                          <a:solidFill>
                            <a:srgbClr val="124391"/>
                          </a:solidFill>
                          <a:latin typeface="Open Sans"/>
                        </a:rPr>
                        <a:t> </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 il progetto risponde alle sfide, valorizza le risorse/opportunità o consente di superare ostacoli legati all'area di frontiera del Programma e contribuisce ai bisogni identificati nel programma e nella diagnostica territoriale.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984040">
                <a:tc>
                  <a:txBody>
                    <a:bodyPr/>
                    <a:lstStyle/>
                    <a:p>
                      <a:pPr>
                        <a:lnSpc>
                          <a:spcPct val="100000"/>
                        </a:lnSpc>
                      </a:pPr>
                      <a:r>
                        <a:rPr lang="it-IT" sz="2400" b="0" strike="noStrike" spc="-1">
                          <a:solidFill>
                            <a:srgbClr val="124391"/>
                          </a:solidFill>
                          <a:latin typeface="Open Sans"/>
                        </a:rPr>
                        <a:t>C.2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La cooperazione tra partner, a livello transfrontaliero, è effettiva e rappresenta un valore aggiunto per le attività da realizzare nel territorio di cooperazione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il contesto di intervento è considerato e descritto adottando un approccio transfrontaliero; in particolare se sono descritte le motivazioni per un intervento congiunto, se il progetto è in grado di produrre risultati concreti sui due versanti della frontiera, se le attività/soluzioni proposte sono realizzate mediante la cooperazione di soggetti italiani e svizzeri; se gli obiettivi di progetto possono essere conseguiti in modo più efficiente mediante un intervento transfrontaliero e se la proposta descrive quali benefici si conseguono adottando un approccio transfrontaliero. </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2</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1678680">
                <a:tc>
                  <a:txBody>
                    <a:bodyPr/>
                    <a:lstStyle/>
                    <a:p>
                      <a:pPr>
                        <a:lnSpc>
                          <a:spcPct val="100000"/>
                        </a:lnSpc>
                      </a:pPr>
                      <a:r>
                        <a:rPr lang="it-IT" sz="2400" b="0" strike="noStrike" spc="-1">
                          <a:solidFill>
                            <a:srgbClr val="124391"/>
                          </a:solidFill>
                          <a:latin typeface="Open Sans"/>
                        </a:rPr>
                        <a:t>C.3</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progetto contribuisce al raggiungimento degli obiettivi e degli indicatori di Programma</a:t>
                      </a:r>
                      <a:r>
                        <a:rPr lang="it-IT" sz="2800" b="0" strike="noStrike" spc="-1">
                          <a:solidFill>
                            <a:srgbClr val="124391"/>
                          </a:solidFill>
                          <a:latin typeface="Open Sans"/>
                        </a:rPr>
                        <a:t> </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in quale misura i risultati progettuali sono in grado di contribuire agli indicatori di risultato dell’Obiettivo Specifico di riferimento nel Programma ed in che misura le realizzazioni (output) progettuali sono in grado di contribuire agli indicatori di output del Programma.</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bl>
          </a:graphicData>
        </a:graphic>
      </p:graphicFrame>
      <p:sp>
        <p:nvSpPr>
          <p:cNvPr id="60" name="CustomShape 3"/>
          <p:cNvSpPr/>
          <p:nvPr/>
        </p:nvSpPr>
        <p:spPr>
          <a:xfrm>
            <a:off x="19914120" y="1078308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Vademecum indicatori</a:t>
            </a:r>
            <a:endParaRPr lang="it-IT" sz="2400" b="0" strike="noStrike" spc="-1">
              <a:latin typeface="Arial"/>
            </a:endParaRPr>
          </a:p>
        </p:txBody>
      </p:sp>
      <p:sp>
        <p:nvSpPr>
          <p:cNvPr id="61" name="CustomShape 4"/>
          <p:cNvSpPr/>
          <p:nvPr/>
        </p:nvSpPr>
        <p:spPr>
          <a:xfrm>
            <a:off x="19764000" y="518904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Programma</a:t>
            </a:r>
            <a:endParaRPr lang="it-IT" sz="2400" b="0" strike="noStrike" spc="-1">
              <a:latin typeface="Arial"/>
            </a:endParaRPr>
          </a:p>
          <a:p>
            <a:pPr algn="ctr">
              <a:lnSpc>
                <a:spcPct val="100000"/>
              </a:lnSpc>
            </a:pPr>
            <a:r>
              <a:rPr lang="it-IT" sz="2400" b="0" strike="noStrike" spc="-1">
                <a:solidFill>
                  <a:srgbClr val="FFFFFF"/>
                </a:solidFill>
                <a:latin typeface="Open Sans"/>
                <a:ea typeface="Open Sans"/>
              </a:rPr>
              <a:t>Diagnostica Territoriale</a:t>
            </a:r>
            <a:endParaRPr lang="it-IT" sz="24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magine 8_5"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63"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rilevanza (C): Altri Criteri </a:t>
            </a:r>
            <a:endParaRPr lang="it-IT" sz="5400" b="0" strike="noStrike" spc="-1">
              <a:latin typeface="Arial"/>
            </a:endParaRPr>
          </a:p>
        </p:txBody>
      </p:sp>
      <p:graphicFrame>
        <p:nvGraphicFramePr>
          <p:cNvPr id="64" name="Table 2"/>
          <p:cNvGraphicFramePr/>
          <p:nvPr/>
        </p:nvGraphicFramePr>
        <p:xfrm>
          <a:off x="692640" y="3957120"/>
          <a:ext cx="21522600" cy="6050520"/>
        </p:xfrm>
        <a:graphic>
          <a:graphicData uri="http://schemas.openxmlformats.org/drawingml/2006/table">
            <a:tbl>
              <a:tblPr/>
              <a:tblGrid>
                <a:gridCol w="1004400">
                  <a:extLst>
                    <a:ext uri="{9D8B030D-6E8A-4147-A177-3AD203B41FA5}">
                      <a16:colId xmlns:a16="http://schemas.microsoft.com/office/drawing/2014/main" val="20000"/>
                    </a:ext>
                  </a:extLst>
                </a:gridCol>
                <a:gridCol w="7711560">
                  <a:extLst>
                    <a:ext uri="{9D8B030D-6E8A-4147-A177-3AD203B41FA5}">
                      <a16:colId xmlns:a16="http://schemas.microsoft.com/office/drawing/2014/main" val="20001"/>
                    </a:ext>
                  </a:extLst>
                </a:gridCol>
                <a:gridCol w="11746800">
                  <a:extLst>
                    <a:ext uri="{9D8B030D-6E8A-4147-A177-3AD203B41FA5}">
                      <a16:colId xmlns:a16="http://schemas.microsoft.com/office/drawing/2014/main" val="20002"/>
                    </a:ext>
                  </a:extLst>
                </a:gridCol>
                <a:gridCol w="1060200">
                  <a:extLst>
                    <a:ext uri="{9D8B030D-6E8A-4147-A177-3AD203B41FA5}">
                      <a16:colId xmlns:a16="http://schemas.microsoft.com/office/drawing/2014/main" val="20003"/>
                    </a:ext>
                  </a:extLst>
                </a:gridCol>
              </a:tblGrid>
              <a:tr h="91908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1450440">
                <a:tc>
                  <a:txBody>
                    <a:bodyPr/>
                    <a:lstStyle/>
                    <a:p>
                      <a:pPr>
                        <a:lnSpc>
                          <a:spcPct val="100000"/>
                        </a:lnSpc>
                      </a:pPr>
                      <a:r>
                        <a:rPr lang="it-IT" sz="2400" b="0" strike="noStrike" spc="-1">
                          <a:solidFill>
                            <a:srgbClr val="124391"/>
                          </a:solidFill>
                          <a:latin typeface="Open Sans"/>
                        </a:rPr>
                        <a:t>C.4</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Il progetto fornisce un valore aggiunto ad almeno un obiettivo di sviluppo come definito dalle strategie ONU ed EUSALP</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 gli interventi previsti nel progetto abbiano un valore aggiunto rispetto ad almeno un obiettivo di sviluppo tra quelli previsti dall’Agenda 2030 dell’ONU, o, a livello europeo, dalle strategie EUSALP.</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0,5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3681360">
                <a:tc>
                  <a:txBody>
                    <a:bodyPr/>
                    <a:lstStyle/>
                    <a:p>
                      <a:pPr>
                        <a:lnSpc>
                          <a:spcPct val="100000"/>
                        </a:lnSpc>
                      </a:pPr>
                      <a:r>
                        <a:rPr lang="it-IT" sz="2400" b="0" strike="noStrike" spc="-1">
                          <a:solidFill>
                            <a:srgbClr val="124391"/>
                          </a:solidFill>
                          <a:latin typeface="Open Sans"/>
                        </a:rPr>
                        <a:t>C.5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Il progetto ha un impatto positivo o neutro rispetto ai principi di pari opportunità, non-discriminazione e parità di genere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a:t>
                      </a:r>
                      <a:br/>
                      <a:r>
                        <a:rPr lang="it-IT" sz="2400" b="0" strike="noStrike" spc="-1">
                          <a:solidFill>
                            <a:srgbClr val="124391"/>
                          </a:solidFill>
                          <a:latin typeface="Open Sans"/>
                        </a:rPr>
                        <a:t>- nella proposta sono previsti ed implementati soluzioni e strumenti ad hoc per dare attuazione ai due principi; </a:t>
                      </a:r>
                      <a:br/>
                      <a:r>
                        <a:rPr lang="it-IT" sz="2400" b="0" strike="noStrike" spc="-1">
                          <a:solidFill>
                            <a:srgbClr val="124391"/>
                          </a:solidFill>
                          <a:latin typeface="Open Sans"/>
                        </a:rPr>
                        <a:t>- la proposta ha interazioni rilevanti con i principi di non discriminazione e parità di genere; </a:t>
                      </a:r>
                      <a:br/>
                      <a:r>
                        <a:rPr lang="it-IT" sz="2400" b="0" strike="noStrike" spc="-1">
                          <a:solidFill>
                            <a:srgbClr val="124391"/>
                          </a:solidFill>
                          <a:latin typeface="Open Sans"/>
                        </a:rPr>
                        <a:t>- la proposta ha un impatto neutro rispetto ai due principi (anche grazie ad azioni di mitigazione di potenziali effetti negativi). </a:t>
                      </a:r>
                      <a:br/>
                      <a:r>
                        <a:rPr lang="it-IT" sz="2400" b="0" strike="noStrike" spc="-1">
                          <a:solidFill>
                            <a:srgbClr val="124391"/>
                          </a:solidFill>
                          <a:latin typeface="Open Sans"/>
                        </a:rPr>
                        <a:t>Attenzione: nel caso di impatto neutro il punteggio da assegnare è 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0,5</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Immagine 8_5"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66" name="CustomShape 1"/>
          <p:cNvSpPr/>
          <p:nvPr/>
        </p:nvSpPr>
        <p:spPr>
          <a:xfrm>
            <a:off x="360000" y="2536200"/>
            <a:ext cx="2375748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5400" b="0" strike="noStrike" spc="-1">
                <a:solidFill>
                  <a:srgbClr val="124391"/>
                </a:solidFill>
                <a:latin typeface="Open Sans"/>
                <a:ea typeface="Open Sans"/>
              </a:rPr>
              <a:t>Criteri di rilevanza (C): Altri Criteri </a:t>
            </a:r>
            <a:endParaRPr lang="it-IT" sz="5400" b="0" strike="noStrike" spc="-1">
              <a:latin typeface="Arial"/>
            </a:endParaRPr>
          </a:p>
        </p:txBody>
      </p:sp>
      <p:graphicFrame>
        <p:nvGraphicFramePr>
          <p:cNvPr id="67" name="Table 2"/>
          <p:cNvGraphicFramePr/>
          <p:nvPr/>
        </p:nvGraphicFramePr>
        <p:xfrm>
          <a:off x="677520" y="3883320"/>
          <a:ext cx="21522600" cy="7060320"/>
        </p:xfrm>
        <a:graphic>
          <a:graphicData uri="http://schemas.openxmlformats.org/drawingml/2006/table">
            <a:tbl>
              <a:tblPr/>
              <a:tblGrid>
                <a:gridCol w="1004400">
                  <a:extLst>
                    <a:ext uri="{9D8B030D-6E8A-4147-A177-3AD203B41FA5}">
                      <a16:colId xmlns:a16="http://schemas.microsoft.com/office/drawing/2014/main" val="20000"/>
                    </a:ext>
                  </a:extLst>
                </a:gridCol>
                <a:gridCol w="7711560">
                  <a:extLst>
                    <a:ext uri="{9D8B030D-6E8A-4147-A177-3AD203B41FA5}">
                      <a16:colId xmlns:a16="http://schemas.microsoft.com/office/drawing/2014/main" val="20001"/>
                    </a:ext>
                  </a:extLst>
                </a:gridCol>
                <a:gridCol w="11746800">
                  <a:extLst>
                    <a:ext uri="{9D8B030D-6E8A-4147-A177-3AD203B41FA5}">
                      <a16:colId xmlns:a16="http://schemas.microsoft.com/office/drawing/2014/main" val="20002"/>
                    </a:ext>
                  </a:extLst>
                </a:gridCol>
                <a:gridCol w="1060200">
                  <a:extLst>
                    <a:ext uri="{9D8B030D-6E8A-4147-A177-3AD203B41FA5}">
                      <a16:colId xmlns:a16="http://schemas.microsoft.com/office/drawing/2014/main" val="20003"/>
                    </a:ext>
                  </a:extLst>
                </a:gridCol>
              </a:tblGrid>
              <a:tr h="878040">
                <a:tc>
                  <a:txBody>
                    <a:bodyPr/>
                    <a:lstStyle/>
                    <a:p>
                      <a:pPr>
                        <a:lnSpc>
                          <a:spcPct val="100000"/>
                        </a:lnSpc>
                      </a:pPr>
                      <a:r>
                        <a:rPr lang="it-IT" sz="2400" b="0" strike="noStrike" spc="-1">
                          <a:solidFill>
                            <a:srgbClr val="124391"/>
                          </a:solidFill>
                          <a:latin typeface="Open Sans"/>
                        </a:rPr>
                        <a:t>N.</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Criterio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Descrizione</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it-IT" sz="2400" b="0" strike="noStrike" spc="-1">
                          <a:solidFill>
                            <a:srgbClr val="124391"/>
                          </a:solidFill>
                          <a:latin typeface="Open Sans"/>
                        </a:rPr>
                        <a:t>Peso</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517200">
                <a:tc>
                  <a:txBody>
                    <a:bodyPr/>
                    <a:lstStyle/>
                    <a:p>
                      <a:pPr>
                        <a:lnSpc>
                          <a:spcPct val="100000"/>
                        </a:lnSpc>
                      </a:pPr>
                      <a:r>
                        <a:rPr lang="it-IT" sz="2400" b="0" strike="noStrike" spc="-1">
                          <a:solidFill>
                            <a:srgbClr val="124391"/>
                          </a:solidFill>
                          <a:latin typeface="Open Sans"/>
                        </a:rPr>
                        <a:t>C.6</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800" b="1" strike="noStrike" spc="-1">
                          <a:solidFill>
                            <a:srgbClr val="124391"/>
                          </a:solidFill>
                          <a:latin typeface="Open Sans"/>
                        </a:rPr>
                        <a:t>La logica di intervento (obiettivi, output e risultati) è convincente e plausibile</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Valutare se:</a:t>
                      </a:r>
                      <a:endParaRPr lang="it-IT" sz="2400" b="0" strike="noStrike" spc="-1">
                        <a:latin typeface="Arial"/>
                      </a:endParaRPr>
                    </a:p>
                    <a:p>
                      <a:pPr>
                        <a:lnSpc>
                          <a:spcPct val="100000"/>
                        </a:lnSpc>
                      </a:pPr>
                      <a:r>
                        <a:rPr lang="it-IT" sz="2400" b="0" strike="noStrike" spc="-1">
                          <a:solidFill>
                            <a:srgbClr val="124391"/>
                          </a:solidFill>
                          <a:latin typeface="Open Sans"/>
                        </a:rPr>
                        <a:t>- gli obiettivi specifici sono realistici, raggiungibili e specificamente indirizzati ai territori e ai soggetti cui sono destinati;</a:t>
                      </a:r>
                      <a:endParaRPr lang="it-IT" sz="2400" b="0" strike="noStrike" spc="-1">
                        <a:latin typeface="Arial"/>
                      </a:endParaRPr>
                    </a:p>
                    <a:p>
                      <a:pPr>
                        <a:lnSpc>
                          <a:spcPct val="100000"/>
                        </a:lnSpc>
                      </a:pPr>
                      <a:r>
                        <a:rPr lang="it-IT" sz="2400" b="0" strike="noStrike" spc="-1">
                          <a:solidFill>
                            <a:srgbClr val="124391"/>
                          </a:solidFill>
                          <a:latin typeface="Open Sans"/>
                        </a:rPr>
                        <a:t>- gli output del progetto sono necessari per raggiungere gli obiettivi specifici di progetto; </a:t>
                      </a:r>
                      <a:endParaRPr lang="it-IT" sz="2400" b="0" strike="noStrike" spc="-1">
                        <a:latin typeface="Arial"/>
                      </a:endParaRPr>
                    </a:p>
                    <a:p>
                      <a:pPr>
                        <a:lnSpc>
                          <a:spcPct val="100000"/>
                        </a:lnSpc>
                      </a:pPr>
                      <a:r>
                        <a:rPr lang="it-IT" sz="2400" b="0" strike="noStrike" spc="-1">
                          <a:solidFill>
                            <a:srgbClr val="124391"/>
                          </a:solidFill>
                          <a:latin typeface="Open Sans"/>
                        </a:rPr>
                        <a:t>- gli output ed i risultati del progetto che contribuiscono agli indicatori del Programma sono realistici (raggiungibili con le risorse -tempo, partner, budget- previste) e correttamente quantificati.</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2665440">
                <a:tc>
                  <a:txBody>
                    <a:bodyPr/>
                    <a:lstStyle/>
                    <a:p>
                      <a:pPr>
                        <a:lnSpc>
                          <a:spcPct val="100000"/>
                        </a:lnSpc>
                      </a:pPr>
                      <a:r>
                        <a:rPr lang="it-IT" sz="2400" b="0" strike="noStrike" spc="-1">
                          <a:solidFill>
                            <a:srgbClr val="124391"/>
                          </a:solidFill>
                          <a:latin typeface="Open Sans"/>
                        </a:rPr>
                        <a:t>C.7</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800" b="1" strike="noStrike" spc="-1">
                          <a:solidFill>
                            <a:srgbClr val="124391"/>
                          </a:solidFill>
                          <a:latin typeface="Open Sans"/>
                        </a:rPr>
                        <a:t>I partner hanno la necessaria capacità finanziaria e organizzativa per realizzare il progetto e non si pongono come meri fornitori di servizi</a:t>
                      </a:r>
                      <a:endParaRPr lang="it-IT" sz="28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Valutare se ciascun partner ha capacità finanziarie e organizzative per le attività che si propone di realizzare e non si pone come mero prestatore di servizi rispetto agli altri partner.</a:t>
                      </a:r>
                      <a:endParaRPr lang="it-IT" sz="2400" b="0" strike="noStrike" spc="-1">
                        <a:latin typeface="Arial"/>
                      </a:endParaRPr>
                    </a:p>
                    <a:p>
                      <a:pPr>
                        <a:lnSpc>
                          <a:spcPct val="100000"/>
                        </a:lnSpc>
                      </a:pPr>
                      <a:r>
                        <a:rPr lang="it-IT" sz="2400" b="0" strike="noStrike" spc="-1">
                          <a:solidFill>
                            <a:srgbClr val="124391"/>
                          </a:solidFill>
                          <a:latin typeface="Open Sans"/>
                        </a:rPr>
                        <a:t>Allegati di riferimento per l'analisi di questo criterio: visure camerali o altri documenti richiedibili al partenariato, non acquisibili direttamente da Banche dati a disposizione delle PPAA.</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it-IT" sz="2400" b="0" strike="noStrike" spc="-1">
                          <a:solidFill>
                            <a:srgbClr val="124391"/>
                          </a:solidFill>
                          <a:latin typeface="Open Sans"/>
                        </a:rPr>
                        <a:t>1</a:t>
                      </a:r>
                      <a:endParaRPr lang="it-IT" sz="2400" b="0" strike="noStrike" spc="-1">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
        <p:nvSpPr>
          <p:cNvPr id="68" name="CustomShape 3"/>
          <p:cNvSpPr/>
          <p:nvPr/>
        </p:nvSpPr>
        <p:spPr>
          <a:xfrm>
            <a:off x="19887480" y="7111080"/>
            <a:ext cx="4465440" cy="911160"/>
          </a:xfrm>
          <a:prstGeom prst="roundRect">
            <a:avLst>
              <a:gd name="adj" fmla="val 16667"/>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0" strike="noStrike" spc="-1">
                <a:solidFill>
                  <a:srgbClr val="FFFFFF"/>
                </a:solidFill>
                <a:latin typeface="Open Sans"/>
                <a:ea typeface="Open Sans"/>
              </a:rPr>
              <a:t>Vademecum indicatori</a:t>
            </a:r>
            <a:endParaRPr lang="it-IT" sz="2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magine 8_2" descr="Immagine che contiene testo, schermata, software, Pagina Web&#10;&#10;Descrizione generata automaticamente"/>
          <p:cNvPicPr/>
          <p:nvPr/>
        </p:nvPicPr>
        <p:blipFill>
          <a:blip r:embed="rId3"/>
          <a:stretch/>
        </p:blipFill>
        <p:spPr>
          <a:xfrm>
            <a:off x="0" y="720"/>
            <a:ext cx="24379560" cy="13711680"/>
          </a:xfrm>
          <a:prstGeom prst="rect">
            <a:avLst/>
          </a:prstGeom>
          <a:ln>
            <a:noFill/>
          </a:ln>
        </p:spPr>
      </p:pic>
      <p:sp>
        <p:nvSpPr>
          <p:cNvPr id="70" name="CustomShape 1"/>
          <p:cNvSpPr/>
          <p:nvPr/>
        </p:nvSpPr>
        <p:spPr>
          <a:xfrm>
            <a:off x="360000" y="2536200"/>
            <a:ext cx="23757480" cy="932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5400" b="0" u="sng" strike="noStrike" spc="-1">
                <a:solidFill>
                  <a:srgbClr val="124391"/>
                </a:solidFill>
                <a:uFillTx/>
                <a:latin typeface="Open Sans"/>
                <a:ea typeface="Open Sans"/>
              </a:rPr>
              <a:t>Criteri di valutazione qualitativa</a:t>
            </a:r>
            <a:endParaRPr lang="it-IT" sz="5400" b="0" strike="noStrike" spc="-1">
              <a:latin typeface="Arial"/>
            </a:endParaRPr>
          </a:p>
          <a:p>
            <a:pPr algn="just">
              <a:lnSpc>
                <a:spcPct val="100000"/>
              </a:lnSpc>
            </a:pPr>
            <a:endParaRPr lang="it-IT" sz="5400" b="0" strike="noStrike" spc="-1">
              <a:latin typeface="Arial"/>
            </a:endParaRPr>
          </a:p>
          <a:p>
            <a:pPr algn="just">
              <a:lnSpc>
                <a:spcPct val="100000"/>
              </a:lnSpc>
            </a:pPr>
            <a:endParaRPr lang="it-IT" sz="5400" b="0" strike="noStrike" spc="-1">
              <a:latin typeface="Arial"/>
            </a:endParaRPr>
          </a:p>
          <a:p>
            <a:pPr>
              <a:lnSpc>
                <a:spcPct val="100000"/>
              </a:lnSpc>
            </a:pPr>
            <a:r>
              <a:rPr lang="it-IT" sz="5400" b="0" strike="noStrike" spc="-1">
                <a:solidFill>
                  <a:srgbClr val="124391"/>
                </a:solidFill>
                <a:latin typeface="Open Sans"/>
                <a:ea typeface="Open Sans"/>
              </a:rPr>
              <a:t>Criteri di valutazione strategica (D)	</a:t>
            </a:r>
            <a:r>
              <a:rPr lang="it-IT" sz="6000" b="0" strike="noStrike" spc="-1">
                <a:solidFill>
                  <a:srgbClr val="124391"/>
                </a:solidFill>
                <a:latin typeface="Open Sans"/>
                <a:ea typeface="Open Sans"/>
              </a:rPr>
              <a:t>		</a:t>
            </a:r>
            <a:endParaRPr lang="it-IT" sz="6000" b="0" strike="noStrike" spc="-1">
              <a:latin typeface="Arial"/>
            </a:endParaRPr>
          </a:p>
          <a:p>
            <a:pPr algn="ctr">
              <a:lnSpc>
                <a:spcPct val="100000"/>
              </a:lnSpc>
            </a:pPr>
            <a:r>
              <a:rPr lang="it-IT" sz="3200" b="0" strike="noStrike" spc="-1">
                <a:solidFill>
                  <a:srgbClr val="124391"/>
                </a:solidFill>
                <a:latin typeface="Open Sans"/>
                <a:ea typeface="Open Sans"/>
              </a:rPr>
              <a:t>Sono valutati dalle Amministrazioni partner e dalle Autorità Ambientali</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valutato, viene assegnato un punteggio da 1 a 6 con una motivazione del giudizio quantitativo espresso*</a:t>
            </a:r>
            <a:endParaRPr lang="it-IT" sz="3200" b="0" strike="noStrike" spc="-1">
              <a:latin typeface="Arial"/>
            </a:endParaRPr>
          </a:p>
          <a:p>
            <a:pPr>
              <a:lnSpc>
                <a:spcPct val="100000"/>
              </a:lnSpc>
            </a:pPr>
            <a:r>
              <a:rPr lang="it-IT" sz="3200" b="0" strike="noStrike" spc="-1">
                <a:solidFill>
                  <a:srgbClr val="124391"/>
                </a:solidFill>
                <a:latin typeface="Open Sans"/>
                <a:ea typeface="Open Sans"/>
              </a:rPr>
              <a:t>ll punteggio per ciascun criterio è il risultato della media tra i valori medi per parte italiana e i valori medi per parte svizzera. </a:t>
            </a:r>
            <a:endParaRPr lang="it-IT" sz="3200" b="0" strike="noStrike" spc="-1">
              <a:latin typeface="Arial"/>
            </a:endParaRPr>
          </a:p>
          <a:p>
            <a:pPr algn="just">
              <a:lnSpc>
                <a:spcPct val="100000"/>
              </a:lnSpc>
            </a:pPr>
            <a:r>
              <a:rPr lang="it-IT" sz="3200" b="1" u="sng" strike="noStrike" spc="-1">
                <a:solidFill>
                  <a:srgbClr val="2F5597"/>
                </a:solidFill>
                <a:uFillTx/>
                <a:latin typeface="Open Sans"/>
                <a:ea typeface="Open Sans"/>
              </a:rPr>
              <a:t>Per i criteri chiave tale punteggio DEVE essere uguale o maggiore di 3</a:t>
            </a: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Per ogni criterio, poi il punteggio medio viene “ponderato” tenendo conto del peso assegnatogli.</a:t>
            </a:r>
            <a:endParaRPr lang="it-IT" sz="3200" b="0" strike="noStrike" spc="-1">
              <a:latin typeface="Arial"/>
            </a:endParaRPr>
          </a:p>
          <a:p>
            <a:pPr algn="just">
              <a:lnSpc>
                <a:spcPct val="100000"/>
              </a:lnSpc>
            </a:pPr>
            <a:endParaRPr lang="it-IT" sz="3200" b="0" strike="noStrike" spc="-1">
              <a:latin typeface="Arial"/>
            </a:endParaRPr>
          </a:p>
          <a:p>
            <a:pPr algn="just">
              <a:lnSpc>
                <a:spcPct val="100000"/>
              </a:lnSpc>
            </a:pPr>
            <a:r>
              <a:rPr lang="it-IT" sz="3200" b="0" strike="noStrike" spc="-1">
                <a:solidFill>
                  <a:srgbClr val="124391"/>
                </a:solidFill>
                <a:latin typeface="Open Sans"/>
                <a:ea typeface="Open Sans"/>
              </a:rPr>
              <a:t>*Fanno eccezione i criteri D.7 e D.8 relativi al budget ed alla compatibilità ambientale valutati rispettivamente dai settori delle amministrazioni territorialmente competenti e dalle Autorità Ambientali italiane che non comportano l’attribuzione di punteggio.</a:t>
            </a:r>
            <a:endParaRPr lang="it-IT" sz="3200" b="0" strike="noStrike" spc="-1">
              <a:latin typeface="Arial"/>
            </a:endParaRPr>
          </a:p>
          <a:p>
            <a:pPr>
              <a:lnSpc>
                <a:spcPct val="100000"/>
              </a:lnSpc>
            </a:pPr>
            <a:endParaRPr lang="it-IT" sz="3200" b="0" strike="noStrike" spc="-1">
              <a:latin typeface="Arial"/>
            </a:endParaRPr>
          </a:p>
          <a:p>
            <a:pPr algn="ctr">
              <a:lnSpc>
                <a:spcPct val="100000"/>
              </a:lnSpc>
            </a:pPr>
            <a:endParaRPr lang="it-IT" sz="3200" b="0" strike="noStrike" spc="-1">
              <a:latin typeface="Arial"/>
            </a:endParaRPr>
          </a:p>
          <a:p>
            <a:pPr algn="just">
              <a:lnSpc>
                <a:spcPct val="100000"/>
              </a:lnSpc>
            </a:pPr>
            <a:endParaRPr lang="it-IT" sz="3200" b="0" strike="noStrike" spc="-1">
              <a:latin typeface="Arial"/>
            </a:endParaRPr>
          </a:p>
          <a:p>
            <a:pPr>
              <a:lnSpc>
                <a:spcPct val="100000"/>
              </a:lnSpc>
            </a:pPr>
            <a:endParaRPr lang="it-IT" sz="32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208</TotalTime>
  <Words>3123</Words>
  <Application>Microsoft Office PowerPoint</Application>
  <PresentationFormat>Personalizzato</PresentationFormat>
  <Paragraphs>237</Paragraphs>
  <Slides>17</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Open Sans</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Silvia Rappini</dc:creator>
  <dc:description/>
  <cp:lastModifiedBy>Massimo Dell'Oro</cp:lastModifiedBy>
  <cp:revision>37</cp:revision>
  <dcterms:created xsi:type="dcterms:W3CDTF">2024-01-15T15:37:46Z</dcterms:created>
  <dcterms:modified xsi:type="dcterms:W3CDTF">2024-01-29T12:30:03Z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