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59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65" r:id="rId12"/>
    <p:sldId id="263" r:id="rId13"/>
    <p:sldId id="262" r:id="rId14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4EA8F-A290-6592-14CD-BC6E1CE59DA9}" v="1" dt="2024-01-30T14:46:42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Liva" userId="1ed04120-b763-4909-a36e-12106235f6a0" providerId="ADAL" clId="{8A5EFA82-CE16-4680-A161-B867E23A4A43}"/>
    <pc:docChg chg="undo redo custSel modSld">
      <pc:chgData name="Serena Liva" userId="1ed04120-b763-4909-a36e-12106235f6a0" providerId="ADAL" clId="{8A5EFA82-CE16-4680-A161-B867E23A4A43}" dt="2024-01-30T14:41:53.164" v="762" actId="20577"/>
      <pc:docMkLst>
        <pc:docMk/>
      </pc:docMkLst>
      <pc:sldChg chg="modSp mod">
        <pc:chgData name="Serena Liva" userId="1ed04120-b763-4909-a36e-12106235f6a0" providerId="ADAL" clId="{8A5EFA82-CE16-4680-A161-B867E23A4A43}" dt="2024-01-26T09:42:35.363" v="760" actId="6549"/>
        <pc:sldMkLst>
          <pc:docMk/>
          <pc:sldMk cId="3176274358" sldId="262"/>
        </pc:sldMkLst>
        <pc:spChg chg="mod">
          <ac:chgData name="Serena Liva" userId="1ed04120-b763-4909-a36e-12106235f6a0" providerId="ADAL" clId="{8A5EFA82-CE16-4680-A161-B867E23A4A43}" dt="2024-01-26T09:41:55.736" v="739" actId="115"/>
          <ac:spMkLst>
            <pc:docMk/>
            <pc:sldMk cId="3176274358" sldId="262"/>
            <ac:spMk id="6" creationId="{22EB35F4-9F81-1DC5-7633-5FCC5B029405}"/>
          </ac:spMkLst>
        </pc:spChg>
        <pc:graphicFrameChg chg="mod modGraphic">
          <ac:chgData name="Serena Liva" userId="1ed04120-b763-4909-a36e-12106235f6a0" providerId="ADAL" clId="{8A5EFA82-CE16-4680-A161-B867E23A4A43}" dt="2024-01-26T09:42:35.363" v="760" actId="6549"/>
          <ac:graphicFrameMkLst>
            <pc:docMk/>
            <pc:sldMk cId="3176274358" sldId="262"/>
            <ac:graphicFrameMk id="4" creationId="{B42C1889-2AE4-BD63-D6DF-ADDD1B6DCB37}"/>
          </ac:graphicFrameMkLst>
        </pc:graphicFrameChg>
        <pc:picChg chg="mod">
          <ac:chgData name="Serena Liva" userId="1ed04120-b763-4909-a36e-12106235f6a0" providerId="ADAL" clId="{8A5EFA82-CE16-4680-A161-B867E23A4A43}" dt="2024-01-26T09:41:32.615" v="713" actId="1076"/>
          <ac:picMkLst>
            <pc:docMk/>
            <pc:sldMk cId="3176274358" sldId="262"/>
            <ac:picMk id="9" creationId="{D7531432-8359-E30C-1C6C-A3C9A0A911A6}"/>
          </ac:picMkLst>
        </pc:picChg>
      </pc:sldChg>
      <pc:sldChg chg="modSp mod">
        <pc:chgData name="Serena Liva" userId="1ed04120-b763-4909-a36e-12106235f6a0" providerId="ADAL" clId="{8A5EFA82-CE16-4680-A161-B867E23A4A43}" dt="2024-01-26T09:41:20.586" v="710" actId="1076"/>
        <pc:sldMkLst>
          <pc:docMk/>
          <pc:sldMk cId="3996912394" sldId="263"/>
        </pc:sldMkLst>
        <pc:spChg chg="mod">
          <ac:chgData name="Serena Liva" userId="1ed04120-b763-4909-a36e-12106235f6a0" providerId="ADAL" clId="{8A5EFA82-CE16-4680-A161-B867E23A4A43}" dt="2024-01-26T09:41:16.074" v="709" actId="20577"/>
          <ac:spMkLst>
            <pc:docMk/>
            <pc:sldMk cId="3996912394" sldId="263"/>
            <ac:spMk id="6" creationId="{22EB35F4-9F81-1DC5-7633-5FCC5B029405}"/>
          </ac:spMkLst>
        </pc:spChg>
        <pc:picChg chg="mod">
          <ac:chgData name="Serena Liva" userId="1ed04120-b763-4909-a36e-12106235f6a0" providerId="ADAL" clId="{8A5EFA82-CE16-4680-A161-B867E23A4A43}" dt="2024-01-26T09:41:20.586" v="710" actId="1076"/>
          <ac:picMkLst>
            <pc:docMk/>
            <pc:sldMk cId="3996912394" sldId="263"/>
            <ac:picMk id="9" creationId="{D7531432-8359-E30C-1C6C-A3C9A0A911A6}"/>
          </ac:picMkLst>
        </pc:picChg>
      </pc:sldChg>
      <pc:sldChg chg="modSp mod">
        <pc:chgData name="Serena Liva" userId="1ed04120-b763-4909-a36e-12106235f6a0" providerId="ADAL" clId="{8A5EFA82-CE16-4680-A161-B867E23A4A43}" dt="2024-01-26T09:41:26.515" v="712" actId="1076"/>
        <pc:sldMkLst>
          <pc:docMk/>
          <pc:sldMk cId="3763886677" sldId="265"/>
        </pc:sldMkLst>
        <pc:spChg chg="mod">
          <ac:chgData name="Serena Liva" userId="1ed04120-b763-4909-a36e-12106235f6a0" providerId="ADAL" clId="{8A5EFA82-CE16-4680-A161-B867E23A4A43}" dt="2024-01-26T09:39:43.161" v="622" actId="113"/>
          <ac:spMkLst>
            <pc:docMk/>
            <pc:sldMk cId="3763886677" sldId="265"/>
            <ac:spMk id="6" creationId="{22EB35F4-9F81-1DC5-7633-5FCC5B029405}"/>
          </ac:spMkLst>
        </pc:spChg>
        <pc:picChg chg="mod">
          <ac:chgData name="Serena Liva" userId="1ed04120-b763-4909-a36e-12106235f6a0" providerId="ADAL" clId="{8A5EFA82-CE16-4680-A161-B867E23A4A43}" dt="2024-01-26T09:41:26.515" v="712" actId="1076"/>
          <ac:picMkLst>
            <pc:docMk/>
            <pc:sldMk cId="3763886677" sldId="265"/>
            <ac:picMk id="9" creationId="{D7531432-8359-E30C-1C6C-A3C9A0A911A6}"/>
          </ac:picMkLst>
        </pc:picChg>
      </pc:sldChg>
      <pc:sldChg chg="modSp mod">
        <pc:chgData name="Serena Liva" userId="1ed04120-b763-4909-a36e-12106235f6a0" providerId="ADAL" clId="{8A5EFA82-CE16-4680-A161-B867E23A4A43}" dt="2024-01-26T09:27:00.476" v="270" actId="20577"/>
        <pc:sldMkLst>
          <pc:docMk/>
          <pc:sldMk cId="3249918552" sldId="267"/>
        </pc:sldMkLst>
        <pc:spChg chg="mod">
          <ac:chgData name="Serena Liva" userId="1ed04120-b763-4909-a36e-12106235f6a0" providerId="ADAL" clId="{8A5EFA82-CE16-4680-A161-B867E23A4A43}" dt="2024-01-26T09:27:00.476" v="270" actId="20577"/>
          <ac:spMkLst>
            <pc:docMk/>
            <pc:sldMk cId="3249918552" sldId="267"/>
            <ac:spMk id="6" creationId="{22EB35F4-9F81-1DC5-7633-5FCC5B029405}"/>
          </ac:spMkLst>
        </pc:spChg>
      </pc:sldChg>
      <pc:sldChg chg="modSp mod">
        <pc:chgData name="Serena Liva" userId="1ed04120-b763-4909-a36e-12106235f6a0" providerId="ADAL" clId="{8A5EFA82-CE16-4680-A161-B867E23A4A43}" dt="2024-01-30T14:41:53.164" v="762" actId="20577"/>
        <pc:sldMkLst>
          <pc:docMk/>
          <pc:sldMk cId="2604150388" sldId="268"/>
        </pc:sldMkLst>
        <pc:spChg chg="mod">
          <ac:chgData name="Serena Liva" userId="1ed04120-b763-4909-a36e-12106235f6a0" providerId="ADAL" clId="{8A5EFA82-CE16-4680-A161-B867E23A4A43}" dt="2024-01-30T14:41:53.164" v="762" actId="20577"/>
          <ac:spMkLst>
            <pc:docMk/>
            <pc:sldMk cId="2604150388" sldId="268"/>
            <ac:spMk id="6" creationId="{22EB35F4-9F81-1DC5-7633-5FCC5B029405}"/>
          </ac:spMkLst>
        </pc:spChg>
        <pc:picChg chg="mod">
          <ac:chgData name="Serena Liva" userId="1ed04120-b763-4909-a36e-12106235f6a0" providerId="ADAL" clId="{8A5EFA82-CE16-4680-A161-B867E23A4A43}" dt="2024-01-26T09:27:29.262" v="274" actId="1076"/>
          <ac:picMkLst>
            <pc:docMk/>
            <pc:sldMk cId="2604150388" sldId="268"/>
            <ac:picMk id="9" creationId="{D7531432-8359-E30C-1C6C-A3C9A0A911A6}"/>
          </ac:picMkLst>
        </pc:picChg>
      </pc:sldChg>
      <pc:sldChg chg="modSp mod">
        <pc:chgData name="Serena Liva" userId="1ed04120-b763-4909-a36e-12106235f6a0" providerId="ADAL" clId="{8A5EFA82-CE16-4680-A161-B867E23A4A43}" dt="2024-01-26T09:29:50.865" v="381" actId="20577"/>
        <pc:sldMkLst>
          <pc:docMk/>
          <pc:sldMk cId="2175588149" sldId="269"/>
        </pc:sldMkLst>
        <pc:spChg chg="mod">
          <ac:chgData name="Serena Liva" userId="1ed04120-b763-4909-a36e-12106235f6a0" providerId="ADAL" clId="{8A5EFA82-CE16-4680-A161-B867E23A4A43}" dt="2024-01-26T09:29:50.865" v="381" actId="20577"/>
          <ac:spMkLst>
            <pc:docMk/>
            <pc:sldMk cId="2175588149" sldId="269"/>
            <ac:spMk id="6" creationId="{22EB35F4-9F81-1DC5-7633-5FCC5B029405}"/>
          </ac:spMkLst>
        </pc:spChg>
        <pc:picChg chg="mod">
          <ac:chgData name="Serena Liva" userId="1ed04120-b763-4909-a36e-12106235f6a0" providerId="ADAL" clId="{8A5EFA82-CE16-4680-A161-B867E23A4A43}" dt="2024-01-26T09:29:27.537" v="372" actId="14100"/>
          <ac:picMkLst>
            <pc:docMk/>
            <pc:sldMk cId="2175588149" sldId="269"/>
            <ac:picMk id="2" creationId="{238E757D-8345-B0AD-319C-BE85933DDF39}"/>
          </ac:picMkLst>
        </pc:picChg>
        <pc:picChg chg="mod">
          <ac:chgData name="Serena Liva" userId="1ed04120-b763-4909-a36e-12106235f6a0" providerId="ADAL" clId="{8A5EFA82-CE16-4680-A161-B867E23A4A43}" dt="2024-01-26T09:29:14.304" v="368" actId="1076"/>
          <ac:picMkLst>
            <pc:docMk/>
            <pc:sldMk cId="2175588149" sldId="269"/>
            <ac:picMk id="9" creationId="{D7531432-8359-E30C-1C6C-A3C9A0A911A6}"/>
          </ac:picMkLst>
        </pc:picChg>
      </pc:sldChg>
      <pc:sldChg chg="modSp mod">
        <pc:chgData name="Serena Liva" userId="1ed04120-b763-4909-a36e-12106235f6a0" providerId="ADAL" clId="{8A5EFA82-CE16-4680-A161-B867E23A4A43}" dt="2024-01-26T09:31:29.776" v="457" actId="20577"/>
        <pc:sldMkLst>
          <pc:docMk/>
          <pc:sldMk cId="3358655910" sldId="270"/>
        </pc:sldMkLst>
        <pc:spChg chg="mod">
          <ac:chgData name="Serena Liva" userId="1ed04120-b763-4909-a36e-12106235f6a0" providerId="ADAL" clId="{8A5EFA82-CE16-4680-A161-B867E23A4A43}" dt="2024-01-26T09:31:29.776" v="457" actId="20577"/>
          <ac:spMkLst>
            <pc:docMk/>
            <pc:sldMk cId="3358655910" sldId="270"/>
            <ac:spMk id="6" creationId="{22EB35F4-9F81-1DC5-7633-5FCC5B029405}"/>
          </ac:spMkLst>
        </pc:spChg>
      </pc:sldChg>
      <pc:sldChg chg="modSp mod">
        <pc:chgData name="Serena Liva" userId="1ed04120-b763-4909-a36e-12106235f6a0" providerId="ADAL" clId="{8A5EFA82-CE16-4680-A161-B867E23A4A43}" dt="2024-01-26T09:37:51.993" v="521" actId="20577"/>
        <pc:sldMkLst>
          <pc:docMk/>
          <pc:sldMk cId="2645091349" sldId="271"/>
        </pc:sldMkLst>
        <pc:spChg chg="mod">
          <ac:chgData name="Serena Liva" userId="1ed04120-b763-4909-a36e-12106235f6a0" providerId="ADAL" clId="{8A5EFA82-CE16-4680-A161-B867E23A4A43}" dt="2024-01-26T09:37:51.993" v="521" actId="20577"/>
          <ac:spMkLst>
            <pc:docMk/>
            <pc:sldMk cId="2645091349" sldId="271"/>
            <ac:spMk id="6" creationId="{22EB35F4-9F81-1DC5-7633-5FCC5B029405}"/>
          </ac:spMkLst>
        </pc:spChg>
      </pc:sldChg>
      <pc:sldChg chg="modSp mod">
        <pc:chgData name="Serena Liva" userId="1ed04120-b763-4909-a36e-12106235f6a0" providerId="ADAL" clId="{8A5EFA82-CE16-4680-A161-B867E23A4A43}" dt="2024-01-26T09:38:50.499" v="574" actId="20577"/>
        <pc:sldMkLst>
          <pc:docMk/>
          <pc:sldMk cId="3711575260" sldId="272"/>
        </pc:sldMkLst>
        <pc:spChg chg="mod">
          <ac:chgData name="Serena Liva" userId="1ed04120-b763-4909-a36e-12106235f6a0" providerId="ADAL" clId="{8A5EFA82-CE16-4680-A161-B867E23A4A43}" dt="2024-01-26T09:38:50.499" v="574" actId="20577"/>
          <ac:spMkLst>
            <pc:docMk/>
            <pc:sldMk cId="3711575260" sldId="272"/>
            <ac:spMk id="6" creationId="{22EB35F4-9F81-1DC5-7633-5FCC5B029405}"/>
          </ac:spMkLst>
        </pc:spChg>
      </pc:sldChg>
    </pc:docChg>
  </pc:docChgLst>
  <pc:docChgLst>
    <pc:chgData name="Massimo Dell'Oro" userId="S::massimo_delloro@regione.lombardia.it::779432ad-826c-431d-bf11-f9638c87828b" providerId="AD" clId="Web-{B9C4EA8F-A290-6592-14CD-BC6E1CE59DA9}"/>
    <pc:docChg chg="delSld">
      <pc:chgData name="Massimo Dell'Oro" userId="S::massimo_delloro@regione.lombardia.it::779432ad-826c-431d-bf11-f9638c87828b" providerId="AD" clId="Web-{B9C4EA8F-A290-6592-14CD-BC6E1CE59DA9}" dt="2024-01-30T14:46:42.160" v="0"/>
      <pc:docMkLst>
        <pc:docMk/>
      </pc:docMkLst>
      <pc:sldChg chg="del">
        <pc:chgData name="Massimo Dell'Oro" userId="S::massimo_delloro@regione.lombardia.it::779432ad-826c-431d-bf11-f9638c87828b" providerId="AD" clId="Web-{B9C4EA8F-A290-6592-14CD-BC6E1CE59DA9}" dt="2024-01-30T14:46:42.160" v="0"/>
        <pc:sldMkLst>
          <pc:docMk/>
          <pc:sldMk cId="2689862341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7BD0-D2FD-5446-A9E8-7E9AC0CA29D8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727A-9173-5144-966E-E6C5223FCF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6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50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00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6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26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6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34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7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5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4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727A-9173-5144-966E-E6C5223FCF8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17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3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0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7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6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34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9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4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9204-A20E-154D-9E61-91218FA6551C}" type="datetimeFigureOut">
              <a:rPr lang="it-IT" smtClean="0"/>
              <a:t>30/01/2024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84E2-37B6-334D-A990-42B416524A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ermata, testo, diagramma, Carattere&#10;&#10;Descrizione generata automaticamente">
            <a:extLst>
              <a:ext uri="{FF2B5EF4-FFF2-40B4-BE49-F238E27FC236}">
                <a16:creationId xmlns:a16="http://schemas.microsoft.com/office/drawing/2014/main" id="{3C506AFE-50D4-FB86-EA01-6B5FBC99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"/>
            <a:ext cx="24383708" cy="1371527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4" y="7151728"/>
            <a:ext cx="171993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di ridotta dimensione finanziaria</a:t>
            </a:r>
          </a:p>
          <a:p>
            <a:r>
              <a:rPr lang="it-IT" sz="6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Fondo piccoli progetti</a:t>
            </a:r>
          </a:p>
          <a:p>
            <a:r>
              <a:rPr lang="it-IT" sz="66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people to people</a:t>
            </a:r>
          </a:p>
        </p:txBody>
      </p:sp>
    </p:spTree>
    <p:extLst>
      <p:ext uri="{BB962C8B-B14F-4D97-AF65-F5344CB8AC3E}">
        <p14:creationId xmlns:p14="http://schemas.microsoft.com/office/powerpoint/2010/main" val="8309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3152380"/>
            <a:ext cx="22060877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Caratteristiche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Fondo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 Italia Svizzera 2021 2027</a:t>
            </a:r>
          </a:p>
          <a:p>
            <a:endParaRPr lang="de-DE" sz="40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Progetto Fondo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dovrà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approvato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–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istruttoria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Segretariato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congiunto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Comitato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Direttivo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ITA CH.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Progetto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verranno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svolte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Consiglio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della Terra Raetica 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singole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attività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da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destinatari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svizzeri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sarà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ampia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diffusione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mediatica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attività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progetto,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gestito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Comunità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Comprensoriale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della Val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Venosta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beneficiaria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dovranno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portate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termine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entro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2028.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4274600"/>
            <a:ext cx="21893237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di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ridotta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dimensione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micro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):</a:t>
            </a:r>
          </a:p>
          <a:p>
            <a:pPr algn="just"/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 quali ambiti il Programma Interreg ITA CH 2021 - 27 prevede possa essere presentata questa 	tipologia progettuale?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 2 obiettivo specifico (OS) 2.7 Riduzione dell’inquinamento, protezione della natura e della biodiversità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 4 obiettivo specifico (OS) 4.5 Parità di accesso all’assistenza sanitaria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 4 obiettivo specifico (OS 4.6) Rafforzamento del ruolo della cultura e del turismo sostenibile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 5 ISO 1B Miglioramento efficienza amministrazione pubblica: i progetti saranno volti a migliorare l’integrazione transfrontaliera coinvolgendo la società civile (creazione di reti, promozione del dialogo interculturale, collaborazione fra cittadini e istituzioni etc.) anche mediante progetti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People to people</a:t>
            </a:r>
          </a:p>
          <a:p>
            <a:pPr algn="just"/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2466573"/>
            <a:ext cx="2014895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Elementi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distintivi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bandi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dedicati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Progetti di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ridotta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dimensione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micro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):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Primo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bando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sarà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indetto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presumibilmente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corso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2025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disponibili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 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5% delle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italiana 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5% ed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10% delle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svizzera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Progetti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200.000 €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Durata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12 e i 18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mesi</a:t>
            </a:r>
            <a:endParaRPr lang="de-DE" sz="4000" b="1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Caratteri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differenziali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soluzioni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semplificate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hoc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presentazione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predisposizione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budget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semplificate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/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utilizzo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draft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budget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(progetto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bilancio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rendicontazione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onde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ridurre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l‘onere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amministrativo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favorire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partecipazione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tipologia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. 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1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4046001"/>
            <a:ext cx="16336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ridotta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dimensione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micro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disponibili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previste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</a:p>
          <a:p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ù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42C1889-2AE4-BD63-D6DF-ADDD1B6DC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53780"/>
              </p:ext>
            </p:extLst>
          </p:nvPr>
        </p:nvGraphicFramePr>
        <p:xfrm>
          <a:off x="717178" y="5713615"/>
          <a:ext cx="20314022" cy="543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281">
                  <a:extLst>
                    <a:ext uri="{9D8B030D-6E8A-4147-A177-3AD203B41FA5}">
                      <a16:colId xmlns:a16="http://schemas.microsoft.com/office/drawing/2014/main" val="845373442"/>
                    </a:ext>
                  </a:extLst>
                </a:gridCol>
                <a:gridCol w="8423677">
                  <a:extLst>
                    <a:ext uri="{9D8B030D-6E8A-4147-A177-3AD203B41FA5}">
                      <a16:colId xmlns:a16="http://schemas.microsoft.com/office/drawing/2014/main" val="3858920398"/>
                    </a:ext>
                  </a:extLst>
                </a:gridCol>
                <a:gridCol w="4535826">
                  <a:extLst>
                    <a:ext uri="{9D8B030D-6E8A-4147-A177-3AD203B41FA5}">
                      <a16:colId xmlns:a16="http://schemas.microsoft.com/office/drawing/2014/main" val="3063096375"/>
                    </a:ext>
                  </a:extLst>
                </a:gridCol>
                <a:gridCol w="4244238">
                  <a:extLst>
                    <a:ext uri="{9D8B030D-6E8A-4147-A177-3AD203B41FA5}">
                      <a16:colId xmlns:a16="http://schemas.microsoft.com/office/drawing/2014/main" val="847728671"/>
                    </a:ext>
                  </a:extLst>
                </a:gridCol>
              </a:tblGrid>
              <a:tr h="3966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3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Dotazione finanziaria ripartita in base agli obiettivi specifici  </a:t>
                      </a:r>
                      <a:endParaRPr lang="it-IT" sz="3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2643"/>
                  </a:ext>
                </a:extLst>
              </a:tr>
              <a:tr h="1169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Obiettivo specifico</a:t>
                      </a:r>
                      <a:endParaRPr lang="it-IT" sz="3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Descrizione  dell'obiettivo specifico prescelto</a:t>
                      </a:r>
                      <a:endParaRPr lang="it-IT" sz="3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Risorse pubbliche sul versante italiano (euro)</a:t>
                      </a:r>
                      <a:endParaRPr lang="it-IT" sz="3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Risorse sul fronte svizzero (franchi)</a:t>
                      </a:r>
                      <a:endParaRPr lang="it-IT" sz="3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751864"/>
                  </a:ext>
                </a:extLst>
              </a:tr>
              <a:tr h="11698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O.S. 2.7 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Riduzione dell’inquinamento, protezione della natura e della biodiversità</a:t>
                      </a:r>
                      <a:endParaRPr lang="it-IT" sz="3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800.000,00 €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800.000,00  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938461"/>
                  </a:ext>
                </a:extLst>
              </a:tr>
              <a:tr h="783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O.S. 4.5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Parità di accesso all'Assistenza sanitaria</a:t>
                      </a:r>
                      <a:endParaRPr lang="it-IT" sz="3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1.000.000,00 €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1.000.000,00  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6508676"/>
                  </a:ext>
                </a:extLst>
              </a:tr>
              <a:tr h="783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O.S. 4.6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Rafforzamento del ruolo della cultura e del turismo sostenibile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1.000.000,00 €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1.000.000,00  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253438"/>
                  </a:ext>
                </a:extLst>
              </a:tr>
              <a:tr h="7832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 1B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Integrazione transfrontaliera</a:t>
                      </a:r>
                      <a:endParaRPr lang="it-IT" sz="3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500.000,00 €</a:t>
                      </a:r>
                      <a:endParaRPr lang="it-IT" sz="3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3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 reperire a livello cantonale</a:t>
                      </a:r>
                      <a:endParaRPr lang="it-IT" sz="3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92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7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95" y="46071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5272128"/>
            <a:ext cx="192719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sensi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dell‘Art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24 Reg. 2021/1059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volume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modesto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potranno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indent="-742950">
              <a:buAutoNum type="alphaLcParenR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direttamente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</a:p>
          <a:p>
            <a:pPr marL="742950" indent="-742950">
              <a:buAutoNum type="alphaLcParenR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Fondo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(Art.25 Reg. 2021/1059) 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Entrambe queste opzioni sono previste nel contesto del Programma Interreg Italia Svizzera 2021 2027</a:t>
            </a:r>
          </a:p>
          <a:p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inoltre prevede in particolare in ambito </a:t>
            </a:r>
            <a:r>
              <a:rPr lang="it-IT" sz="36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ISOb</a:t>
            </a:r>
            <a:r>
              <a:rPr lang="it-IT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possibilità di finanziare microprogettualità  (interventi di scambio e, in generale, c.d. iniziative «people to people»)</a:t>
            </a:r>
          </a:p>
          <a:p>
            <a:endParaRPr lang="it-IT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6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4" y="4191473"/>
            <a:ext cx="2100931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Tramite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previsione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ridotta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dimensione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finanziaria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determinati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obiettivi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specifici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del Fondo Piccoli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„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raetica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“,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a: </a:t>
            </a:r>
          </a:p>
          <a:p>
            <a:pPr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promuovere la realizzazioni di misure che incoraggino l’adesione a progetti di volume finanziario modesto da parte di categorie di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destinatari che hanno meno capacità e risorse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 accedere alle opportunità di finanziamento offerte dal Programma</a:t>
            </a:r>
          </a:p>
          <a:p>
            <a:pPr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consentire una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partecipazione del territorio più capillare e condivisa</a:t>
            </a:r>
          </a:p>
          <a:p>
            <a:pPr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rendere il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tessuto socioeconomico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 esigenze diverse nelle diverse aree di Programma e la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società civile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grado di essere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parti attive 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anziché oggetto di programmazione </a:t>
            </a:r>
          </a:p>
          <a:p>
            <a:pPr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promuovere una nuova impostazione in base alla quale </a:t>
            </a:r>
            <a:r>
              <a:rPr lang="it-IT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Programma si adatta al territorio e alle sue esigenze particolari</a:t>
            </a:r>
            <a:r>
              <a:rPr lang="it-IT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anziché viceversa</a:t>
            </a: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4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3609580"/>
            <a:ext cx="20308277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Approccio</a:t>
            </a:r>
            <a:r>
              <a:rPr lang="de-DE" sz="4000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Sviluppo </a:t>
            </a:r>
            <a:r>
              <a:rPr lang="de-DE" sz="40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locale</a:t>
            </a:r>
            <a:r>
              <a:rPr lang="de-DE" sz="4000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de-DE" sz="40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</a:t>
            </a:r>
            <a:r>
              <a:rPr lang="de-DE" sz="4000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partecipativo</a:t>
            </a:r>
            <a:r>
              <a:rPr lang="de-DE" sz="4000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de-DE" sz="4000" b="1" u="sng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c.d</a:t>
            </a:r>
            <a:r>
              <a:rPr lang="de-DE" sz="4000" b="1" u="sng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CLLD):</a:t>
            </a:r>
          </a:p>
          <a:p>
            <a:pPr algn="just"/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nuovo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approccio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chiamato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originariamente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„LEADER“ ed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utilizzato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partire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90 in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rurale, 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prevedeva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mobilitare le energie e le risorse della popolazione e delle organizzazioni locali 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quanto soggetti attivi piuttosto che beneficiari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mettendoli nelle condizioni di contribuire al futuro sviluppo delle rispettive zone rurali attraverso la costituzione di partenariati (detti "Gruppi di azione locale") territoriali tra il settore pubblico, quello privato e la società civile.</a:t>
            </a:r>
          </a:p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periodo di finanziamento 2014-2020, il campo di applicazione dell'approccio LEADER è stato ulteriormente esteso, con la denominazione "Sviluppo locale di tipo partecipativo (CLLD)«.</a:t>
            </a:r>
          </a:p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nuovo approccio partecipativo è stato successivamente esteso nel quadro dei fondi FEASR,FEAMP, FSE E FESR.</a:t>
            </a:r>
            <a:endParaRPr lang="de-DE" sz="4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8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653651" y="3152380"/>
            <a:ext cx="21009317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L‘Approccio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„CLLD“ è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disciplinato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per la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programmazione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corrente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dagli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articoli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31, 32, 33 e 34 del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Regolamento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Disposizioni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Comuni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2021/1060. Tale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disciplina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prevede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strategia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sviluppo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concentrata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aree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subregionali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guidata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contesto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specifiche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strategie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da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Gruppi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azioni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locale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(GAL).</a:t>
            </a:r>
          </a:p>
          <a:p>
            <a:pPr algn="just"/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Interreg Italia Austria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periodo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2014-2020 è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stato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primo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gli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ad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aver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sperimentato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successo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questo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approccio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prevede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quarta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per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periodo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2021-2027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CLLD. Esso si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ripartisce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4 aree 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Terra Raetica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Dolomiti Live,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Wipptal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Heuropen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lungo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confine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austriaco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In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ogni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area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CLLD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viene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autogestito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management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composto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autorità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locali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esso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è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finanziare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cooperazione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tramite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Fondo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50.000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medi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100.000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). Alla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base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vi è sempre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approccio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„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bottom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up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“,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volto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cioè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fare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emergere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spontaneamente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le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necessità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particolari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desiderata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espressi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territorio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riferimento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1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4482423"/>
            <a:ext cx="2152055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Fondo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(FPP)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Interreg Italia Svizzera 2021 2027</a:t>
            </a:r>
          </a:p>
          <a:p>
            <a:pPr algn="just"/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normativa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algn="just"/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disciplina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Fondo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è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contenuta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particolare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nell‘art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25 del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Regolamento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 2021/1059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l‘altro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prevede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limite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finanziamento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FPP (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max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20% delle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disponibili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gestione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„progetto“ da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Beneficiario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seleziona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criteri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trasparenti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oggettivi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ed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imparziali</a:t>
            </a: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stipula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convenzione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contenente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condizioni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sostegno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 FPP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misura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massima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per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management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progettuale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(20%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possibilità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rendicontare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tramite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c.d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  „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progetto di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bilancio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“ (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draft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budget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ove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non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superino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100.000 € per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ciascuna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attività</a:t>
            </a: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de-DE" sz="36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14224178" y="6629753"/>
            <a:ext cx="892676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Fondo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Piccoli Progetti: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area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funzionale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„Raetica“ </a:t>
            </a:r>
          </a:p>
          <a:p>
            <a:pPr algn="just"/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opera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Fondo Piccoli Progetti Val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Venosta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(PAB)  / Regione Engiadina Bassa Val Müstair (Cantone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Grigioni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):</a:t>
            </a: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de-DE" sz="36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6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8E757D-8345-B0AD-319C-BE85933DD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2" y="2888673"/>
            <a:ext cx="13573981" cy="87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8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3505673"/>
            <a:ext cx="21042568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Caratteristiche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Fondo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Interreg </a:t>
            </a:r>
          </a:p>
          <a:p>
            <a:pPr algn="just"/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 Svizzera 2021 2027:</a:t>
            </a:r>
          </a:p>
          <a:p>
            <a:pPr algn="just"/>
            <a:endParaRPr lang="de-DE" sz="40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Obiettivo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generale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progetto è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creare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territorio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raetico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interessato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attività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cooperazione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360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gradi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contesto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dell‘obiettivo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generale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della V.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dedicato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all‘efficentamento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della governance territoriale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transfrontaliera</a:t>
            </a: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Beneficiario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unico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è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costituito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Comunità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Comprensoriale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della Val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Venosta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corrispettivo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svizzero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è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rappresentato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Regione Engiadina Bassa Val Müstair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disposizione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2.000.000 di Euro sul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versante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italiano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(FESR + Fondo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rotazione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nazionale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e 500.000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franchi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max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250.000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risorse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pubbliche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 min. 250.000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autofinanziamento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 sul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versante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svizzero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5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7531432-8359-E30C-1C6C-A3C9A0A9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6"/>
            <a:ext cx="24382413" cy="137145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EB35F4-9F81-1DC5-7633-5FCC5B029405}"/>
              </a:ext>
            </a:extLst>
          </p:cNvPr>
          <p:cNvSpPr txBox="1"/>
          <p:nvPr/>
        </p:nvSpPr>
        <p:spPr>
          <a:xfrm>
            <a:off x="570523" y="3110818"/>
            <a:ext cx="219154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Caratteristiche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 Fondo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progetti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u="sng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r>
              <a:rPr lang="de-DE" sz="4000" b="1" u="sng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Interreg Italia - Svizzera 2021 2027:</a:t>
            </a:r>
          </a:p>
          <a:p>
            <a:endParaRPr lang="de-DE" sz="4000" b="1" u="sng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progetto si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ispira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per quanto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concerne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funzionamento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all‘analogo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Fondo operante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nella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Priorità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IV (CLLD)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Programma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Interreg Italia Austria insistente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anch‘esso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sul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territorio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raetico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Il Fondo prevede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soggetti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attuatori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anche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molto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piccoli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appartenenti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tessuto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socioeconomico e alla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società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civile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siano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accompagnati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Beneficiario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nella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gestione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rendicontazione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delle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attività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soggetti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partecipanti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potranno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ricorrere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per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attendere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alla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rendicontazione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ad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opzioni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di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semplificato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in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particolare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al 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progetto di </a:t>
            </a:r>
            <a:r>
              <a:rPr lang="de-DE" sz="4000" b="1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bilancio</a:t>
            </a:r>
            <a:r>
              <a:rPr lang="de-DE" sz="4000" b="1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previsto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4000" dirty="0" err="1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dal</a:t>
            </a:r>
            <a:r>
              <a:rPr lang="de-DE" sz="4000" dirty="0">
                <a:solidFill>
                  <a:srgbClr val="12439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citato art.25 Reg 2021/1059, </a:t>
            </a:r>
          </a:p>
          <a:p>
            <a:pPr algn="just"/>
            <a:endParaRPr lang="de-DE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it-IT" sz="4000" dirty="0">
              <a:solidFill>
                <a:srgbClr val="12439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9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1549</Words>
  <Application>Microsoft Office PowerPoint</Application>
  <PresentationFormat>Custom</PresentationFormat>
  <Paragraphs>127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Rappini</dc:creator>
  <cp:lastModifiedBy>Serena Liva</cp:lastModifiedBy>
  <cp:revision>59</cp:revision>
  <dcterms:created xsi:type="dcterms:W3CDTF">2024-01-15T15:37:46Z</dcterms:created>
  <dcterms:modified xsi:type="dcterms:W3CDTF">2024-01-30T14:46:42Z</dcterms:modified>
</cp:coreProperties>
</file>